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308" r:id="rId2"/>
    <p:sldId id="325" r:id="rId3"/>
    <p:sldId id="334" r:id="rId4"/>
    <p:sldId id="331" r:id="rId5"/>
    <p:sldId id="335" r:id="rId6"/>
    <p:sldId id="336" r:id="rId7"/>
    <p:sldId id="337" r:id="rId8"/>
    <p:sldId id="333" r:id="rId9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02" userDrawn="1">
          <p15:clr>
            <a:srgbClr val="A4A3A4"/>
          </p15:clr>
        </p15:guide>
        <p15:guide id="4" orient="horz" pos="3680" userDrawn="1">
          <p15:clr>
            <a:srgbClr val="A4A3A4"/>
          </p15:clr>
        </p15:guide>
        <p15:guide id="5" orient="horz" pos="1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DC304"/>
    <a:srgbClr val="82CBD4"/>
    <a:srgbClr val="95C121"/>
    <a:srgbClr val="EF7E05"/>
    <a:srgbClr val="1BACE4"/>
    <a:srgbClr val="E6E6E6"/>
    <a:srgbClr val="1D1E1C"/>
    <a:srgbClr val="E20C18"/>
    <a:srgbClr val="FAA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F0250-D8EA-4A37-92D2-137EC80D7228}" v="141" dt="2021-07-07T10:15:47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5" autoAdjust="0"/>
    <p:restoredTop sz="96357" autoAdjust="0"/>
  </p:normalViewPr>
  <p:slideViewPr>
    <p:cSldViewPr snapToGrid="0"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  <p:guide pos="302"/>
        <p:guide orient="horz" pos="3680"/>
        <p:guide orient="horz" pos="102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206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768DAB-FE87-4CAB-AEAC-2A9EBE5551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9FC4E2-F6F1-419C-9F44-302787CC4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87A0D-4AE4-469D-8C0F-1E3E19CC0F04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34850C-42C4-41F0-AA1F-2F442460B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3B8400-D95F-432A-B8B1-FBF545FE07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9E6EB-C898-47AB-9193-70CED8AB4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864C0-77EE-456B-9747-0A15F816AD6A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1A71F-ED3E-4A54-969C-A8BBEECB2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4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7F2A013-233D-4620-B6AA-A31A571A4F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6000" y="4286471"/>
            <a:ext cx="11140874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 line</a:t>
            </a:r>
            <a:endParaRPr lang="en-GB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C0D4679-B451-ED43-B2CD-E9661A32AF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0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18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357D1814-6C07-3F44-9A66-DF9973E577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231512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TITLE SLIDE COPY</a:t>
            </a: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1A3C808-5FE7-C64E-9387-4B8959F5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C4BE330-00CE-4774-A12D-2EDF261FC674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5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68C3CF0-EDE0-41E7-90BE-6658867FA7F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81942" y="1800000"/>
            <a:ext cx="3971525" cy="45672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2E94993B-2CBF-4D63-9C0B-3DEB9043971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4738255" y="1800000"/>
            <a:ext cx="6904144" cy="451371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lIns="360000" tIns="360000" rIns="360000" bIns="360000"/>
          <a:lstStyle>
            <a:lvl1pPr marL="0" indent="0" algn="ctr">
              <a:buNone/>
              <a:defRPr lang="en-GB" sz="2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icon to create 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F6429F-13ED-465D-AD4C-B0448DAB60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46983" y="6444000"/>
            <a:ext cx="425976" cy="17957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lang="en-GB" sz="1200" kern="1200" cap="all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887360FE-02F5-4392-9C12-7D03F05745B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DA6DFA94-8E20-224E-B8CD-EEBA8E3B24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6000" y="993160"/>
            <a:ext cx="7051449" cy="26722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64D7F2-2738-4DD6-9804-14CE014409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C4FA247-4B05-413B-AF4C-A3E42B259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999" y="414000"/>
            <a:ext cx="8482996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Text, table slide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7EA631-A524-4833-8344-ED3328F371AA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9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, Image, Contact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7">
            <a:extLst>
              <a:ext uri="{FF2B5EF4-FFF2-40B4-BE49-F238E27FC236}">
                <a16:creationId xmlns:a16="http://schemas.microsoft.com/office/drawing/2014/main" id="{D9460F84-08B3-9840-99D2-CEDEDA4E02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4734" y="4593479"/>
            <a:ext cx="10732139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Phone number here</a:t>
            </a:r>
            <a:endParaRPr lang="en-GB" dirty="0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A60678E-A454-354A-B4B9-EAB11B9696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0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18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needed.</a:t>
            </a:r>
          </a:p>
        </p:txBody>
      </p:sp>
      <p:sp>
        <p:nvSpPr>
          <p:cNvPr id="41" name="Title 3">
            <a:extLst>
              <a:ext uri="{FF2B5EF4-FFF2-40B4-BE49-F238E27FC236}">
                <a16:creationId xmlns:a16="http://schemas.microsoft.com/office/drawing/2014/main" id="{EF0CC505-3F1F-2343-8D30-979645824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2966455"/>
            <a:ext cx="10515600" cy="674228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44" name="Text Placeholder 37">
            <a:extLst>
              <a:ext uri="{FF2B5EF4-FFF2-40B4-BE49-F238E27FC236}">
                <a16:creationId xmlns:a16="http://schemas.microsoft.com/office/drawing/2014/main" id="{C1A336C6-720A-FA49-8B57-8FA34714DE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4733" y="5009209"/>
            <a:ext cx="10732139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Email address here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DFBAE3-6A08-A24D-8EAF-70F93B4B0F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0" y="4593479"/>
            <a:ext cx="230175" cy="230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DC212-7A54-024E-9D8C-0EDEAB5B06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903" y="5050357"/>
            <a:ext cx="252094" cy="1594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3C51F1-B894-CC4A-A7F1-5D9760F4E08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864F98-119F-41B0-8927-D46571FEBC03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0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E1AB9D-4722-4847-9D17-393008E7B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2100" y="62611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BE7602-B19E-4E91-AC48-D1DC472AA8F2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FE63EF98-2917-4DDA-A5D6-30456BAA01B3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301333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11" r:id="rId2"/>
    <p:sldLayoutId id="214748372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E43344F-4270-0943-938B-F3D2F3213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FDB515-35DA-42B3-9E15-31441B0BFAB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2" name="Subtitle 1">
            <a:extLst>
              <a:ext uri="{FF2B5EF4-FFF2-40B4-BE49-F238E27FC236}">
                <a16:creationId xmlns:a16="http://schemas.microsoft.com/office/drawing/2014/main" id="{9DC0F3CF-C1CF-DC45-A856-F33779B25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0" y="3891544"/>
            <a:ext cx="4755073" cy="674227"/>
          </a:xfrm>
        </p:spPr>
        <p:txBody>
          <a:bodyPr/>
          <a:lstStyle/>
          <a:p>
            <a:r>
              <a:rPr lang="en-US" dirty="0"/>
              <a:t>Mail offers a highly trusted, privacy-first option for brands, and consumer trust in the medium is growing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795D38B7-0097-554B-9E2A-A3515A6B5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71" y="2966455"/>
            <a:ext cx="10515600" cy="674228"/>
          </a:xfrm>
        </p:spPr>
        <p:txBody>
          <a:bodyPr/>
          <a:lstStyle/>
          <a:p>
            <a:r>
              <a:rPr lang="en-GB" dirty="0"/>
              <a:t>MAIL IS TRUSTED</a:t>
            </a:r>
          </a:p>
        </p:txBody>
      </p:sp>
    </p:spTree>
    <p:extLst>
      <p:ext uri="{BB962C8B-B14F-4D97-AF65-F5344CB8AC3E}">
        <p14:creationId xmlns:p14="http://schemas.microsoft.com/office/powerpoint/2010/main" val="421664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Sources: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 Royal Mail </a:t>
            </a:r>
            <a:r>
              <a:rPr lang="en-GB" sz="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Marketreach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 Research Conducted by Kantar TNS in May 2017: Base 1269  UK adults, nationally representative sample 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3C88F5-6C92-AF43-89C7-E0F989578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2" y="1618215"/>
            <a:ext cx="5463384" cy="475686"/>
          </a:xfrm>
        </p:spPr>
        <p:txBody>
          <a:bodyPr/>
          <a:lstStyle/>
          <a:p>
            <a:r>
              <a:rPr lang="en-GB" dirty="0"/>
              <a:t>Question : Thinking about how companies or organisations contact you, what is your preferred method of contact for sensitive or confidential account information?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9" y="476250"/>
            <a:ext cx="5268312" cy="1012050"/>
          </a:xfrm>
        </p:spPr>
        <p:txBody>
          <a:bodyPr/>
          <a:lstStyle/>
          <a:p>
            <a:r>
              <a:rPr lang="en-GB" dirty="0"/>
              <a:t>Mail is valued because it is secure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CB8510D-1798-4C46-B0AB-619CF4768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97684" y="2894294"/>
            <a:ext cx="4551702" cy="30219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6A3ABB-00D7-7140-9570-3712B05FE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2508" y="474669"/>
            <a:ext cx="2225270" cy="14877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5B715C-2C51-1C45-BB22-62517C6589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46279" y="2457203"/>
            <a:ext cx="2056035" cy="168683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EB7EF90-3F6D-9E4D-BCCF-366616D987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54032" y="4641062"/>
            <a:ext cx="2043264" cy="143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56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Sources: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 Royal Mail </a:t>
            </a:r>
            <a:r>
              <a:rPr lang="en-GB" sz="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Marketreach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 Research Conducted by Kantar TNS in May 2017: Base 1269  UK adults, nationally representative sample 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3C88F5-6C92-AF43-89C7-E0F989578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1" y="1081853"/>
            <a:ext cx="5995821" cy="475686"/>
          </a:xfrm>
        </p:spPr>
        <p:txBody>
          <a:bodyPr/>
          <a:lstStyle/>
          <a:p>
            <a:r>
              <a:rPr lang="en-GB" dirty="0"/>
              <a:t>Question : Now thinking about the mail and email you receive from companies, how would you describe the way they communicate with you?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9" y="476250"/>
            <a:ext cx="5268312" cy="475687"/>
          </a:xfrm>
        </p:spPr>
        <p:txBody>
          <a:bodyPr/>
          <a:lstStyle/>
          <a:p>
            <a:r>
              <a:rPr lang="en-GB" dirty="0"/>
              <a:t>Mail builds credibility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CB8510D-1798-4C46-B0AB-619CF4768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1505" y="2453834"/>
            <a:ext cx="4016329" cy="28610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B49217-B836-984B-8F96-DBC99FB9CD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4168" y="2608086"/>
            <a:ext cx="4147069" cy="300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44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/>
              <a:t>Source:</a:t>
            </a:r>
            <a:r>
              <a:rPr lang="en-GB" sz="800" cap="none" dirty="0"/>
              <a:t>  </a:t>
            </a:r>
            <a:r>
              <a:rPr lang="en-GB" sz="800" cap="none" dirty="0" err="1"/>
              <a:t>Emailmonday</a:t>
            </a:r>
            <a:r>
              <a:rPr lang="en-GB" sz="800" cap="none" dirty="0"/>
              <a:t> “The Ultimate Marketing Automation stats” (2019)</a:t>
            </a:r>
          </a:p>
          <a:p>
            <a:endParaRPr lang="en-GB" sz="800" cap="non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3A0BCE-7DC5-3042-BA3E-30304B703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61D8A0BA-8DDC-7F4C-9C73-BFEACE68B3EC}"/>
              </a:ext>
            </a:extLst>
          </p:cNvPr>
          <p:cNvSpPr txBox="1">
            <a:spLocks/>
          </p:cNvSpPr>
          <p:nvPr/>
        </p:nvSpPr>
        <p:spPr>
          <a:xfrm>
            <a:off x="-849948" y="6470946"/>
            <a:ext cx="6858912" cy="10175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GB" sz="1200" kern="1200" cap="all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Sources: </a:t>
            </a:r>
            <a:r>
              <a:rPr lang="en-GB" sz="700" cap="none" dirty="0">
                <a:latin typeface="Calibri" panose="020F0502020204030204" pitchFamily="34" charset="0"/>
                <a:cs typeface="Calibri" panose="020F0502020204030204" pitchFamily="34" charset="0"/>
              </a:rPr>
              <a:t>Royal Mail </a:t>
            </a:r>
            <a:r>
              <a:rPr lang="en-GB" sz="7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Marketreach</a:t>
            </a:r>
            <a:r>
              <a:rPr lang="en-GB" sz="700" cap="none" dirty="0">
                <a:latin typeface="Calibri" panose="020F0502020204030204" pitchFamily="34" charset="0"/>
                <a:cs typeface="Calibri" panose="020F0502020204030204" pitchFamily="34" charset="0"/>
              </a:rPr>
              <a:t> Research Conducted by Kantar TNS in May 2017: Base 1269  UK adults, nationally representative sample </a:t>
            </a:r>
          </a:p>
        </p:txBody>
      </p:sp>
      <p:pic>
        <p:nvPicPr>
          <p:cNvPr id="4" name="Picture 3" descr="A picture containing chart&#10;&#10;Description automatically generated">
            <a:extLst>
              <a:ext uri="{FF2B5EF4-FFF2-40B4-BE49-F238E27FC236}">
                <a16:creationId xmlns:a16="http://schemas.microsoft.com/office/drawing/2014/main" id="{69C5EF70-A00A-1D41-A9AA-73145BB694A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269" y="2395091"/>
            <a:ext cx="4549922" cy="3499021"/>
          </a:xfrm>
          <a:prstGeom prst="rect">
            <a:avLst/>
          </a:prstGeom>
        </p:spPr>
      </p:pic>
      <p:sp>
        <p:nvSpPr>
          <p:cNvPr id="12" name="Title 2">
            <a:extLst>
              <a:ext uri="{FF2B5EF4-FFF2-40B4-BE49-F238E27FC236}">
                <a16:creationId xmlns:a16="http://schemas.microsoft.com/office/drawing/2014/main" id="{E5BFE8E3-1DCE-1244-B1DA-E61A5E562691}"/>
              </a:ext>
            </a:extLst>
          </p:cNvPr>
          <p:cNvSpPr txBox="1">
            <a:spLocks/>
          </p:cNvSpPr>
          <p:nvPr/>
        </p:nvSpPr>
        <p:spPr>
          <a:xfrm>
            <a:off x="485999" y="476250"/>
            <a:ext cx="5268312" cy="475686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ts val="4400"/>
              </a:lnSpc>
              <a:spcBef>
                <a:spcPct val="0"/>
              </a:spcBef>
              <a:buNone/>
              <a:defRPr sz="3600" b="1" kern="1200" cap="all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How mail builds trust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64FDB6D4-2AF6-3E4B-BC2B-5B0DA4A108E3}"/>
              </a:ext>
            </a:extLst>
          </p:cNvPr>
          <p:cNvSpPr txBox="1">
            <a:spLocks/>
          </p:cNvSpPr>
          <p:nvPr/>
        </p:nvSpPr>
        <p:spPr>
          <a:xfrm>
            <a:off x="486002" y="1081853"/>
            <a:ext cx="4959302" cy="47568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Question : Do the following statements relate mostly to mail or email you receive from companies?</a:t>
            </a:r>
          </a:p>
        </p:txBody>
      </p:sp>
    </p:spTree>
    <p:extLst>
      <p:ext uri="{BB962C8B-B14F-4D97-AF65-F5344CB8AC3E}">
        <p14:creationId xmlns:p14="http://schemas.microsoft.com/office/powerpoint/2010/main" val="361860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/>
              <a:t>Source:</a:t>
            </a:r>
            <a:r>
              <a:rPr lang="en-GB" sz="800" cap="none" dirty="0"/>
              <a:t>  </a:t>
            </a:r>
            <a:r>
              <a:rPr lang="en-GB" sz="800" cap="none" dirty="0" err="1"/>
              <a:t>Emailmonday</a:t>
            </a:r>
            <a:r>
              <a:rPr lang="en-GB" sz="800" cap="none" dirty="0"/>
              <a:t> “The Ultimate Marketing Automation stats” (2019)</a:t>
            </a:r>
          </a:p>
          <a:p>
            <a:endParaRPr lang="en-GB" sz="800" cap="non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3A0BCE-7DC5-3042-BA3E-30304B703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F2AD3A22-4354-F145-8EEA-7ED8B4B06E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2" y="1618215"/>
            <a:ext cx="4122574" cy="475686"/>
          </a:xfrm>
        </p:spPr>
        <p:txBody>
          <a:bodyPr/>
          <a:lstStyle/>
          <a:p>
            <a:r>
              <a:rPr lang="en-GB" dirty="0"/>
              <a:t>Question : Please indicate how much you trust what you see/hear or read on each of the following?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56B37DE-D33D-5649-B80B-A2E50C41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9" y="476250"/>
            <a:ext cx="5268312" cy="1012050"/>
          </a:xfrm>
        </p:spPr>
        <p:txBody>
          <a:bodyPr/>
          <a:lstStyle/>
          <a:p>
            <a:r>
              <a:rPr lang="en-GB" dirty="0"/>
              <a:t>Trust in mail has continued to grow</a:t>
            </a:r>
          </a:p>
        </p:txBody>
      </p:sp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AA941D9F-F3D1-5B43-82EF-F1FB240598B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424" y="2686180"/>
            <a:ext cx="7076407" cy="2553605"/>
          </a:xfrm>
          <a:prstGeom prst="rect">
            <a:avLst/>
          </a:prstGeom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149DAB93-5A36-F04D-A455-893C965D933A}"/>
              </a:ext>
            </a:extLst>
          </p:cNvPr>
          <p:cNvSpPr txBox="1">
            <a:spLocks/>
          </p:cNvSpPr>
          <p:nvPr/>
        </p:nvSpPr>
        <p:spPr>
          <a:xfrm>
            <a:off x="-849948" y="6470946"/>
            <a:ext cx="6858912" cy="10175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GB" sz="1200" kern="1200" cap="all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Sources: 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IPA </a:t>
            </a:r>
            <a:r>
              <a:rPr lang="en-GB" sz="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TouchPoints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 2021 – Lockdown Data (Jan-Mar 21) Base: All Adults</a:t>
            </a:r>
          </a:p>
        </p:txBody>
      </p:sp>
    </p:spTree>
    <p:extLst>
      <p:ext uri="{BB962C8B-B14F-4D97-AF65-F5344CB8AC3E}">
        <p14:creationId xmlns:p14="http://schemas.microsoft.com/office/powerpoint/2010/main" val="11288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/>
              <a:t>Source:</a:t>
            </a:r>
            <a:r>
              <a:rPr lang="en-GB" sz="800" cap="none" dirty="0"/>
              <a:t>  </a:t>
            </a:r>
            <a:r>
              <a:rPr lang="en-GB" sz="800" cap="none" dirty="0" err="1"/>
              <a:t>Emailmonday</a:t>
            </a:r>
            <a:r>
              <a:rPr lang="en-GB" sz="800" cap="none" dirty="0"/>
              <a:t> “The Ultimate Marketing Automation stats” (2019)</a:t>
            </a:r>
          </a:p>
          <a:p>
            <a:endParaRPr lang="en-GB" sz="800" cap="non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3A0BCE-7DC5-3042-BA3E-30304B703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14288" y="0"/>
            <a:ext cx="6096000" cy="6858000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61D8A0BA-8DDC-7F4C-9C73-BFEACE68B3EC}"/>
              </a:ext>
            </a:extLst>
          </p:cNvPr>
          <p:cNvSpPr txBox="1">
            <a:spLocks/>
          </p:cNvSpPr>
          <p:nvPr/>
        </p:nvSpPr>
        <p:spPr>
          <a:xfrm>
            <a:off x="-849948" y="6470946"/>
            <a:ext cx="6858912" cy="10175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lang="en-GB" sz="1200" kern="1200" cap="all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Sources: 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IPA </a:t>
            </a:r>
            <a:r>
              <a:rPr lang="en-GB" sz="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TouchPoints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 2021 – Lockdown Data (Jan-Mar 21) Base: 15-24 year-olds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F2AD3A22-4354-F145-8EEA-7ED8B4B06E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2" y="1618215"/>
            <a:ext cx="4122574" cy="475686"/>
          </a:xfrm>
        </p:spPr>
        <p:txBody>
          <a:bodyPr/>
          <a:lstStyle/>
          <a:p>
            <a:r>
              <a:rPr lang="en-GB" dirty="0"/>
              <a:t>Question : Please indicate how much you trust what you see/hear or read on each of the following?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56B37DE-D33D-5649-B80B-A2E50C41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8" y="476250"/>
            <a:ext cx="5610001" cy="1012050"/>
          </a:xfrm>
        </p:spPr>
        <p:txBody>
          <a:bodyPr/>
          <a:lstStyle/>
          <a:p>
            <a:r>
              <a:rPr lang="en-GB" dirty="0"/>
              <a:t>Mail is 2</a:t>
            </a:r>
            <a:r>
              <a:rPr lang="en-GB" baseline="30000" dirty="0"/>
              <a:t>nd</a:t>
            </a:r>
            <a:r>
              <a:rPr lang="en-GB" dirty="0"/>
              <a:t> most trusted channel for gen z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713B2A-E144-A34A-BACE-D7A0C1151D0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9424" y="2686180"/>
            <a:ext cx="7076407" cy="255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5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Sources: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 Royal Mail </a:t>
            </a:r>
            <a:r>
              <a:rPr lang="en-GB" sz="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Marketreach</a:t>
            </a:r>
            <a:r>
              <a:rPr lang="en-GB" sz="800" cap="none" dirty="0">
                <a:latin typeface="Calibri" panose="020F0502020204030204" pitchFamily="34" charset="0"/>
                <a:cs typeface="Calibri" panose="020F0502020204030204" pitchFamily="34" charset="0"/>
              </a:rPr>
              <a:t>, Coronavirus Research, Trinity McQueen 2020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3C88F5-6C92-AF43-89C7-E0F989578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2" y="1618215"/>
            <a:ext cx="5609998" cy="475686"/>
          </a:xfrm>
        </p:spPr>
        <p:txBody>
          <a:bodyPr/>
          <a:lstStyle/>
          <a:p>
            <a:r>
              <a:rPr lang="en-GB" dirty="0"/>
              <a:t>Direct mail is far more likely to drive conversations and web traffic vs a year ago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9" y="476250"/>
            <a:ext cx="5114701" cy="1012050"/>
          </a:xfrm>
        </p:spPr>
        <p:txBody>
          <a:bodyPr/>
          <a:lstStyle/>
          <a:p>
            <a:r>
              <a:rPr lang="en-GB" dirty="0"/>
              <a:t>Mail delivers positivity and trust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CB8510D-1798-4C46-B0AB-619CF4768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2607" y="1628855"/>
            <a:ext cx="4286786" cy="439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1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8B8C43-7351-334B-BDA1-B01C2549C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70FE49B-2D95-B645-A1B9-BE90B205F8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www.marketreach.co.uk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3D6141-F512-B742-8BEA-047270268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71" y="2966455"/>
            <a:ext cx="10515600" cy="674228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04911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ketreach Colours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E32019"/>
      </a:accent1>
      <a:accent2>
        <a:srgbClr val="E94D47"/>
      </a:accent2>
      <a:accent3>
        <a:srgbClr val="EE7975"/>
      </a:accent3>
      <a:accent4>
        <a:srgbClr val="F3A6A3"/>
      </a:accent4>
      <a:accent5>
        <a:srgbClr val="F9D3D1"/>
      </a:accent5>
      <a:accent6>
        <a:srgbClr val="000000"/>
      </a:accent6>
      <a:hlink>
        <a:srgbClr val="E32019"/>
      </a:hlink>
      <a:folHlink>
        <a:srgbClr val="E94D47"/>
      </a:folHlink>
    </a:clrScheme>
    <a:fontScheme name="Marketreach fonts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289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Office Theme</vt:lpstr>
      <vt:lpstr>MAIL IS TRUSTED</vt:lpstr>
      <vt:lpstr>Mail is valued because it is secure</vt:lpstr>
      <vt:lpstr>Mail builds credibility</vt:lpstr>
      <vt:lpstr>PowerPoint Presentation</vt:lpstr>
      <vt:lpstr>Trust in mail has continued to grow</vt:lpstr>
      <vt:lpstr>Mail is 2nd most trusted channel for gen z</vt:lpstr>
      <vt:lpstr>Mail delivers positivity and trust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2018-10-03T11:19:32Z</dcterms:created>
  <dcterms:modified xsi:type="dcterms:W3CDTF">2021-08-05T08:46:01Z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f36f3-41a5-4f45-a6a2-e224f336accd_Enabled">
    <vt:lpwstr>true</vt:lpwstr>
  </property>
  <property fmtid="{D5CDD505-2E9C-101B-9397-08002B2CF9AE}" pid="3" name="MSIP_Label_980f36f3-41a5-4f45-a6a2-e224f336accd_SetDate">
    <vt:lpwstr>2021-08-05T08:46:01Z</vt:lpwstr>
  </property>
  <property fmtid="{D5CDD505-2E9C-101B-9397-08002B2CF9AE}" pid="4" name="MSIP_Label_980f36f3-41a5-4f45-a6a2-e224f336accd_Method">
    <vt:lpwstr>Standard</vt:lpwstr>
  </property>
  <property fmtid="{D5CDD505-2E9C-101B-9397-08002B2CF9AE}" pid="5" name="MSIP_Label_980f36f3-41a5-4f45-a6a2-e224f336accd_Name">
    <vt:lpwstr>980f36f3-41a5-4f45-a6a2-e224f336accd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ActionId">
    <vt:lpwstr/>
  </property>
  <property fmtid="{D5CDD505-2E9C-101B-9397-08002B2CF9AE}" pid="8" name="MSIP_Label_980f36f3-41a5-4f45-a6a2-e224f336accd_ContentBits">
    <vt:lpwstr>2</vt:lpwstr>
  </property>
</Properties>
</file>