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308" r:id="rId2"/>
    <p:sldId id="331" r:id="rId3"/>
    <p:sldId id="334" r:id="rId4"/>
    <p:sldId id="335" r:id="rId5"/>
    <p:sldId id="336" r:id="rId6"/>
    <p:sldId id="333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DC304"/>
    <a:srgbClr val="82CBD4"/>
    <a:srgbClr val="95C121"/>
    <a:srgbClr val="EF7E05"/>
    <a:srgbClr val="1BACE4"/>
    <a:srgbClr val="E6E6E6"/>
    <a:srgbClr val="1D1E1C"/>
    <a:srgbClr val="E20C18"/>
    <a:srgbClr val="FAA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1F0250-D8EA-4A37-92D2-137EC80D7228}" v="141" dt="2021-07-07T10:15:47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31" autoAdjust="0"/>
    <p:restoredTop sz="96357" autoAdjust="0"/>
  </p:normalViewPr>
  <p:slideViewPr>
    <p:cSldViewPr snapToGrid="0">
      <p:cViewPr varScale="1">
        <p:scale>
          <a:sx n="86" d="100"/>
          <a:sy n="86" d="100"/>
        </p:scale>
        <p:origin x="883" y="58"/>
      </p:cViewPr>
      <p:guideLst>
        <p:guide orient="horz" pos="2160"/>
        <p:guide pos="3840"/>
        <p:guide pos="30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206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768DAB-FE87-4CAB-AEAC-2A9EBE5551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9FC4E2-F6F1-419C-9F44-302787CC4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87A0D-4AE4-469D-8C0F-1E3E19CC0F04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34850C-42C4-41F0-AA1F-2F442460B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3B8400-D95F-432A-B8B1-FBF545FE07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9E6EB-C898-47AB-9193-70CED8AB4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0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864C0-77EE-456B-9747-0A15F816AD6A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1A71F-ED3E-4A54-969C-A8BBEECB2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845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07F2A013-233D-4620-B6AA-A31A571A4F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6000" y="4286471"/>
            <a:ext cx="11140874" cy="241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1800" b="0" i="0" kern="1200" cap="none" baseline="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 line</a:t>
            </a:r>
            <a:endParaRPr lang="en-GB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C0D4679-B451-ED43-B2CD-E9661A32AF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0" y="3891545"/>
            <a:ext cx="11140874" cy="2649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lang="en-US" sz="1800" b="1" i="0" kern="1200" cap="none" baseline="0" dirty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if needed.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357D1814-6C07-3F44-9A66-DF9973E577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0" y="231512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TITLE SLIDE COPY</a:t>
            </a:r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1A3C808-5FE7-C64E-9387-4B8959F5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BCD9D8F-67FE-4F6C-B246-F46AFDFACE39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5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68C3CF0-EDE0-41E7-90BE-6658867FA7F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81942" y="1800000"/>
            <a:ext cx="3971525" cy="45672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2E94993B-2CBF-4D63-9C0B-3DEB9043971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4738255" y="1800000"/>
            <a:ext cx="6904144" cy="451371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lIns="360000" tIns="360000" rIns="360000" bIns="360000"/>
          <a:lstStyle>
            <a:lvl1pPr marL="0" indent="0" algn="ctr">
              <a:buNone/>
              <a:defRPr lang="en-GB" sz="2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icon to create 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F6429F-13ED-465D-AD4C-B0448DAB60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246983" y="6444000"/>
            <a:ext cx="425976" cy="17957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lang="en-GB" sz="1200" kern="1200" cap="all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887360FE-02F5-4392-9C12-7D03F05745B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DA6DFA94-8E20-224E-B8CD-EEBA8E3B24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6000" y="993160"/>
            <a:ext cx="7051449" cy="26722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Subtitle if required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64D7F2-2738-4DD6-9804-14CE014409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800" y="6208526"/>
            <a:ext cx="582284" cy="36196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C4FA247-4B05-413B-AF4C-A3E42B259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999" y="414000"/>
            <a:ext cx="8482996" cy="47568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defRPr sz="3600" b="1" cap="all" spc="-100" baseline="0">
                <a:latin typeface="+mj-lt"/>
              </a:defRPr>
            </a:lvl1pPr>
          </a:lstStyle>
          <a:p>
            <a:r>
              <a:rPr lang="en-US" dirty="0"/>
              <a:t>Text, table slide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34E9DA-A7A7-4FB6-A4A1-FA3BC8C42C99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9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, Image, Contact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Placeholder 37">
            <a:extLst>
              <a:ext uri="{FF2B5EF4-FFF2-40B4-BE49-F238E27FC236}">
                <a16:creationId xmlns:a16="http://schemas.microsoft.com/office/drawing/2014/main" id="{D9460F84-08B3-9840-99D2-CEDEDA4E02A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4734" y="4593479"/>
            <a:ext cx="10732139" cy="241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1800" b="0" i="0" kern="1200" cap="none" baseline="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Phone number here</a:t>
            </a:r>
            <a:endParaRPr lang="en-GB" dirty="0"/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A60678E-A454-354A-B4B9-EAB11B9696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0" y="3891545"/>
            <a:ext cx="11140874" cy="2649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lang="en-US" sz="1800" b="1" i="0" kern="1200" cap="none" baseline="0" dirty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if needed.</a:t>
            </a:r>
          </a:p>
        </p:txBody>
      </p:sp>
      <p:sp>
        <p:nvSpPr>
          <p:cNvPr id="41" name="Title 3">
            <a:extLst>
              <a:ext uri="{FF2B5EF4-FFF2-40B4-BE49-F238E27FC236}">
                <a16:creationId xmlns:a16="http://schemas.microsoft.com/office/drawing/2014/main" id="{EF0CC505-3F1F-2343-8D30-979645824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0" y="2966455"/>
            <a:ext cx="10515600" cy="67422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endParaRPr lang="en-US" dirty="0"/>
          </a:p>
        </p:txBody>
      </p:sp>
      <p:sp>
        <p:nvSpPr>
          <p:cNvPr id="44" name="Text Placeholder 37">
            <a:extLst>
              <a:ext uri="{FF2B5EF4-FFF2-40B4-BE49-F238E27FC236}">
                <a16:creationId xmlns:a16="http://schemas.microsoft.com/office/drawing/2014/main" id="{C1A336C6-720A-FA49-8B57-8FA34714DEC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4733" y="5009209"/>
            <a:ext cx="10732139" cy="241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1800" b="0" i="0" kern="1200" cap="none" baseline="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Email address here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DFBAE3-6A08-A24D-8EAF-70F93B4B0F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0" y="4593479"/>
            <a:ext cx="230175" cy="230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DC212-7A54-024E-9D8C-0EDEAB5B06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903" y="5050357"/>
            <a:ext cx="252094" cy="159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3C51F1-B894-CC4A-A7F1-5D9760F4E08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C38136E-330A-400A-B6A6-87293C3BC28D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30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E1AB9D-4722-4847-9D17-393008E7BC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2100" y="62611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7542D-5C6B-4EB3-96EB-9B37C3D5D2F8}" type="slidenum">
              <a:rPr lang="en-GB" smtClean="0"/>
              <a:t>‹#›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F9306-D102-4703-8D35-4B678474FC19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BB84AA4A-6415-4DA1-B1A3-719EDCDC3C5F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301333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11" r:id="rId2"/>
    <p:sldLayoutId id="214748372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E43344F-4270-0943-938B-F3D2F32136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FDB515-35DA-42B3-9E15-31441B0BFAB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10" name="Title 3">
            <a:extLst>
              <a:ext uri="{FF2B5EF4-FFF2-40B4-BE49-F238E27FC236}">
                <a16:creationId xmlns:a16="http://schemas.microsoft.com/office/drawing/2014/main" id="{3589EF15-CAC9-7743-B1F6-47405A61C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759" y="2839298"/>
            <a:ext cx="5592897" cy="1971494"/>
          </a:xfrm>
        </p:spPr>
        <p:txBody>
          <a:bodyPr/>
          <a:lstStyle/>
          <a:p>
            <a:r>
              <a:rPr lang="en-GB" dirty="0"/>
              <a:t>MAIL MEASUREMENT AND ATTRIBUTION IS EASIER THAN YOU THINK</a:t>
            </a:r>
          </a:p>
        </p:txBody>
      </p:sp>
    </p:spTree>
    <p:extLst>
      <p:ext uri="{BB962C8B-B14F-4D97-AF65-F5344CB8AC3E}">
        <p14:creationId xmlns:p14="http://schemas.microsoft.com/office/powerpoint/2010/main" val="421664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F32FE-CFA0-6845-9071-A048B9238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14047" y="6521824"/>
            <a:ext cx="6858912" cy="101755"/>
          </a:xfrm>
        </p:spPr>
        <p:txBody>
          <a:bodyPr/>
          <a:lstStyle/>
          <a:p>
            <a:r>
              <a:rPr lang="en-GB" sz="800" b="1" cap="none" dirty="0"/>
              <a:t>Source:</a:t>
            </a:r>
            <a:r>
              <a:rPr lang="en-GB" sz="800" cap="none" dirty="0"/>
              <a:t>  </a:t>
            </a:r>
            <a:r>
              <a:rPr lang="en-GB" sz="800" cap="none" dirty="0" err="1"/>
              <a:t>Emailmonday</a:t>
            </a:r>
            <a:r>
              <a:rPr lang="en-GB" sz="800" cap="none" dirty="0"/>
              <a:t> “The Ultimate Marketing Automation stats” (2019)</a:t>
            </a:r>
          </a:p>
          <a:p>
            <a:endParaRPr lang="en-GB" sz="800" cap="non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9C39FA-D5A9-8146-9E78-96DBDFF4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7" y="414000"/>
            <a:ext cx="5442191" cy="475686"/>
          </a:xfrm>
        </p:spPr>
        <p:txBody>
          <a:bodyPr/>
          <a:lstStyle/>
          <a:p>
            <a:r>
              <a:rPr lang="en-GB" dirty="0"/>
              <a:t>Connected mail delivers richer insight, real-time analytics </a:t>
            </a:r>
            <a:br>
              <a:rPr lang="en-GB" dirty="0"/>
            </a:br>
            <a:r>
              <a:rPr lang="en-GB" dirty="0"/>
              <a:t>&amp; direct attribution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13A0BCE-7DC5-3042-BA3E-30304B703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7620575-2ABD-E746-B7DC-3CD61C041394}"/>
              </a:ext>
            </a:extLst>
          </p:cNvPr>
          <p:cNvSpPr txBox="1"/>
          <p:nvPr/>
        </p:nvSpPr>
        <p:spPr>
          <a:xfrm>
            <a:off x="381163" y="2803066"/>
            <a:ext cx="54421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US" sz="1400" b="1" dirty="0">
                <a:latin typeface="+mj-lt"/>
              </a:rPr>
              <a:t>Draw conclusions &amp; correlations from a wider range of </a:t>
            </a:r>
            <a:r>
              <a:rPr lang="en-GB" sz="1400" b="1" dirty="0">
                <a:latin typeface="+mj-lt"/>
              </a:rPr>
              <a:t>behavioural</a:t>
            </a:r>
            <a:r>
              <a:rPr lang="en-US" sz="1400" b="1" dirty="0">
                <a:latin typeface="+mj-lt"/>
              </a:rPr>
              <a:t>, demographic, geo-location, engagement and dwell-time metrics</a:t>
            </a:r>
          </a:p>
          <a:p>
            <a:pPr marL="285750" indent="-285750"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endParaRPr lang="en-US" sz="14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US" sz="1400" b="1" dirty="0">
                <a:latin typeface="+mj-lt"/>
              </a:rPr>
              <a:t>Easy to report response, conversion and ROI</a:t>
            </a:r>
          </a:p>
          <a:p>
            <a:pPr marL="285750" indent="-285750"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endParaRPr lang="en-US" sz="14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US" sz="1400" b="1" dirty="0">
                <a:latin typeface="+mj-lt"/>
              </a:rPr>
              <a:t>Keep the C-suite informed on campaign performance at every stage, rather than just reporting the longtail effect</a:t>
            </a:r>
          </a:p>
          <a:p>
            <a:pPr marL="285750" indent="-285750"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endParaRPr lang="en-US" sz="14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US" sz="1400" b="1" dirty="0">
                <a:latin typeface="+mj-lt"/>
              </a:rPr>
              <a:t>Direct attribution through a digital CTA; QR codes or unique online codes can measure the true impact of the mail in a multi-channel campaign</a:t>
            </a:r>
          </a:p>
        </p:txBody>
      </p:sp>
    </p:spTree>
    <p:extLst>
      <p:ext uri="{BB962C8B-B14F-4D97-AF65-F5344CB8AC3E}">
        <p14:creationId xmlns:p14="http://schemas.microsoft.com/office/powerpoint/2010/main" val="361860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3C88F5-6C92-AF43-89C7-E0F9895785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001" y="1081853"/>
            <a:ext cx="7773416" cy="475686"/>
          </a:xfrm>
        </p:spPr>
        <p:txBody>
          <a:bodyPr/>
          <a:lstStyle/>
          <a:p>
            <a:r>
              <a:rPr lang="en-GB" dirty="0"/>
              <a:t>Two methods of measuring campaigns – using both is optimal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9C39FA-D5A9-8146-9E78-96DBDFF4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8" y="476250"/>
            <a:ext cx="9095323" cy="475687"/>
          </a:xfrm>
        </p:spPr>
        <p:txBody>
          <a:bodyPr/>
          <a:lstStyle/>
          <a:p>
            <a:r>
              <a:rPr lang="en-GB" dirty="0"/>
              <a:t>Think about attribution methods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217B9A-D4B3-1447-8781-EBB70A6AE4E9}"/>
              </a:ext>
            </a:extLst>
          </p:cNvPr>
          <p:cNvSpPr/>
          <p:nvPr/>
        </p:nvSpPr>
        <p:spPr>
          <a:xfrm>
            <a:off x="1529746" y="1628775"/>
            <a:ext cx="4368398" cy="4316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40">
            <a:extLst>
              <a:ext uri="{FF2B5EF4-FFF2-40B4-BE49-F238E27FC236}">
                <a16:creationId xmlns:a16="http://schemas.microsoft.com/office/drawing/2014/main" id="{F1315F91-C7D6-CA49-96C8-5A1191E8E85D}"/>
              </a:ext>
            </a:extLst>
          </p:cNvPr>
          <p:cNvSpPr txBox="1">
            <a:spLocks/>
          </p:cNvSpPr>
          <p:nvPr/>
        </p:nvSpPr>
        <p:spPr>
          <a:xfrm>
            <a:off x="1786170" y="1956579"/>
            <a:ext cx="3799001" cy="42082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GB" sz="17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DIRECT RESPONSE – Pros and Cons</a:t>
            </a:r>
            <a:endParaRPr lang="en-GB" sz="17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A3222A-78C9-9945-B76C-F510B87050AC}"/>
              </a:ext>
            </a:extLst>
          </p:cNvPr>
          <p:cNvSpPr txBox="1"/>
          <p:nvPr/>
        </p:nvSpPr>
        <p:spPr>
          <a:xfrm>
            <a:off x="1786170" y="2469666"/>
            <a:ext cx="37990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Physical or digital response mechanism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2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Name and address match backs, QR codes, coupon codes, redemptions in-store or against existing accounts, loyalty cards, online/telephone or using existing customers account e.g. telephone number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2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Ideal as responders can be identified for follow up and further analysis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2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Some attribution may be lot as responders purchase without use of measurements mechanics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C40A7C-0791-F340-BF76-9B79AA2BB3EF}"/>
              </a:ext>
            </a:extLst>
          </p:cNvPr>
          <p:cNvSpPr/>
          <p:nvPr/>
        </p:nvSpPr>
        <p:spPr>
          <a:xfrm>
            <a:off x="6321906" y="1628775"/>
            <a:ext cx="4368398" cy="4316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 Placeholder 40">
            <a:extLst>
              <a:ext uri="{FF2B5EF4-FFF2-40B4-BE49-F238E27FC236}">
                <a16:creationId xmlns:a16="http://schemas.microsoft.com/office/drawing/2014/main" id="{81B93D26-1382-7B45-8CFE-819F321936CE}"/>
              </a:ext>
            </a:extLst>
          </p:cNvPr>
          <p:cNvSpPr txBox="1">
            <a:spLocks/>
          </p:cNvSpPr>
          <p:nvPr/>
        </p:nvSpPr>
        <p:spPr>
          <a:xfrm>
            <a:off x="6578330" y="1956579"/>
            <a:ext cx="3799001" cy="42082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GB" sz="17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OBSERVATION – Pros and Cons</a:t>
            </a:r>
            <a:endParaRPr lang="en-GB" sz="17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94BAE49-62DC-F94C-B255-7D0B2256B2BC}"/>
              </a:ext>
            </a:extLst>
          </p:cNvPr>
          <p:cNvSpPr txBox="1"/>
          <p:nvPr/>
        </p:nvSpPr>
        <p:spPr>
          <a:xfrm>
            <a:off x="6578331" y="2469666"/>
            <a:ext cx="38725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Uplift measured in footfall differential between exposed and holdout stores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2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Or sales of specifically promoted items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2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Ideal as there is no need to capture response data and shows a full sales picture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2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Method requires significant mailing volumes in order to obtain statistical significance (especially in high footfall stores)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2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Can also be disrupted by unusual sales activity 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200" b="1" dirty="0">
              <a:latin typeface="+mj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b="1" dirty="0">
                <a:latin typeface="+mj-lt"/>
              </a:rPr>
              <a:t>Requires careful consideration when splitting exposes and holdout store groups</a:t>
            </a:r>
          </a:p>
        </p:txBody>
      </p:sp>
    </p:spTree>
    <p:extLst>
      <p:ext uri="{BB962C8B-B14F-4D97-AF65-F5344CB8AC3E}">
        <p14:creationId xmlns:p14="http://schemas.microsoft.com/office/powerpoint/2010/main" val="67344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3C88F5-6C92-AF43-89C7-E0F9895785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001" y="1081853"/>
            <a:ext cx="7773416" cy="475686"/>
          </a:xfrm>
        </p:spPr>
        <p:txBody>
          <a:bodyPr/>
          <a:lstStyle/>
          <a:p>
            <a:r>
              <a:rPr lang="en-GB" dirty="0"/>
              <a:t>To understand the true uplift of campaign activity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9C39FA-D5A9-8146-9E78-96DBDFF4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8" y="476250"/>
            <a:ext cx="9095323" cy="475687"/>
          </a:xfrm>
        </p:spPr>
        <p:txBody>
          <a:bodyPr/>
          <a:lstStyle/>
          <a:p>
            <a:r>
              <a:rPr lang="en-GB" dirty="0"/>
              <a:t>Using control and fallow groups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217B9A-D4B3-1447-8781-EBB70A6AE4E9}"/>
              </a:ext>
            </a:extLst>
          </p:cNvPr>
          <p:cNvSpPr/>
          <p:nvPr/>
        </p:nvSpPr>
        <p:spPr>
          <a:xfrm>
            <a:off x="1356493" y="2398759"/>
            <a:ext cx="4368398" cy="276038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40">
            <a:extLst>
              <a:ext uri="{FF2B5EF4-FFF2-40B4-BE49-F238E27FC236}">
                <a16:creationId xmlns:a16="http://schemas.microsoft.com/office/drawing/2014/main" id="{F1315F91-C7D6-CA49-96C8-5A1191E8E85D}"/>
              </a:ext>
            </a:extLst>
          </p:cNvPr>
          <p:cNvSpPr txBox="1">
            <a:spLocks/>
          </p:cNvSpPr>
          <p:nvPr/>
        </p:nvSpPr>
        <p:spPr>
          <a:xfrm>
            <a:off x="1612917" y="2726562"/>
            <a:ext cx="3799001" cy="42082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GB" sz="17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CONTROL GROUP</a:t>
            </a:r>
            <a:endParaRPr lang="en-GB" sz="17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 Placeholder 40">
            <a:extLst>
              <a:ext uri="{FF2B5EF4-FFF2-40B4-BE49-F238E27FC236}">
                <a16:creationId xmlns:a16="http://schemas.microsoft.com/office/drawing/2014/main" id="{2C01BDF5-E27A-7246-84C7-DEA151D9EDD0}"/>
              </a:ext>
            </a:extLst>
          </p:cNvPr>
          <p:cNvSpPr txBox="1">
            <a:spLocks/>
          </p:cNvSpPr>
          <p:nvPr/>
        </p:nvSpPr>
        <p:spPr>
          <a:xfrm>
            <a:off x="1612917" y="3239649"/>
            <a:ext cx="3565475" cy="108199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A sample of communication held back to assess the uplift vs. no activity.</a:t>
            </a:r>
          </a:p>
          <a:p>
            <a:pPr>
              <a:lnSpc>
                <a:spcPct val="100000"/>
              </a:lnSpc>
            </a:pPr>
            <a:r>
              <a:rPr lang="en-GB" sz="1100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Shows short-term uplift and ROI for campaign. Essential for proving short term payback, but somethings misleading as does not include long-term impact.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2BCBFC-32E5-BA44-87EF-4E51416A14B7}"/>
              </a:ext>
            </a:extLst>
          </p:cNvPr>
          <p:cNvSpPr/>
          <p:nvPr/>
        </p:nvSpPr>
        <p:spPr>
          <a:xfrm>
            <a:off x="6448257" y="2398759"/>
            <a:ext cx="4368398" cy="276038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40">
            <a:extLst>
              <a:ext uri="{FF2B5EF4-FFF2-40B4-BE49-F238E27FC236}">
                <a16:creationId xmlns:a16="http://schemas.microsoft.com/office/drawing/2014/main" id="{6CCD6491-1C9E-5843-A340-27FF4AE9660A}"/>
              </a:ext>
            </a:extLst>
          </p:cNvPr>
          <p:cNvSpPr txBox="1">
            <a:spLocks/>
          </p:cNvSpPr>
          <p:nvPr/>
        </p:nvSpPr>
        <p:spPr>
          <a:xfrm>
            <a:off x="6704681" y="2726562"/>
            <a:ext cx="4037113" cy="42082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GB" sz="17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FALLOW (AKA “HOLD-OUT”) GROUP</a:t>
            </a:r>
            <a:endParaRPr lang="en-GB" sz="17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 Placeholder 40">
            <a:extLst>
              <a:ext uri="{FF2B5EF4-FFF2-40B4-BE49-F238E27FC236}">
                <a16:creationId xmlns:a16="http://schemas.microsoft.com/office/drawing/2014/main" id="{1C0A2279-6CA7-954C-B914-F661192189EA}"/>
              </a:ext>
            </a:extLst>
          </p:cNvPr>
          <p:cNvSpPr txBox="1">
            <a:spLocks/>
          </p:cNvSpPr>
          <p:nvPr/>
        </p:nvSpPr>
        <p:spPr>
          <a:xfrm>
            <a:off x="6704680" y="3239649"/>
            <a:ext cx="3575101" cy="108199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A sample of customers omitted from an entire programme of communications or marketing activity.</a:t>
            </a:r>
          </a:p>
          <a:p>
            <a:pPr>
              <a:lnSpc>
                <a:spcPct val="100000"/>
              </a:lnSpc>
            </a:pPr>
            <a:r>
              <a:rPr lang="en-GB" sz="1100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Shows the long-term effect all marketing activity over a period of months or even years. Very powerful for showing </a:t>
            </a:r>
            <a:r>
              <a:rPr lang="en-GB" sz="1100" dirty="0" err="1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ong</a:t>
            </a:r>
            <a:r>
              <a:rPr lang="en-GB" sz="1100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-term impact, but requires commitment to keep the group out of marketing for a sufficiently long period.</a:t>
            </a:r>
          </a:p>
        </p:txBody>
      </p:sp>
    </p:spTree>
    <p:extLst>
      <p:ext uri="{BB962C8B-B14F-4D97-AF65-F5344CB8AC3E}">
        <p14:creationId xmlns:p14="http://schemas.microsoft.com/office/powerpoint/2010/main" val="137613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3C88F5-6C92-AF43-89C7-E0F9895785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001" y="1081853"/>
            <a:ext cx="7773416" cy="475686"/>
          </a:xfrm>
        </p:spPr>
        <p:txBody>
          <a:bodyPr/>
          <a:lstStyle/>
          <a:p>
            <a:r>
              <a:rPr lang="en-GB" dirty="0"/>
              <a:t>To understand the true uplift of campaign activity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9C39FA-D5A9-8146-9E78-96DBDFF4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8" y="476250"/>
            <a:ext cx="9095323" cy="475687"/>
          </a:xfrm>
        </p:spPr>
        <p:txBody>
          <a:bodyPr/>
          <a:lstStyle/>
          <a:p>
            <a:r>
              <a:rPr lang="en-GB" dirty="0"/>
              <a:t>Access over multiple time periods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4C94C1CE-4F88-DA47-8ACB-91A90D0C447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5569" y="2201709"/>
            <a:ext cx="9020862" cy="35744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9932CA9-A376-B545-93EA-4C8CCE96052A}"/>
              </a:ext>
            </a:extLst>
          </p:cNvPr>
          <p:cNvSpPr/>
          <p:nvPr/>
        </p:nvSpPr>
        <p:spPr>
          <a:xfrm>
            <a:off x="5052909" y="2460802"/>
            <a:ext cx="1732902" cy="32725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ysClr val="windowText" lastClr="000000"/>
                </a:solidFill>
              </a:rPr>
              <a:t>Communication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0A7B535-548F-5642-BD73-68A58261D9D9}"/>
              </a:ext>
            </a:extLst>
          </p:cNvPr>
          <p:cNvSpPr/>
          <p:nvPr/>
        </p:nvSpPr>
        <p:spPr>
          <a:xfrm>
            <a:off x="7854215" y="4048971"/>
            <a:ext cx="683393" cy="32725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ysClr val="windowText" lastClr="000000"/>
                </a:solidFill>
              </a:rPr>
              <a:t>Uplift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AEB19A-14FD-D942-9D52-7345CADF569F}"/>
              </a:ext>
            </a:extLst>
          </p:cNvPr>
          <p:cNvSpPr/>
          <p:nvPr/>
        </p:nvSpPr>
        <p:spPr>
          <a:xfrm>
            <a:off x="6545181" y="2163208"/>
            <a:ext cx="1193533" cy="2590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Short term ROI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440F7D-5884-234A-8A17-6865FBE83601}"/>
              </a:ext>
            </a:extLst>
          </p:cNvPr>
          <p:cNvSpPr/>
          <p:nvPr/>
        </p:nvSpPr>
        <p:spPr>
          <a:xfrm>
            <a:off x="7796464" y="2981356"/>
            <a:ext cx="1463040" cy="2590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Medium term ROI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F76430A-1319-7B4F-978E-97AC5B4A6C25}"/>
              </a:ext>
            </a:extLst>
          </p:cNvPr>
          <p:cNvSpPr/>
          <p:nvPr/>
        </p:nvSpPr>
        <p:spPr>
          <a:xfrm>
            <a:off x="9297396" y="3501121"/>
            <a:ext cx="1463040" cy="5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Long term ROI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(indicative LTV)</a:t>
            </a:r>
          </a:p>
        </p:txBody>
      </p:sp>
    </p:spTree>
    <p:extLst>
      <p:ext uri="{BB962C8B-B14F-4D97-AF65-F5344CB8AC3E}">
        <p14:creationId xmlns:p14="http://schemas.microsoft.com/office/powerpoint/2010/main" val="67708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8B8C43-7351-334B-BDA1-B01C2549C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70FE49B-2D95-B645-A1B9-BE90B205F8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www.marketreach.co.uk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3D6141-F512-B742-8BEA-047270268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71" y="2966455"/>
            <a:ext cx="10515600" cy="674228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0491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ketreach Colours">
      <a:dk1>
        <a:srgbClr val="000000"/>
      </a:dk1>
      <a:lt1>
        <a:srgbClr val="FFFFFF"/>
      </a:lt1>
      <a:dk2>
        <a:srgbClr val="666666"/>
      </a:dk2>
      <a:lt2>
        <a:srgbClr val="FFFFFF"/>
      </a:lt2>
      <a:accent1>
        <a:srgbClr val="E32019"/>
      </a:accent1>
      <a:accent2>
        <a:srgbClr val="E94D47"/>
      </a:accent2>
      <a:accent3>
        <a:srgbClr val="EE7975"/>
      </a:accent3>
      <a:accent4>
        <a:srgbClr val="F3A6A3"/>
      </a:accent4>
      <a:accent5>
        <a:srgbClr val="F9D3D1"/>
      </a:accent5>
      <a:accent6>
        <a:srgbClr val="000000"/>
      </a:accent6>
      <a:hlink>
        <a:srgbClr val="E32019"/>
      </a:hlink>
      <a:folHlink>
        <a:srgbClr val="E94D47"/>
      </a:folHlink>
    </a:clrScheme>
    <a:fontScheme name="Marketreach fonts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401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Wingdings</vt:lpstr>
      <vt:lpstr>Office Theme</vt:lpstr>
      <vt:lpstr>MAIL MEASUREMENT AND ATTRIBUTION IS EASIER THAN YOU THINK</vt:lpstr>
      <vt:lpstr>Connected mail delivers richer insight, real-time analytics  &amp; direct attribution</vt:lpstr>
      <vt:lpstr>Think about attribution methods</vt:lpstr>
      <vt:lpstr>Using control and fallow groups</vt:lpstr>
      <vt:lpstr>Access over multiple time periods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2018-10-03T11:19:32Z</dcterms:created>
  <dcterms:modified xsi:type="dcterms:W3CDTF">2021-08-05T08:45:10Z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0f36f3-41a5-4f45-a6a2-e224f336accd_Enabled">
    <vt:lpwstr>true</vt:lpwstr>
  </property>
  <property fmtid="{D5CDD505-2E9C-101B-9397-08002B2CF9AE}" pid="3" name="MSIP_Label_980f36f3-41a5-4f45-a6a2-e224f336accd_SetDate">
    <vt:lpwstr>2021-08-05T08:45:09Z</vt:lpwstr>
  </property>
  <property fmtid="{D5CDD505-2E9C-101B-9397-08002B2CF9AE}" pid="4" name="MSIP_Label_980f36f3-41a5-4f45-a6a2-e224f336accd_Method">
    <vt:lpwstr>Standard</vt:lpwstr>
  </property>
  <property fmtid="{D5CDD505-2E9C-101B-9397-08002B2CF9AE}" pid="5" name="MSIP_Label_980f36f3-41a5-4f45-a6a2-e224f336accd_Name">
    <vt:lpwstr>980f36f3-41a5-4f45-a6a2-e224f336accd</vt:lpwstr>
  </property>
  <property fmtid="{D5CDD505-2E9C-101B-9397-08002B2CF9AE}" pid="6" name="MSIP_Label_980f36f3-41a5-4f45-a6a2-e224f336accd_SiteId">
    <vt:lpwstr>7a082108-90dd-41ac-be41-9b8feabee2da</vt:lpwstr>
  </property>
  <property fmtid="{D5CDD505-2E9C-101B-9397-08002B2CF9AE}" pid="7" name="MSIP_Label_980f36f3-41a5-4f45-a6a2-e224f336accd_ActionId">
    <vt:lpwstr/>
  </property>
  <property fmtid="{D5CDD505-2E9C-101B-9397-08002B2CF9AE}" pid="8" name="MSIP_Label_980f36f3-41a5-4f45-a6a2-e224f336accd_ContentBits">
    <vt:lpwstr>2</vt:lpwstr>
  </property>
</Properties>
</file>