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08" r:id="rId2"/>
    <p:sldId id="331" r:id="rId3"/>
    <p:sldId id="337" r:id="rId4"/>
    <p:sldId id="334" r:id="rId5"/>
    <p:sldId id="335" r:id="rId6"/>
    <p:sldId id="338" r:id="rId7"/>
    <p:sldId id="339" r:id="rId8"/>
    <p:sldId id="340" r:id="rId9"/>
    <p:sldId id="333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F0250-D8EA-4A37-92D2-137EC80D7228}" v="141" dt="2021-07-07T10:15:4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4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778" y="58"/>
      </p:cViewPr>
      <p:guideLst>
        <p:guide orient="horz" pos="2160"/>
        <p:guide pos="2525"/>
        <p:guide pos="302"/>
        <p:guide orient="horz" pos="3680"/>
        <p:guide orient="horz" pos="3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6B1931-7AA5-4B87-8FA3-E1574798B6A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942" y="1800000"/>
            <a:ext cx="3971525" cy="45672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6DFA94-8E20-224E-B8CD-EEBA8E3B2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4FA247-4B05-413B-AF4C-A3E42B25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482996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72EBA-F20F-4659-A19D-B277BEC1FD3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C51F1-B894-CC4A-A7F1-5D9760F4E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2F5F1-033F-4984-9AC3-A2838E7EA7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2C6E9E-9BCD-4C2D-9567-FC0C8D83EA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6307F5A7-AADC-4ED0-93AC-F95D452FBA46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1" r:id="rId2"/>
    <p:sldLayoutId id="214748372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3344F-4270-0943-938B-F3D2F321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DB515-35DA-42B3-9E15-31441B0B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DC0F3CF-C1CF-DC45-A856-F33779B25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0" y="3891544"/>
            <a:ext cx="4755073" cy="674227"/>
          </a:xfrm>
        </p:spPr>
        <p:txBody>
          <a:bodyPr/>
          <a:lstStyle/>
          <a:p>
            <a:r>
              <a:rPr lang="en-US" dirty="0"/>
              <a:t>Providing unrivalled cut though, engagement and longevity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5D38B7-0097-554B-9E2A-A3515A6B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1" y="2496619"/>
            <a:ext cx="6161867" cy="1144063"/>
          </a:xfrm>
        </p:spPr>
        <p:txBody>
          <a:bodyPr/>
          <a:lstStyle/>
          <a:p>
            <a:r>
              <a:rPr lang="en-GB" dirty="0"/>
              <a:t>MAIL MEDIA IS MORE EFFECTIVE THAN EVER</a:t>
            </a:r>
          </a:p>
        </p:txBody>
      </p:sp>
    </p:spTree>
    <p:extLst>
      <p:ext uri="{BB962C8B-B14F-4D97-AF65-F5344CB8AC3E}">
        <p14:creationId xmlns:p14="http://schemas.microsoft.com/office/powerpoint/2010/main" val="42166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Source:</a:t>
            </a:r>
            <a:r>
              <a:rPr lang="en-GB" sz="800" cap="none" dirty="0"/>
              <a:t>  </a:t>
            </a:r>
            <a:r>
              <a:rPr lang="en-GB" sz="800" cap="none" dirty="0" err="1"/>
              <a:t>Emailmonday</a:t>
            </a:r>
            <a:r>
              <a:rPr lang="en-GB" sz="800" cap="none" dirty="0"/>
              <a:t> “The Ultimate Marketing Automation stats” (2019)</a:t>
            </a:r>
          </a:p>
          <a:p>
            <a:endParaRPr lang="en-GB" sz="800" cap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5175128" cy="475686"/>
          </a:xfrm>
        </p:spPr>
        <p:txBody>
          <a:bodyPr/>
          <a:lstStyle/>
          <a:p>
            <a:r>
              <a:rPr lang="en-GB" dirty="0"/>
              <a:t>Mail cuts through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A0BCE-7DC5-3042-BA3E-30304B70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1754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5EF70-A00A-1D41-A9AA-73145BB69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859" y="1748393"/>
            <a:ext cx="3137406" cy="3176277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7B30BE7-93A2-3747-AE98-E0A3C1068A5A}"/>
              </a:ext>
            </a:extLst>
          </p:cNvPr>
          <p:cNvSpPr txBox="1">
            <a:spLocks/>
          </p:cNvSpPr>
          <p:nvPr/>
        </p:nvSpPr>
        <p:spPr>
          <a:xfrm>
            <a:off x="-980349" y="6393122"/>
            <a:ext cx="6858912" cy="1017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Royal Mail </a:t>
            </a:r>
            <a:r>
              <a:rPr lang="en-GB" sz="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Marketreach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, Coronavirus Research, Trinity McQueen 2020</a:t>
            </a:r>
          </a:p>
        </p:txBody>
      </p:sp>
    </p:spTree>
    <p:extLst>
      <p:ext uri="{BB962C8B-B14F-4D97-AF65-F5344CB8AC3E}">
        <p14:creationId xmlns:p14="http://schemas.microsoft.com/office/powerpoint/2010/main" val="361860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Royal Mail </a:t>
            </a:r>
            <a:r>
              <a:rPr lang="en-GB" sz="8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Marketreach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, Coronavirus Research, Trinity McQueen 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8510D-1798-4C46-B0AB-619CF4768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607" y="1481074"/>
            <a:ext cx="4286786" cy="38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1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JICMAIL, Q2 2018 – Q2 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8510D-1798-4C46-B0AB-619CF4768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8" y="1884671"/>
            <a:ext cx="4800859" cy="3101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49217-B836-984B-8F96-DBC99FB9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6826" y="1836580"/>
            <a:ext cx="4514732" cy="3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2AD3A22-4354-F145-8EEA-7ED8B4B06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081853"/>
            <a:ext cx="6983202" cy="227183"/>
          </a:xfrm>
        </p:spPr>
        <p:txBody>
          <a:bodyPr/>
          <a:lstStyle/>
          <a:p>
            <a:r>
              <a:rPr lang="en-GB" dirty="0"/>
              <a:t>Across all mail media types – between 76% - 99%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56B37DE-D33D-5649-B80B-A2E50C41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76250"/>
            <a:ext cx="9938161" cy="475687"/>
          </a:xfrm>
        </p:spPr>
        <p:txBody>
          <a:bodyPr/>
          <a:lstStyle/>
          <a:p>
            <a:r>
              <a:rPr lang="en-GB" dirty="0"/>
              <a:t>Consistently high engagement rates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A38033A-3AB1-844A-9851-CFF5EE19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39" y="2455142"/>
            <a:ext cx="10006061" cy="1913484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CAA57F9-6100-1A4A-90AD-F172764F0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JICMAIL Item Data, Q2 2017 – Q2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A982E0-A696-454F-9DF2-B56F16596CCD}"/>
              </a:ext>
            </a:extLst>
          </p:cNvPr>
          <p:cNvSpPr txBox="1"/>
          <p:nvPr/>
        </p:nvSpPr>
        <p:spPr>
          <a:xfrm>
            <a:off x="3685862" y="5113318"/>
            <a:ext cx="481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ENGAGED: </a:t>
            </a:r>
            <a:r>
              <a:rPr lang="en-GB" sz="1200" dirty="0"/>
              <a:t>% of mail processed in some way including – opening, reading, sorting, put aside for later, filed, put on display, put in the usual place.</a:t>
            </a:r>
          </a:p>
          <a:p>
            <a:pPr algn="ctr"/>
            <a:endParaRPr lang="en-GB" sz="1200" dirty="0"/>
          </a:p>
          <a:p>
            <a:pPr algn="ctr"/>
            <a:r>
              <a:rPr lang="en-GB" sz="1200" b="1" dirty="0"/>
              <a:t>MINIMALLY PROCESSED: </a:t>
            </a:r>
            <a:r>
              <a:rPr lang="en-GB" sz="1200" dirty="0"/>
              <a:t>% of mail thrown way only. </a:t>
            </a:r>
          </a:p>
        </p:txBody>
      </p:sp>
    </p:spTree>
    <p:extLst>
      <p:ext uri="{BB962C8B-B14F-4D97-AF65-F5344CB8AC3E}">
        <p14:creationId xmlns:p14="http://schemas.microsoft.com/office/powerpoint/2010/main" val="11288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156B37DE-D33D-5649-B80B-A2E50C41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76250"/>
            <a:ext cx="11282669" cy="475687"/>
          </a:xfrm>
        </p:spPr>
        <p:txBody>
          <a:bodyPr/>
          <a:lstStyle/>
          <a:p>
            <a:r>
              <a:rPr lang="en-GB" dirty="0"/>
              <a:t>Huge growth in </a:t>
            </a:r>
            <a:r>
              <a:rPr lang="en-GB" dirty="0" err="1"/>
              <a:t>yoy</a:t>
            </a:r>
            <a:r>
              <a:rPr lang="en-GB" dirty="0"/>
              <a:t> interaction with all mail types, particularly ad mail &amp; door drops 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CAA57F9-6100-1A4A-90AD-F172764F0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JICMAIL, Q2 2018 – Q2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12213-9092-AA4D-899A-B6FFEEC3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0200" y="2189987"/>
            <a:ext cx="8751600" cy="38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JICMAIL Q2 2017 – Q4 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8510D-1798-4C46-B0AB-619CF4768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457" y="1442165"/>
            <a:ext cx="5287086" cy="37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019601"/>
            <a:ext cx="7020584" cy="475686"/>
          </a:xfrm>
        </p:spPr>
        <p:txBody>
          <a:bodyPr/>
          <a:lstStyle/>
          <a:p>
            <a:r>
              <a:rPr lang="en-GB" dirty="0"/>
              <a:t>Adding mail to the mix boosts the bottom line for businesses. According to the IPA, 25% of people have bought from a brand as a result of receiving mail.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C8D0498-C132-4840-8DC9-6009AFE3B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GB" sz="800" cap="none" dirty="0">
                <a:latin typeface="Calibri" panose="020F0502020204030204" pitchFamily="34" charset="0"/>
                <a:cs typeface="Calibri" panose="020F0502020204030204" pitchFamily="34" charset="0"/>
              </a:rPr>
              <a:t> IPA Touchpoints 2019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79880C2-C1E4-604A-8F20-A46C1A2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 dirty="0"/>
              <a:t>Convert prospects to buyers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F59E4-3DCD-0443-8ECA-E52E5C2ED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8369" y="2585138"/>
            <a:ext cx="3915262" cy="3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www.marketreach.co.uk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1" y="2966455"/>
            <a:ext cx="10515600" cy="6742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MAIL MEDIA IS MORE EFFECTIVE THAN EVER</vt:lpstr>
      <vt:lpstr>Mail cuts through</vt:lpstr>
      <vt:lpstr>PowerPoint Presentation</vt:lpstr>
      <vt:lpstr>PowerPoint Presentation</vt:lpstr>
      <vt:lpstr>Consistently high engagement rates</vt:lpstr>
      <vt:lpstr>Huge growth in yoy interaction with all mail types, particularly ad mail &amp; door drops </vt:lpstr>
      <vt:lpstr>PowerPoint Presentation</vt:lpstr>
      <vt:lpstr>Convert prospects to buyers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2021-08-05T08:44:13Z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2021-08-05T08:44:13Z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</Properties>
</file>