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08" r:id="rId2"/>
    <p:sldId id="325" r:id="rId3"/>
    <p:sldId id="335" r:id="rId4"/>
    <p:sldId id="337" r:id="rId5"/>
    <p:sldId id="338" r:id="rId6"/>
    <p:sldId id="339" r:id="rId7"/>
    <p:sldId id="334" r:id="rId8"/>
    <p:sldId id="340" r:id="rId9"/>
    <p:sldId id="333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2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F0250-D8EA-4A37-92D2-137EC80D7228}" v="141" dt="2021-07-07T10:15:4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941" y="58"/>
      </p:cViewPr>
      <p:guideLst>
        <p:guide orient="horz" pos="2160"/>
        <p:guide pos="3840"/>
        <p:guide pos="302"/>
        <p:guide orient="horz" pos="2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2C4AB7-657A-4270-AA6A-EA2FB60E5B7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942" y="1800000"/>
            <a:ext cx="3971525" cy="45672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6DFA94-8E20-224E-B8CD-EEBA8E3B2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4FA247-4B05-413B-AF4C-A3E42B25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482996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3314C8-BD43-4E8A-A07A-CFBF80B2959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C51F1-B894-CC4A-A7F1-5D9760F4E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94361-F705-4D9D-B418-594233DD768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0506B-62A6-47DB-B000-114BC772097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5D90C0C-36C2-49BF-A5FA-732F1961CD45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1" r:id="rId2"/>
    <p:sldLayoutId id="214748372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3344F-4270-0943-938B-F3D2F321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DB515-35DA-42B3-9E15-31441B0B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795D38B7-0097-554B-9E2A-A3515A6B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8" y="2839298"/>
            <a:ext cx="7842611" cy="1971494"/>
          </a:xfrm>
        </p:spPr>
        <p:txBody>
          <a:bodyPr/>
          <a:lstStyle/>
          <a:p>
            <a:r>
              <a:rPr lang="en-GB" dirty="0"/>
              <a:t>MAIL DELIVERS STRONG COMMERCIAL OUTCOMES</a:t>
            </a:r>
          </a:p>
        </p:txBody>
      </p:sp>
    </p:spTree>
    <p:extLst>
      <p:ext uri="{BB962C8B-B14F-4D97-AF65-F5344CB8AC3E}">
        <p14:creationId xmlns:p14="http://schemas.microsoft.com/office/powerpoint/2010/main" val="42166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JICMAIL Item Data Q2 2018 to Q4 2020 n=129,511 Door Drop, DM and Business Mail items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 dirty="0"/>
              <a:t>2020 Was the year of mail effectiveness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589C0B-9C08-8140-8EA0-CF987BED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4681" y="1356319"/>
            <a:ext cx="7562637" cy="48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GB" sz="800" cap="none">
                <a:latin typeface="Calibri" panose="020F0502020204030204" pitchFamily="34" charset="0"/>
                <a:cs typeface="Calibri" panose="020F0502020204030204" pitchFamily="34" charset="0"/>
              </a:rPr>
              <a:t> JICMAIL Item Data Q1 2021 n=11,893 Door Drop, DM and Business Mail items</a:t>
            </a:r>
            <a:endParaRPr lang="en-GB" sz="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/>
              <a:t>Mail effectiveness up year on year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0E583-CB28-994E-A0C4-4DA75BEF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783" y="1359847"/>
            <a:ext cx="8630433" cy="48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019601"/>
            <a:ext cx="5268312" cy="475686"/>
          </a:xfrm>
        </p:spPr>
        <p:txBody>
          <a:bodyPr/>
          <a:lstStyle/>
          <a:p>
            <a:r>
              <a:rPr lang="en-GB" dirty="0"/>
              <a:t>Discussion, digital and buying behaviours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C8D0498-C132-4840-8DC9-6009AFE3B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IPA </a:t>
            </a:r>
            <a:r>
              <a:rPr lang="en-GB" sz="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TouchPoints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2021 – Lockdown Data (Jan – Mar 21)  Base: All Adults – ANY Mail Type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79880C2-C1E4-604A-8F20-A46C1A2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 dirty="0"/>
              <a:t>Mail drives commercial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2F62B-4D04-BB47-8B88-E4D68D133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574" y="1899179"/>
            <a:ext cx="7846852" cy="40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019601"/>
            <a:ext cx="4915619" cy="475686"/>
          </a:xfrm>
        </p:spPr>
        <p:txBody>
          <a:bodyPr/>
          <a:lstStyle/>
          <a:p>
            <a:r>
              <a:rPr lang="en-GB" dirty="0"/>
              <a:t>Digital actions prompted by mail have grown during the pandemic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C8D0498-C132-4840-8DC9-6009AFE3B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IPA </a:t>
            </a:r>
            <a:r>
              <a:rPr lang="en-GB" sz="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TouchPoints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2021 – Lockdown Data (Jan – Mar 21)  Base: All Adults – ANY Mail Type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79880C2-C1E4-604A-8F20-A46C1A2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 dirty="0"/>
              <a:t>Mail drives Digital</a:t>
            </a:r>
          </a:p>
        </p:txBody>
      </p:sp>
      <p:pic>
        <p:nvPicPr>
          <p:cNvPr id="3" name="Picture 2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E5112B-68EE-EE4E-A03E-99336364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63" y="1911151"/>
            <a:ext cx="7932874" cy="4194808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B6D6F416-11B6-B542-AE05-70EA305C6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97" y="3337809"/>
            <a:ext cx="1647770" cy="1341493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351B7395-ADA9-0B4E-B8A3-E7211AEC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4" y="3255114"/>
            <a:ext cx="1647770" cy="150688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7EB9756-1DD8-4C4E-A32E-0AED58D4C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92" y="3337809"/>
            <a:ext cx="1647770" cy="13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019601"/>
            <a:ext cx="8010046" cy="475686"/>
          </a:xfrm>
        </p:spPr>
        <p:txBody>
          <a:bodyPr/>
          <a:lstStyle/>
          <a:p>
            <a:r>
              <a:rPr lang="en-GB" dirty="0"/>
              <a:t>Making Facebook ads more attention-grabbing and memorable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C8D0498-C132-4840-8DC9-6009AFE3B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Royal Mail </a:t>
            </a:r>
            <a:r>
              <a:rPr lang="en-GB" sz="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Marketreach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– Neuro-Insight Study 2018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79880C2-C1E4-604A-8F20-A46C1A2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 dirty="0"/>
              <a:t>Mail has a priming effect on social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50E07205-89E2-1C49-8806-2846CE9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42" y="2248742"/>
            <a:ext cx="3665603" cy="31355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AF59E4-3DCD-0443-8ECA-E52E5C2ED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57" y="2248741"/>
            <a:ext cx="3542058" cy="31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Sources:</a:t>
            </a:r>
            <a:r>
              <a:rPr lang="en-GB" sz="800" cap="none" dirty="0"/>
              <a:t>  Royal Mail </a:t>
            </a:r>
            <a:r>
              <a:rPr lang="en-GB" sz="800" cap="none" dirty="0" err="1"/>
              <a:t>Marketreach</a:t>
            </a:r>
            <a:r>
              <a:rPr lang="en-GB" sz="800" cap="none" dirty="0"/>
              <a:t>, Neuro-Insights,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1401202" cy="475686"/>
          </a:xfrm>
        </p:spPr>
        <p:txBody>
          <a:bodyPr/>
          <a:lstStyle/>
          <a:p>
            <a:r>
              <a:rPr lang="en-GB" dirty="0"/>
              <a:t>Neuroscience confirmed mail makes a longer lasting impression than social media ads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03907-AD6D-8948-85B3-E79242D4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98" y="2360136"/>
            <a:ext cx="7846852" cy="34608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304371-8331-6743-B732-38F4588FEB1E}"/>
              </a:ext>
            </a:extLst>
          </p:cNvPr>
          <p:cNvSpPr/>
          <p:nvPr/>
        </p:nvSpPr>
        <p:spPr>
          <a:xfrm>
            <a:off x="8718698" y="4267019"/>
            <a:ext cx="2711302" cy="9730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4BB7080E-A0BB-FD48-8A70-ADFEEB9EA108}"/>
              </a:ext>
            </a:extLst>
          </p:cNvPr>
          <p:cNvSpPr txBox="1">
            <a:spLocks/>
          </p:cNvSpPr>
          <p:nvPr/>
        </p:nvSpPr>
        <p:spPr>
          <a:xfrm>
            <a:off x="8879271" y="4427490"/>
            <a:ext cx="2390157" cy="6520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This indicates that people are more likely to remember brand communication that is delivered by mail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636D2-03FD-7F45-B516-E28A267814A2}"/>
              </a:ext>
            </a:extLst>
          </p:cNvPr>
          <p:cNvSpPr txBox="1"/>
          <p:nvPr/>
        </p:nvSpPr>
        <p:spPr>
          <a:xfrm>
            <a:off x="2975566" y="1924122"/>
            <a:ext cx="321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Brain response to mail, email and social advertising in the neuroscience study</a:t>
            </a:r>
          </a:p>
        </p:txBody>
      </p:sp>
    </p:spTree>
    <p:extLst>
      <p:ext uri="{BB962C8B-B14F-4D97-AF65-F5344CB8AC3E}">
        <p14:creationId xmlns:p14="http://schemas.microsoft.com/office/powerpoint/2010/main" val="34464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Sources:</a:t>
            </a:r>
            <a:r>
              <a:rPr lang="en-GB" sz="800" cap="none" dirty="0"/>
              <a:t>  Royal Mail </a:t>
            </a:r>
            <a:r>
              <a:rPr lang="en-GB" sz="800" cap="none" dirty="0" err="1"/>
              <a:t>Marketreach</a:t>
            </a:r>
            <a:r>
              <a:rPr lang="en-GB" sz="800" cap="none" dirty="0"/>
              <a:t>, Neuro-Insights,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1401202" cy="475686"/>
          </a:xfrm>
        </p:spPr>
        <p:txBody>
          <a:bodyPr/>
          <a:lstStyle/>
          <a:p>
            <a:r>
              <a:rPr lang="en-GB" dirty="0"/>
              <a:t>Neuroscience confirmed mail makes a longer lasting impression than social media 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636D2-03FD-7F45-B516-E28A267814A2}"/>
              </a:ext>
            </a:extLst>
          </p:cNvPr>
          <p:cNvSpPr txBox="1"/>
          <p:nvPr/>
        </p:nvSpPr>
        <p:spPr>
          <a:xfrm>
            <a:off x="2878377" y="1830106"/>
            <a:ext cx="643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Mail has more powerful impact on long-term memory encoding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560B9-C770-9B4F-AC4C-439C65CA2998}"/>
              </a:ext>
            </a:extLst>
          </p:cNvPr>
          <p:cNvSpPr txBox="1"/>
          <p:nvPr/>
        </p:nvSpPr>
        <p:spPr>
          <a:xfrm>
            <a:off x="1221194" y="6236251"/>
            <a:ext cx="7540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Long-term memory encoding : </a:t>
            </a:r>
            <a:r>
              <a:rPr lang="en-GB" sz="1050" i="1" dirty="0"/>
              <a:t>the extent to which the brain is storing the information it’s getting from the stimulus, for later use.</a:t>
            </a:r>
            <a:endParaRPr lang="en-GB" sz="1050" dirty="0"/>
          </a:p>
          <a:p>
            <a:r>
              <a:rPr lang="en-GB" sz="1050" i="1" dirty="0"/>
              <a:t>Social media advertising tested was a single-image ad with text, appearing in participants’  Facebook news feed .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C37F86-1742-8146-998E-C886FFD00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805" y="2437632"/>
            <a:ext cx="2812122" cy="2132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0E064A-539F-0949-8F0D-54D817B1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279" y="2496206"/>
            <a:ext cx="2717343" cy="23994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3E08B5-DEBE-4244-86AD-0A97C3D013BD}"/>
              </a:ext>
            </a:extLst>
          </p:cNvPr>
          <p:cNvSpPr txBox="1"/>
          <p:nvPr/>
        </p:nvSpPr>
        <p:spPr>
          <a:xfrm>
            <a:off x="3091527" y="5185682"/>
            <a:ext cx="600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Research has shown long-term memory encoding is strongly related to decision-making and purchase intent.</a:t>
            </a:r>
          </a:p>
        </p:txBody>
      </p:sp>
    </p:spTree>
    <p:extLst>
      <p:ext uri="{BB962C8B-B14F-4D97-AF65-F5344CB8AC3E}">
        <p14:creationId xmlns:p14="http://schemas.microsoft.com/office/powerpoint/2010/main" val="165168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www.marketreach.co.uk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1" y="2966455"/>
            <a:ext cx="10515600" cy="6742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MAIL DELIVERS STRONG COMMERCIAL OUTCOMES</vt:lpstr>
      <vt:lpstr>2020 Was the year of mail effectiveness</vt:lpstr>
      <vt:lpstr>Mail effectiveness up year on year</vt:lpstr>
      <vt:lpstr>Mail drives commercial outcomes</vt:lpstr>
      <vt:lpstr>Mail drives Digital</vt:lpstr>
      <vt:lpstr>Mail has a priming effect on social</vt:lpstr>
      <vt:lpstr>Neuroscience confirmed mail makes a longer lasting impression than social media ads</vt:lpstr>
      <vt:lpstr>Neuroscience confirmed mail makes a longer lasting impression than social media ads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2021-08-05T08:43:08Z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2021-08-05T08:43:07Z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</Properties>
</file>