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308" r:id="rId2"/>
    <p:sldId id="325" r:id="rId3"/>
    <p:sldId id="335" r:id="rId4"/>
    <p:sldId id="336" r:id="rId5"/>
    <p:sldId id="337" r:id="rId6"/>
    <p:sldId id="339" r:id="rId7"/>
    <p:sldId id="340" r:id="rId8"/>
    <p:sldId id="338" r:id="rId9"/>
    <p:sldId id="333" r:id="rId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1412" userDrawn="1">
          <p15:clr>
            <a:srgbClr val="A4A3A4"/>
          </p15:clr>
        </p15:guide>
        <p15:guide id="5" orient="horz" pos="1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C304"/>
    <a:srgbClr val="82CBD4"/>
    <a:srgbClr val="95C121"/>
    <a:srgbClr val="EF7E05"/>
    <a:srgbClr val="1BACE4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F0250-D8EA-4A37-92D2-137EC80D7228}" v="141" dt="2021-07-07T10:15:47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710" y="58"/>
      </p:cViewPr>
      <p:guideLst>
        <p:guide orient="horz" pos="2137"/>
        <p:guide pos="3840"/>
        <p:guide pos="302"/>
        <p:guide orient="horz" pos="1412"/>
        <p:guide orient="horz" pos="16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06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7F2A013-233D-4620-B6AA-A31A571A4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C0D4679-B451-ED43-B2CD-E9661A32A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357D1814-6C07-3F44-9A66-DF9973E57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A36616-4395-4CE3-815B-5164AA823D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942" y="1800000"/>
            <a:ext cx="3971525" cy="45672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5" y="1800000"/>
            <a:ext cx="6904144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A6DFA94-8E20-224E-B8CD-EEBA8E3B24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993160"/>
            <a:ext cx="705144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4FA247-4B05-413B-AF4C-A3E42B259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482996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A17BE0-5A19-4347-B885-F4D438AC0CD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Image,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D9460F84-08B3-9840-99D2-CEDEDA4E0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4734" y="459347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Phone number here</a:t>
            </a:r>
            <a:endParaRPr lang="en-GB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C1A336C6-720A-FA49-8B57-8FA34714D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4733" y="500920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 address here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FBAE3-6A08-A24D-8EAF-70F93B4B0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000" y="4593479"/>
            <a:ext cx="230175" cy="23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DC212-7A54-024E-9D8C-0EDEAB5B0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903" y="5050357"/>
            <a:ext cx="252094" cy="1594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3C51F1-B894-CC4A-A7F1-5D9760F4E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305462-7936-4F94-BFB7-E388ED819F64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0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BFBD9-EB74-4909-9234-13E209AC2BE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F221E06-3375-41ED-B861-DA8C8AB4AB22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1" r:id="rId2"/>
    <p:sldLayoutId id="214748372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43344F-4270-0943-938B-F3D2F3213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DB515-35DA-42B3-9E15-31441B0BF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795D38B7-0097-554B-9E2A-A3515A6B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59" y="2839298"/>
            <a:ext cx="7044696" cy="1971494"/>
          </a:xfrm>
        </p:spPr>
        <p:txBody>
          <a:bodyPr/>
          <a:lstStyle/>
          <a:p>
            <a:r>
              <a:rPr lang="en-GB" dirty="0"/>
              <a:t>BRAND-BUILDING OR PERFORMANCE MARKETING? WHY NOT HAVE THE BEST OF BOTH WORLDS.</a:t>
            </a:r>
          </a:p>
        </p:txBody>
      </p:sp>
    </p:spTree>
    <p:extLst>
      <p:ext uri="{BB962C8B-B14F-4D97-AF65-F5344CB8AC3E}">
        <p14:creationId xmlns:p14="http://schemas.microsoft.com/office/powerpoint/2010/main" val="421664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32FE-CFA0-6845-9071-A048B9238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/>
              <a:t>Sources:</a:t>
            </a:r>
            <a:r>
              <a:rPr lang="en-GB" sz="800" cap="none" dirty="0"/>
              <a:t>  Dr Grace Kite, Tom Roach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9C39FA-D5A9-8146-9E78-96DBDFF4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7300963" cy="475686"/>
          </a:xfrm>
        </p:spPr>
        <p:txBody>
          <a:bodyPr/>
          <a:lstStyle/>
          <a:p>
            <a:r>
              <a:rPr lang="en-GB" dirty="0"/>
              <a:t>Combining the power of short and long-term effects to improve brand performance</a:t>
            </a:r>
          </a:p>
        </p:txBody>
      </p:sp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5F49365-8944-5C40-B5FF-762A64E82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14" y="2523252"/>
            <a:ext cx="8204522" cy="3330419"/>
          </a:xfrm>
          <a:prstGeom prst="rect">
            <a:avLst/>
          </a:prstGeom>
        </p:spPr>
      </p:pic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E9385B5F-69A2-9D43-9944-609741F99B97}"/>
              </a:ext>
            </a:extLst>
          </p:cNvPr>
          <p:cNvSpPr txBox="1">
            <a:spLocks/>
          </p:cNvSpPr>
          <p:nvPr/>
        </p:nvSpPr>
        <p:spPr>
          <a:xfrm>
            <a:off x="359933" y="2251861"/>
            <a:ext cx="4604538" cy="2023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Century Gothic" panose="020B0502020202020204" pitchFamily="34" charset="0"/>
              </a:rPr>
              <a:t>Incremental Sales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B34CED06-242F-6147-A41F-2BCA2668EA95}"/>
              </a:ext>
            </a:extLst>
          </p:cNvPr>
          <p:cNvSpPr txBox="1">
            <a:spLocks/>
          </p:cNvSpPr>
          <p:nvPr/>
        </p:nvSpPr>
        <p:spPr>
          <a:xfrm>
            <a:off x="8670556" y="3796492"/>
            <a:ext cx="1677210" cy="255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Century Gothic" panose="020B0502020202020204" pitchFamily="34" charset="0"/>
              </a:rPr>
              <a:t>Brand-building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16" name="Text Placeholder 40">
            <a:extLst>
              <a:ext uri="{FF2B5EF4-FFF2-40B4-BE49-F238E27FC236}">
                <a16:creationId xmlns:a16="http://schemas.microsoft.com/office/drawing/2014/main" id="{B8DE240C-E596-1445-9EAD-E453945DC23D}"/>
              </a:ext>
            </a:extLst>
          </p:cNvPr>
          <p:cNvSpPr txBox="1">
            <a:spLocks/>
          </p:cNvSpPr>
          <p:nvPr/>
        </p:nvSpPr>
        <p:spPr>
          <a:xfrm>
            <a:off x="8670556" y="4988684"/>
            <a:ext cx="1677210" cy="255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Century Gothic" panose="020B0502020202020204" pitchFamily="34" charset="0"/>
              </a:rPr>
              <a:t>Sales activation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108366BF-28CA-7E45-89F4-90FFC1BEE755}"/>
              </a:ext>
            </a:extLst>
          </p:cNvPr>
          <p:cNvSpPr txBox="1">
            <a:spLocks/>
          </p:cNvSpPr>
          <p:nvPr/>
        </p:nvSpPr>
        <p:spPr>
          <a:xfrm>
            <a:off x="10024794" y="5463246"/>
            <a:ext cx="843833" cy="255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Century Gothic" panose="020B0502020202020204" pitchFamily="34" charset="0"/>
              </a:rPr>
              <a:t>Time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18" name="Text Placeholder 40">
            <a:extLst>
              <a:ext uri="{FF2B5EF4-FFF2-40B4-BE49-F238E27FC236}">
                <a16:creationId xmlns:a16="http://schemas.microsoft.com/office/drawing/2014/main" id="{B2F0F430-5643-664C-AF75-CA2993B6BAE3}"/>
              </a:ext>
            </a:extLst>
          </p:cNvPr>
          <p:cNvSpPr txBox="1">
            <a:spLocks/>
          </p:cNvSpPr>
          <p:nvPr/>
        </p:nvSpPr>
        <p:spPr>
          <a:xfrm>
            <a:off x="1849312" y="5980968"/>
            <a:ext cx="2457259" cy="4019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Growth from scale-up of always on sales activation activity, but this is limited</a:t>
            </a:r>
          </a:p>
        </p:txBody>
      </p:sp>
      <p:sp>
        <p:nvSpPr>
          <p:cNvPr id="19" name="Text Placeholder 40">
            <a:extLst>
              <a:ext uri="{FF2B5EF4-FFF2-40B4-BE49-F238E27FC236}">
                <a16:creationId xmlns:a16="http://schemas.microsoft.com/office/drawing/2014/main" id="{ECECCD59-3768-EF4C-8D31-8278631CBD64}"/>
              </a:ext>
            </a:extLst>
          </p:cNvPr>
          <p:cNvSpPr txBox="1">
            <a:spLocks/>
          </p:cNvSpPr>
          <p:nvPr/>
        </p:nvSpPr>
        <p:spPr>
          <a:xfrm>
            <a:off x="4326294" y="5980968"/>
            <a:ext cx="5698500" cy="4019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Growth from both sales activation and brand-building activity, with the two working together and improving over time</a:t>
            </a:r>
          </a:p>
        </p:txBody>
      </p:sp>
    </p:spTree>
    <p:extLst>
      <p:ext uri="{BB962C8B-B14F-4D97-AF65-F5344CB8AC3E}">
        <p14:creationId xmlns:p14="http://schemas.microsoft.com/office/powerpoint/2010/main" val="377356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3C88F5-6C92-AF43-89C7-E0F989578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02" y="1520825"/>
            <a:ext cx="6235746" cy="475686"/>
          </a:xfrm>
        </p:spPr>
        <p:txBody>
          <a:bodyPr/>
          <a:lstStyle/>
          <a:p>
            <a:r>
              <a:rPr lang="en-GB" dirty="0"/>
              <a:t>Whatever your objective, mail drives the right response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3CE00344-4137-E64C-AED5-CF432E3E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SUPPORTS BOTH BRAND </a:t>
            </a:r>
            <a:br>
              <a:rPr lang="en-GB" dirty="0"/>
            </a:br>
            <a:r>
              <a:rPr lang="en-GB" dirty="0"/>
              <a:t>&amp; PERFORMANCE 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FD81303-EA4F-5F42-BE88-F282BA13B5C2}"/>
              </a:ext>
            </a:extLst>
          </p:cNvPr>
          <p:cNvGrpSpPr/>
          <p:nvPr/>
        </p:nvGrpSpPr>
        <p:grpSpPr>
          <a:xfrm>
            <a:off x="482711" y="2424973"/>
            <a:ext cx="2620885" cy="3188749"/>
            <a:chOff x="482711" y="2610167"/>
            <a:chExt cx="2620885" cy="31887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3D37BE-46F6-4744-BA9D-C169AD8E6160}"/>
                </a:ext>
              </a:extLst>
            </p:cNvPr>
            <p:cNvSpPr/>
            <p:nvPr/>
          </p:nvSpPr>
          <p:spPr>
            <a:xfrm>
              <a:off x="482711" y="2610167"/>
              <a:ext cx="2620885" cy="318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92305" dist="114522" dir="8100000" sx="105000" sy="105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 Placeholder 40">
              <a:extLst>
                <a:ext uri="{FF2B5EF4-FFF2-40B4-BE49-F238E27FC236}">
                  <a16:creationId xmlns:a16="http://schemas.microsoft.com/office/drawing/2014/main" id="{35FCDA02-022D-F14A-AD6B-43AF7196B064}"/>
                </a:ext>
              </a:extLst>
            </p:cNvPr>
            <p:cNvSpPr txBox="1">
              <a:spLocks/>
            </p:cNvSpPr>
            <p:nvPr/>
          </p:nvSpPr>
          <p:spPr>
            <a:xfrm>
              <a:off x="564523" y="4342836"/>
              <a:ext cx="2457259" cy="97466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Whether your brand takes a 60:40, 50:50 or 70:30 approach to short-term activation/long-term success, putting your brand into customers’ hands using mail is highly effective.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1D03E96-2EAE-814C-817A-C0675984C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6" y="3120773"/>
              <a:ext cx="1175554" cy="80709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323BD79-F18D-DB46-A28C-5FFD523D98D5}"/>
              </a:ext>
            </a:extLst>
          </p:cNvPr>
          <p:cNvGrpSpPr/>
          <p:nvPr/>
        </p:nvGrpSpPr>
        <p:grpSpPr>
          <a:xfrm>
            <a:off x="3359191" y="2424973"/>
            <a:ext cx="2620885" cy="3188749"/>
            <a:chOff x="3359390" y="2610167"/>
            <a:chExt cx="2620885" cy="318874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B26924-C8C1-5549-A1B6-C3B143624998}"/>
                </a:ext>
              </a:extLst>
            </p:cNvPr>
            <p:cNvSpPr/>
            <p:nvPr/>
          </p:nvSpPr>
          <p:spPr>
            <a:xfrm>
              <a:off x="3359390" y="2610167"/>
              <a:ext cx="2620885" cy="318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92305" dist="114522" dir="8100000" sx="105000" sy="105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 Placeholder 40">
              <a:extLst>
                <a:ext uri="{FF2B5EF4-FFF2-40B4-BE49-F238E27FC236}">
                  <a16:creationId xmlns:a16="http://schemas.microsoft.com/office/drawing/2014/main" id="{3DC80AE7-DACC-0F42-AE28-7B1C18F6CD75}"/>
                </a:ext>
              </a:extLst>
            </p:cNvPr>
            <p:cNvSpPr txBox="1">
              <a:spLocks/>
            </p:cNvSpPr>
            <p:nvPr/>
          </p:nvSpPr>
          <p:spPr>
            <a:xfrm>
              <a:off x="3459914" y="4342836"/>
              <a:ext cx="2403608" cy="97466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Improved methods of attribution using QR codes, personalised URLs (PURLs) or unique online codes provide a more accurate direction on response to tackle last-click inaccuracy.</a:t>
              </a:r>
            </a:p>
          </p:txBody>
        </p:sp>
        <p:pic>
          <p:nvPicPr>
            <p:cNvPr id="11" name="Picture 10" descr="A picture containing text, plate&#10;&#10;Description automatically generated">
              <a:extLst>
                <a:ext uri="{FF2B5EF4-FFF2-40B4-BE49-F238E27FC236}">
                  <a16:creationId xmlns:a16="http://schemas.microsoft.com/office/drawing/2014/main" id="{9679759D-5B30-B344-A4AB-6CD9BA08C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170" y="3120773"/>
              <a:ext cx="807097" cy="807097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118AE9-63EB-104C-9DE5-03C1E9D8C379}"/>
              </a:ext>
            </a:extLst>
          </p:cNvPr>
          <p:cNvGrpSpPr/>
          <p:nvPr/>
        </p:nvGrpSpPr>
        <p:grpSpPr>
          <a:xfrm>
            <a:off x="6235671" y="2424973"/>
            <a:ext cx="2620885" cy="3188749"/>
            <a:chOff x="6236069" y="2610167"/>
            <a:chExt cx="2620885" cy="318874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BC8F8BC-3AB9-1949-9F87-C5EC84A60241}"/>
                </a:ext>
              </a:extLst>
            </p:cNvPr>
            <p:cNvSpPr/>
            <p:nvPr/>
          </p:nvSpPr>
          <p:spPr>
            <a:xfrm>
              <a:off x="6236069" y="2610167"/>
              <a:ext cx="2620885" cy="318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92305" dist="114522" dir="8100000" sx="105000" sy="105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 Placeholder 40">
              <a:extLst>
                <a:ext uri="{FF2B5EF4-FFF2-40B4-BE49-F238E27FC236}">
                  <a16:creationId xmlns:a16="http://schemas.microsoft.com/office/drawing/2014/main" id="{65035FA0-5B30-FA48-9C6C-7D16B577FCD7}"/>
                </a:ext>
              </a:extLst>
            </p:cNvPr>
            <p:cNvSpPr txBox="1">
              <a:spLocks/>
            </p:cNvSpPr>
            <p:nvPr/>
          </p:nvSpPr>
          <p:spPr>
            <a:xfrm>
              <a:off x="6357035" y="4342836"/>
              <a:ext cx="2346497" cy="97466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The effectiveness of mail can also be evaluated to measure long-term brand success and ROI.</a:t>
              </a:r>
            </a:p>
          </p:txBody>
        </p:sp>
        <p:pic>
          <p:nvPicPr>
            <p:cNvPr id="14" name="Picture 13" descr="Shape, arrow&#10;&#10;Description automatically generated">
              <a:extLst>
                <a:ext uri="{FF2B5EF4-FFF2-40B4-BE49-F238E27FC236}">
                  <a16:creationId xmlns:a16="http://schemas.microsoft.com/office/drawing/2014/main" id="{57577344-4D39-F24A-8522-71379A6E0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780" y="3120773"/>
              <a:ext cx="965008" cy="807097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5265D0-D973-C742-AE88-C68B37EF09C2}"/>
              </a:ext>
            </a:extLst>
          </p:cNvPr>
          <p:cNvGrpSpPr/>
          <p:nvPr/>
        </p:nvGrpSpPr>
        <p:grpSpPr>
          <a:xfrm>
            <a:off x="9112151" y="2424972"/>
            <a:ext cx="2620884" cy="3188751"/>
            <a:chOff x="9100576" y="2610166"/>
            <a:chExt cx="2620884" cy="31887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F107815-20F9-D343-A581-9E6E1E4F63CB}"/>
                </a:ext>
              </a:extLst>
            </p:cNvPr>
            <p:cNvSpPr/>
            <p:nvPr/>
          </p:nvSpPr>
          <p:spPr>
            <a:xfrm>
              <a:off x="9100576" y="2610166"/>
              <a:ext cx="2620884" cy="3188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92305" dist="114522" dir="8100000" sx="105000" sy="105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 Placeholder 40">
              <a:extLst>
                <a:ext uri="{FF2B5EF4-FFF2-40B4-BE49-F238E27FC236}">
                  <a16:creationId xmlns:a16="http://schemas.microsoft.com/office/drawing/2014/main" id="{92F69C3E-76F1-E349-A1D0-36363EAE36A2}"/>
                </a:ext>
              </a:extLst>
            </p:cNvPr>
            <p:cNvSpPr txBox="1">
              <a:spLocks/>
            </p:cNvSpPr>
            <p:nvPr/>
          </p:nvSpPr>
          <p:spPr>
            <a:xfrm>
              <a:off x="9100576" y="4342835"/>
              <a:ext cx="2620884" cy="97466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Re-framing your strategy with mail media can generate short-term </a:t>
              </a:r>
            </a:p>
            <a:p>
              <a:pPr algn="ctr">
                <a:spcBef>
                  <a:spcPts val="0"/>
                </a:spcBef>
              </a:pPr>
              <a:r>
                <a:rPr lang="en-GB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effects like immediate online sales, </a:t>
              </a:r>
            </a:p>
            <a:p>
              <a:pPr algn="ctr">
                <a:spcBef>
                  <a:spcPts val="0"/>
                </a:spcBef>
              </a:pPr>
              <a:r>
                <a:rPr lang="en-GB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with longer-lasting effects like memorability, fame and enhanced LTV.</a:t>
              </a:r>
            </a:p>
          </p:txBody>
        </p:sp>
        <p:pic>
          <p:nvPicPr>
            <p:cNvPr id="33" name="Picture 32" descr="Logo, icon&#10;&#10;Description automatically generated">
              <a:extLst>
                <a:ext uri="{FF2B5EF4-FFF2-40B4-BE49-F238E27FC236}">
                  <a16:creationId xmlns:a16="http://schemas.microsoft.com/office/drawing/2014/main" id="{1B4CCFE4-6F15-734B-BE43-79362E09D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1195" y="3117847"/>
              <a:ext cx="959160" cy="81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597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>
            <a:extLst>
              <a:ext uri="{FF2B5EF4-FFF2-40B4-BE49-F238E27FC236}">
                <a16:creationId xmlns:a16="http://schemas.microsoft.com/office/drawing/2014/main" id="{3CE00344-4137-E64C-AED5-CF432E3E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7720452" cy="475686"/>
          </a:xfrm>
        </p:spPr>
        <p:txBody>
          <a:bodyPr/>
          <a:lstStyle/>
          <a:p>
            <a:r>
              <a:rPr lang="en-GB" dirty="0"/>
              <a:t>Opportunities for mail to build brands and relationships across the Customer journey</a:t>
            </a:r>
          </a:p>
        </p:txBody>
      </p:sp>
      <p:pic>
        <p:nvPicPr>
          <p:cNvPr id="5" name="Picture 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3BAA3F5B-E0B9-364C-9266-DB7A4FF60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8" y="2948959"/>
            <a:ext cx="10213497" cy="2433270"/>
          </a:xfrm>
          <a:prstGeom prst="rect">
            <a:avLst/>
          </a:prstGeom>
        </p:spPr>
      </p:pic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EA607EC8-3159-F647-85BC-0B1D33DA907B}"/>
              </a:ext>
            </a:extLst>
          </p:cNvPr>
          <p:cNvSpPr txBox="1">
            <a:spLocks/>
          </p:cNvSpPr>
          <p:nvPr/>
        </p:nvSpPr>
        <p:spPr>
          <a:xfrm>
            <a:off x="548244" y="4574331"/>
            <a:ext cx="1275852" cy="368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Educate and build awareness</a:t>
            </a:r>
          </a:p>
        </p:txBody>
      </p:sp>
      <p:sp>
        <p:nvSpPr>
          <p:cNvPr id="25" name="Text Placeholder 40">
            <a:extLst>
              <a:ext uri="{FF2B5EF4-FFF2-40B4-BE49-F238E27FC236}">
                <a16:creationId xmlns:a16="http://schemas.microsoft.com/office/drawing/2014/main" id="{1175EC55-BEDB-534F-9D06-E9F0FD6131D5}"/>
              </a:ext>
            </a:extLst>
          </p:cNvPr>
          <p:cNvSpPr txBox="1">
            <a:spLocks/>
          </p:cNvSpPr>
          <p:nvPr/>
        </p:nvSpPr>
        <p:spPr>
          <a:xfrm>
            <a:off x="4184706" y="4574331"/>
            <a:ext cx="1431026" cy="368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Welcome and create relationships</a:t>
            </a:r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AB1C0B7F-A2A6-4C40-AE9F-4C5F3CF3B614}"/>
              </a:ext>
            </a:extLst>
          </p:cNvPr>
          <p:cNvSpPr txBox="1">
            <a:spLocks/>
          </p:cNvSpPr>
          <p:nvPr/>
        </p:nvSpPr>
        <p:spPr>
          <a:xfrm>
            <a:off x="7772859" y="4574331"/>
            <a:ext cx="1431026" cy="368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Build relationships and trust further</a:t>
            </a:r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7EF4B0E7-D573-1B44-8E5C-939BBCA65EE2}"/>
              </a:ext>
            </a:extLst>
          </p:cNvPr>
          <p:cNvSpPr txBox="1">
            <a:spLocks/>
          </p:cNvSpPr>
          <p:nvPr/>
        </p:nvSpPr>
        <p:spPr>
          <a:xfrm>
            <a:off x="10631803" y="3914574"/>
            <a:ext cx="1431026" cy="368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Retention and advocacy</a:t>
            </a:r>
          </a:p>
        </p:txBody>
      </p:sp>
      <p:sp>
        <p:nvSpPr>
          <p:cNvPr id="36" name="Text Placeholder 40">
            <a:extLst>
              <a:ext uri="{FF2B5EF4-FFF2-40B4-BE49-F238E27FC236}">
                <a16:creationId xmlns:a16="http://schemas.microsoft.com/office/drawing/2014/main" id="{7FE1C6ED-C59B-8D49-A513-BA3BDA6E7F6E}"/>
              </a:ext>
            </a:extLst>
          </p:cNvPr>
          <p:cNvSpPr txBox="1">
            <a:spLocks/>
          </p:cNvSpPr>
          <p:nvPr/>
        </p:nvSpPr>
        <p:spPr>
          <a:xfrm>
            <a:off x="2214999" y="3266391"/>
            <a:ext cx="1738213" cy="368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Establish consideration and trust</a:t>
            </a:r>
          </a:p>
        </p:txBody>
      </p:sp>
      <p:sp>
        <p:nvSpPr>
          <p:cNvPr id="37" name="Text Placeholder 40">
            <a:extLst>
              <a:ext uri="{FF2B5EF4-FFF2-40B4-BE49-F238E27FC236}">
                <a16:creationId xmlns:a16="http://schemas.microsoft.com/office/drawing/2014/main" id="{77EBDC19-D988-474C-A39C-8208DF7CD29E}"/>
              </a:ext>
            </a:extLst>
          </p:cNvPr>
          <p:cNvSpPr txBox="1">
            <a:spLocks/>
          </p:cNvSpPr>
          <p:nvPr/>
        </p:nvSpPr>
        <p:spPr>
          <a:xfrm>
            <a:off x="5965197" y="3266391"/>
            <a:ext cx="1738213" cy="368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Cross sell services to strengthen choice</a:t>
            </a:r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1CAFF806-9433-0E47-999B-D1F172DE582B}"/>
              </a:ext>
            </a:extLst>
          </p:cNvPr>
          <p:cNvSpPr txBox="1">
            <a:spLocks/>
          </p:cNvSpPr>
          <p:nvPr/>
        </p:nvSpPr>
        <p:spPr>
          <a:xfrm>
            <a:off x="9067210" y="3266391"/>
            <a:ext cx="1738213" cy="368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Maintain focus on needs on going</a:t>
            </a:r>
          </a:p>
        </p:txBody>
      </p:sp>
    </p:spTree>
    <p:extLst>
      <p:ext uri="{BB962C8B-B14F-4D97-AF65-F5344CB8AC3E}">
        <p14:creationId xmlns:p14="http://schemas.microsoft.com/office/powerpoint/2010/main" val="398731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3C88F5-6C92-AF43-89C7-E0F989578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01" y="1082953"/>
            <a:ext cx="9190433" cy="475686"/>
          </a:xfrm>
        </p:spPr>
        <p:txBody>
          <a:bodyPr/>
          <a:lstStyle/>
          <a:p>
            <a:r>
              <a:rPr lang="en-GB" dirty="0"/>
              <a:t>Test &amp; learn which channels are effective at different stages of the funnel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3CE00344-4137-E64C-AED5-CF432E3E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Utilise everything in your toolkit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E147A3-93DF-644F-9B0B-7D1676DEFA02}"/>
              </a:ext>
            </a:extLst>
          </p:cNvPr>
          <p:cNvSpPr/>
          <p:nvPr/>
        </p:nvSpPr>
        <p:spPr>
          <a:xfrm>
            <a:off x="6458672" y="5266481"/>
            <a:ext cx="5301206" cy="8023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40">
            <a:extLst>
              <a:ext uri="{FF2B5EF4-FFF2-40B4-BE49-F238E27FC236}">
                <a16:creationId xmlns:a16="http://schemas.microsoft.com/office/drawing/2014/main" id="{87563EE5-2DBE-704E-8600-EA717501545A}"/>
              </a:ext>
            </a:extLst>
          </p:cNvPr>
          <p:cNvSpPr txBox="1">
            <a:spLocks/>
          </p:cNvSpPr>
          <p:nvPr/>
        </p:nvSpPr>
        <p:spPr>
          <a:xfrm>
            <a:off x="6807006" y="5397845"/>
            <a:ext cx="4604538" cy="5396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Century Gothic" panose="020B0502020202020204" pitchFamily="34" charset="0"/>
              </a:rPr>
              <a:t>An integrated through-the-line approach delivers the best results, and mail enables you to collect first-party data and generate a new prospect pool for multi-channel re-targeting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Chart, funnel chart&#10;&#10;Description automatically generated">
            <a:extLst>
              <a:ext uri="{FF2B5EF4-FFF2-40B4-BE49-F238E27FC236}">
                <a16:creationId xmlns:a16="http://schemas.microsoft.com/office/drawing/2014/main" id="{0301D98C-19F7-864F-ADD8-2BD637CD5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1" y="2208664"/>
            <a:ext cx="6696835" cy="3860157"/>
          </a:xfrm>
          <a:prstGeom prst="rect">
            <a:avLst/>
          </a:prstGeom>
        </p:spPr>
      </p:pic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18997A0E-33A8-A045-A889-55E063E46A21}"/>
              </a:ext>
            </a:extLst>
          </p:cNvPr>
          <p:cNvSpPr txBox="1">
            <a:spLocks/>
          </p:cNvSpPr>
          <p:nvPr/>
        </p:nvSpPr>
        <p:spPr>
          <a:xfrm>
            <a:off x="1980389" y="2483360"/>
            <a:ext cx="4604538" cy="2023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Century Gothic" panose="020B0502020202020204" pitchFamily="34" charset="0"/>
              </a:rPr>
              <a:t>Awareness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25" name="Text Placeholder 40">
            <a:extLst>
              <a:ext uri="{FF2B5EF4-FFF2-40B4-BE49-F238E27FC236}">
                <a16:creationId xmlns:a16="http://schemas.microsoft.com/office/drawing/2014/main" id="{E030A6B4-7E7C-6A4C-BB05-7DCC8EA25432}"/>
              </a:ext>
            </a:extLst>
          </p:cNvPr>
          <p:cNvSpPr txBox="1">
            <a:spLocks/>
          </p:cNvSpPr>
          <p:nvPr/>
        </p:nvSpPr>
        <p:spPr>
          <a:xfrm>
            <a:off x="1980389" y="3283031"/>
            <a:ext cx="4604538" cy="2023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Century Gothic" panose="020B0502020202020204" pitchFamily="34" charset="0"/>
              </a:rPr>
              <a:t>Interest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19CA0789-0FCF-BB46-ACF0-939DCE8A0498}"/>
              </a:ext>
            </a:extLst>
          </p:cNvPr>
          <p:cNvSpPr txBox="1">
            <a:spLocks/>
          </p:cNvSpPr>
          <p:nvPr/>
        </p:nvSpPr>
        <p:spPr>
          <a:xfrm>
            <a:off x="1980389" y="4058535"/>
            <a:ext cx="4604538" cy="2023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Desire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3F748B0D-2B44-EA47-B4EB-2BB62948B4D7}"/>
              </a:ext>
            </a:extLst>
          </p:cNvPr>
          <p:cNvSpPr txBox="1">
            <a:spLocks/>
          </p:cNvSpPr>
          <p:nvPr/>
        </p:nvSpPr>
        <p:spPr>
          <a:xfrm>
            <a:off x="1980389" y="4799315"/>
            <a:ext cx="4604538" cy="2023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Action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 Placeholder 40">
            <a:extLst>
              <a:ext uri="{FF2B5EF4-FFF2-40B4-BE49-F238E27FC236}">
                <a16:creationId xmlns:a16="http://schemas.microsoft.com/office/drawing/2014/main" id="{F3DA2FBA-A605-A44A-90F1-BFA7C7160C3B}"/>
              </a:ext>
            </a:extLst>
          </p:cNvPr>
          <p:cNvSpPr txBox="1">
            <a:spLocks/>
          </p:cNvSpPr>
          <p:nvPr/>
        </p:nvSpPr>
        <p:spPr>
          <a:xfrm>
            <a:off x="1980389" y="5459072"/>
            <a:ext cx="4604538" cy="2023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Loyalty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7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>
            <a:extLst>
              <a:ext uri="{FF2B5EF4-FFF2-40B4-BE49-F238E27FC236}">
                <a16:creationId xmlns:a16="http://schemas.microsoft.com/office/drawing/2014/main" id="{3CE00344-4137-E64C-AED5-CF432E3E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10972938" cy="475686"/>
          </a:xfrm>
        </p:spPr>
        <p:txBody>
          <a:bodyPr/>
          <a:lstStyle/>
          <a:p>
            <a:r>
              <a:rPr lang="en-GB" dirty="0"/>
              <a:t>“In home” media plan reaches 2.5M people WFH 5 days a week – budget £2.5M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B29C7F3C-74D4-7145-B589-5567AC629A55}"/>
              </a:ext>
            </a:extLst>
          </p:cNvPr>
          <p:cNvSpPr txBox="1">
            <a:spLocks/>
          </p:cNvSpPr>
          <p:nvPr/>
        </p:nvSpPr>
        <p:spPr>
          <a:xfrm>
            <a:off x="1608881" y="1802375"/>
            <a:ext cx="1433871" cy="238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SCHEDULE 1</a:t>
            </a:r>
            <a:endParaRPr lang="en-GB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E2F8D10-1EE4-E142-B3CD-C82E8C92811D}"/>
              </a:ext>
            </a:extLst>
          </p:cNvPr>
          <p:cNvSpPr txBox="1">
            <a:spLocks/>
          </p:cNvSpPr>
          <p:nvPr/>
        </p:nvSpPr>
        <p:spPr>
          <a:xfrm>
            <a:off x="1608881" y="2658909"/>
            <a:ext cx="590309" cy="2765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latin typeface="Century Gothic" panose="020B0502020202020204" pitchFamily="34" charset="0"/>
              </a:rPr>
              <a:t>GPRs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E6F2F353-2CF2-E646-BA90-D052C6C02F77}"/>
              </a:ext>
            </a:extLst>
          </p:cNvPr>
          <p:cNvSpPr txBox="1">
            <a:spLocks/>
          </p:cNvSpPr>
          <p:nvPr/>
        </p:nvSpPr>
        <p:spPr>
          <a:xfrm>
            <a:off x="175010" y="3202919"/>
            <a:ext cx="1433871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latin typeface="Century Gothic" panose="020B0502020202020204" pitchFamily="34" charset="0"/>
              </a:rPr>
              <a:t>Work from home 5 days a week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09686CD6-0923-D946-963E-C29398570F6E}"/>
              </a:ext>
            </a:extLst>
          </p:cNvPr>
          <p:cNvSpPr txBox="1">
            <a:spLocks/>
          </p:cNvSpPr>
          <p:nvPr/>
        </p:nvSpPr>
        <p:spPr>
          <a:xfrm>
            <a:off x="175010" y="3804803"/>
            <a:ext cx="1433871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latin typeface="Century Gothic" panose="020B0502020202020204" pitchFamily="34" charset="0"/>
              </a:rPr>
              <a:t>Budget: £2.5 mil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B71CCB77-FE00-9749-A796-C54D86D65B8B}"/>
              </a:ext>
            </a:extLst>
          </p:cNvPr>
          <p:cNvSpPr txBox="1">
            <a:spLocks/>
          </p:cNvSpPr>
          <p:nvPr/>
        </p:nvSpPr>
        <p:spPr>
          <a:xfrm>
            <a:off x="2349660" y="2658909"/>
            <a:ext cx="787079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TV: 315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21ED76D-8768-FB42-8344-840633DCEC6D}"/>
              </a:ext>
            </a:extLst>
          </p:cNvPr>
          <p:cNvSpPr txBox="1">
            <a:spLocks/>
          </p:cNvSpPr>
          <p:nvPr/>
        </p:nvSpPr>
        <p:spPr>
          <a:xfrm>
            <a:off x="3305802" y="2658909"/>
            <a:ext cx="1016926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Social: 693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EC011D7-9713-CC49-846F-390FB6B87949}"/>
              </a:ext>
            </a:extLst>
          </p:cNvPr>
          <p:cNvSpPr txBox="1">
            <a:spLocks/>
          </p:cNvSpPr>
          <p:nvPr/>
        </p:nvSpPr>
        <p:spPr>
          <a:xfrm>
            <a:off x="4405396" y="2658909"/>
            <a:ext cx="1016926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Radio: 402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FF16B40-1290-1242-893E-08F85B26DCF3}"/>
              </a:ext>
            </a:extLst>
          </p:cNvPr>
          <p:cNvSpPr/>
          <p:nvPr/>
        </p:nvSpPr>
        <p:spPr>
          <a:xfrm>
            <a:off x="2280212" y="3191343"/>
            <a:ext cx="1973068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751E420-C725-D843-B65D-55C914DFFDBE}"/>
              </a:ext>
            </a:extLst>
          </p:cNvPr>
          <p:cNvSpPr/>
          <p:nvPr/>
        </p:nvSpPr>
        <p:spPr>
          <a:xfrm>
            <a:off x="2280212" y="3746929"/>
            <a:ext cx="1973068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8EE49AD-99EC-9942-BFF9-2FDCD933B3F8}"/>
              </a:ext>
            </a:extLst>
          </p:cNvPr>
          <p:cNvSpPr/>
          <p:nvPr/>
        </p:nvSpPr>
        <p:spPr>
          <a:xfrm>
            <a:off x="4340506" y="3191343"/>
            <a:ext cx="1365813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1A0284-F1E3-6D40-BF6F-1D6E85616C2B}"/>
              </a:ext>
            </a:extLst>
          </p:cNvPr>
          <p:cNvSpPr/>
          <p:nvPr/>
        </p:nvSpPr>
        <p:spPr>
          <a:xfrm>
            <a:off x="4340506" y="3746929"/>
            <a:ext cx="1365813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0AD7E5-29CF-7E44-8D85-44520AD7BD8F}"/>
              </a:ext>
            </a:extLst>
          </p:cNvPr>
          <p:cNvSpPr/>
          <p:nvPr/>
        </p:nvSpPr>
        <p:spPr>
          <a:xfrm>
            <a:off x="2280212" y="4302515"/>
            <a:ext cx="1973068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B0A9911-F2E8-8B4E-B379-6770CD164C7E}"/>
              </a:ext>
            </a:extLst>
          </p:cNvPr>
          <p:cNvSpPr/>
          <p:nvPr/>
        </p:nvSpPr>
        <p:spPr>
          <a:xfrm>
            <a:off x="4340506" y="4302515"/>
            <a:ext cx="1365813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40">
            <a:extLst>
              <a:ext uri="{FF2B5EF4-FFF2-40B4-BE49-F238E27FC236}">
                <a16:creationId xmlns:a16="http://schemas.microsoft.com/office/drawing/2014/main" id="{39B680B5-3BC4-D24C-88BA-FCEDED0155BC}"/>
              </a:ext>
            </a:extLst>
          </p:cNvPr>
          <p:cNvSpPr txBox="1">
            <a:spLocks/>
          </p:cNvSpPr>
          <p:nvPr/>
        </p:nvSpPr>
        <p:spPr>
          <a:xfrm>
            <a:off x="2570970" y="3318668"/>
            <a:ext cx="1433871" cy="240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2.5 mill reach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4F78AA31-086F-BA45-AB46-2FCB6FBBC133}"/>
              </a:ext>
            </a:extLst>
          </p:cNvPr>
          <p:cNvSpPr txBox="1">
            <a:spLocks/>
          </p:cNvSpPr>
          <p:nvPr/>
        </p:nvSpPr>
        <p:spPr>
          <a:xfrm>
            <a:off x="2570970" y="3874253"/>
            <a:ext cx="1433871" cy="2201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37.4 mill impacts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 Placeholder 40">
            <a:extLst>
              <a:ext uri="{FF2B5EF4-FFF2-40B4-BE49-F238E27FC236}">
                <a16:creationId xmlns:a16="http://schemas.microsoft.com/office/drawing/2014/main" id="{E01E71BF-A4F6-1948-90FF-7C26A19ED47D}"/>
              </a:ext>
            </a:extLst>
          </p:cNvPr>
          <p:cNvSpPr txBox="1">
            <a:spLocks/>
          </p:cNvSpPr>
          <p:nvPr/>
        </p:nvSpPr>
        <p:spPr>
          <a:xfrm>
            <a:off x="2570970" y="4429837"/>
            <a:ext cx="1433871" cy="240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£66.82 CPM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Text Placeholder 40">
            <a:extLst>
              <a:ext uri="{FF2B5EF4-FFF2-40B4-BE49-F238E27FC236}">
                <a16:creationId xmlns:a16="http://schemas.microsoft.com/office/drawing/2014/main" id="{3EABD6E3-02F2-0045-B5AC-C5BB1F00425B}"/>
              </a:ext>
            </a:extLst>
          </p:cNvPr>
          <p:cNvSpPr txBox="1">
            <a:spLocks/>
          </p:cNvSpPr>
          <p:nvPr/>
        </p:nvSpPr>
        <p:spPr>
          <a:xfrm>
            <a:off x="4307173" y="3295517"/>
            <a:ext cx="1433871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94.2% reach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 Placeholder 40">
            <a:extLst>
              <a:ext uri="{FF2B5EF4-FFF2-40B4-BE49-F238E27FC236}">
                <a16:creationId xmlns:a16="http://schemas.microsoft.com/office/drawing/2014/main" id="{5E79E376-D6B9-0E45-A13C-B7F2C2878178}"/>
              </a:ext>
            </a:extLst>
          </p:cNvPr>
          <p:cNvSpPr txBox="1">
            <a:spLocks/>
          </p:cNvSpPr>
          <p:nvPr/>
        </p:nvSpPr>
        <p:spPr>
          <a:xfrm>
            <a:off x="4307173" y="3874252"/>
            <a:ext cx="1433871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14.9 av. frequency</a:t>
            </a:r>
            <a:endParaRPr lang="en-GB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 Placeholder 40">
            <a:extLst>
              <a:ext uri="{FF2B5EF4-FFF2-40B4-BE49-F238E27FC236}">
                <a16:creationId xmlns:a16="http://schemas.microsoft.com/office/drawing/2014/main" id="{1E4AFB0F-0888-B14F-AFA8-E58630103E4E}"/>
              </a:ext>
            </a:extLst>
          </p:cNvPr>
          <p:cNvSpPr txBox="1">
            <a:spLocks/>
          </p:cNvSpPr>
          <p:nvPr/>
        </p:nvSpPr>
        <p:spPr>
          <a:xfrm>
            <a:off x="4307173" y="4429836"/>
            <a:ext cx="1433871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80.8% 3+ frequency</a:t>
            </a:r>
            <a:endParaRPr lang="en-GB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5" name="Picture 84" descr="A picture containing text, light, dark&#10;&#10;Description automatically generated">
            <a:extLst>
              <a:ext uri="{FF2B5EF4-FFF2-40B4-BE49-F238E27FC236}">
                <a16:creationId xmlns:a16="http://schemas.microsoft.com/office/drawing/2014/main" id="{F89EB9EF-8D12-DC4B-B16A-7EFE93A79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33" y="2202188"/>
            <a:ext cx="504856" cy="422669"/>
          </a:xfrm>
          <a:prstGeom prst="rect">
            <a:avLst/>
          </a:prstGeom>
        </p:spPr>
      </p:pic>
      <p:pic>
        <p:nvPicPr>
          <p:cNvPr id="86" name="Picture 85" descr="Icon&#10;&#10;Description automatically generated">
            <a:extLst>
              <a:ext uri="{FF2B5EF4-FFF2-40B4-BE49-F238E27FC236}">
                <a16:creationId xmlns:a16="http://schemas.microsoft.com/office/drawing/2014/main" id="{07BB64AE-0D92-8843-B26F-85FF74833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24" y="2149866"/>
            <a:ext cx="431450" cy="424913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BC6F973D-FA84-5E49-846E-736ED344F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69" y="2167477"/>
            <a:ext cx="431450" cy="431450"/>
          </a:xfrm>
          <a:prstGeom prst="rect">
            <a:avLst/>
          </a:prstGeom>
        </p:spPr>
      </p:pic>
      <p:sp>
        <p:nvSpPr>
          <p:cNvPr id="97" name="Slide Number Placeholder 4">
            <a:extLst>
              <a:ext uri="{FF2B5EF4-FFF2-40B4-BE49-F238E27FC236}">
                <a16:creationId xmlns:a16="http://schemas.microsoft.com/office/drawing/2014/main" id="{40CC0C03-A74C-A04C-AA46-E530B71C9A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/>
              <a:t>Sources:</a:t>
            </a:r>
            <a:r>
              <a:rPr lang="en-GB" sz="800" cap="none" dirty="0"/>
              <a:t>  </a:t>
            </a:r>
            <a:r>
              <a:rPr lang="en-GB" sz="800" cap="none" dirty="0" err="1"/>
              <a:t>TouchPoints</a:t>
            </a:r>
            <a:r>
              <a:rPr lang="en-GB" sz="800" cap="none" dirty="0"/>
              <a:t> 2019. All Adult CPM Assumptions: £5.70 TV, £2 Radio, £5 Social (Facebook), Direct Mail cost per item = 22p</a:t>
            </a:r>
          </a:p>
        </p:txBody>
      </p:sp>
    </p:spTree>
    <p:extLst>
      <p:ext uri="{BB962C8B-B14F-4D97-AF65-F5344CB8AC3E}">
        <p14:creationId xmlns:p14="http://schemas.microsoft.com/office/powerpoint/2010/main" val="395084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>
            <a:extLst>
              <a:ext uri="{FF2B5EF4-FFF2-40B4-BE49-F238E27FC236}">
                <a16:creationId xmlns:a16="http://schemas.microsoft.com/office/drawing/2014/main" id="{3CE00344-4137-E64C-AED5-CF432E3E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11134983" cy="475686"/>
          </a:xfrm>
        </p:spPr>
        <p:txBody>
          <a:bodyPr/>
          <a:lstStyle/>
          <a:p>
            <a:r>
              <a:rPr lang="en-GB" dirty="0"/>
              <a:t>Diverting </a:t>
            </a:r>
            <a:r>
              <a:rPr lang="en-GB" dirty="0">
                <a:solidFill>
                  <a:schemeClr val="accent1"/>
                </a:solidFill>
              </a:rPr>
              <a:t>23%</a:t>
            </a:r>
            <a:r>
              <a:rPr lang="en-GB" dirty="0"/>
              <a:t> of budget to dm increases reach by </a:t>
            </a:r>
            <a:r>
              <a:rPr lang="en-GB" dirty="0">
                <a:solidFill>
                  <a:schemeClr val="accent1"/>
                </a:solidFill>
              </a:rPr>
              <a:t>4%</a:t>
            </a:r>
            <a:r>
              <a:rPr lang="en-GB" dirty="0"/>
              <a:t>, but CPM also increases </a:t>
            </a:r>
            <a:r>
              <a:rPr lang="en-GB" dirty="0">
                <a:solidFill>
                  <a:schemeClr val="accent1"/>
                </a:solidFill>
              </a:rPr>
              <a:t>2%</a:t>
            </a:r>
          </a:p>
        </p:txBody>
      </p:sp>
      <p:sp>
        <p:nvSpPr>
          <p:cNvPr id="3" name="Text Placeholder 40">
            <a:extLst>
              <a:ext uri="{FF2B5EF4-FFF2-40B4-BE49-F238E27FC236}">
                <a16:creationId xmlns:a16="http://schemas.microsoft.com/office/drawing/2014/main" id="{AD2D70B8-6FFE-1947-8908-B51CA528C197}"/>
              </a:ext>
            </a:extLst>
          </p:cNvPr>
          <p:cNvSpPr txBox="1">
            <a:spLocks/>
          </p:cNvSpPr>
          <p:nvPr/>
        </p:nvSpPr>
        <p:spPr>
          <a:xfrm>
            <a:off x="1608881" y="1802375"/>
            <a:ext cx="1433871" cy="238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SCHEDULE 1</a:t>
            </a:r>
            <a:endParaRPr lang="en-GB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Placeholder 40">
            <a:extLst>
              <a:ext uri="{FF2B5EF4-FFF2-40B4-BE49-F238E27FC236}">
                <a16:creationId xmlns:a16="http://schemas.microsoft.com/office/drawing/2014/main" id="{87328F72-5F25-1B40-8E6A-BDCF54355577}"/>
              </a:ext>
            </a:extLst>
          </p:cNvPr>
          <p:cNvSpPr txBox="1">
            <a:spLocks/>
          </p:cNvSpPr>
          <p:nvPr/>
        </p:nvSpPr>
        <p:spPr>
          <a:xfrm>
            <a:off x="1608881" y="2658909"/>
            <a:ext cx="590309" cy="2765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latin typeface="Century Gothic" panose="020B0502020202020204" pitchFamily="34" charset="0"/>
              </a:rPr>
              <a:t>GPRs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3A2DE61D-DBBC-2447-A541-15DDF874683D}"/>
              </a:ext>
            </a:extLst>
          </p:cNvPr>
          <p:cNvSpPr txBox="1">
            <a:spLocks/>
          </p:cNvSpPr>
          <p:nvPr/>
        </p:nvSpPr>
        <p:spPr>
          <a:xfrm>
            <a:off x="175010" y="3202919"/>
            <a:ext cx="1433871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latin typeface="Century Gothic" panose="020B0502020202020204" pitchFamily="34" charset="0"/>
              </a:rPr>
              <a:t>Work from home 5 days a week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0E18805C-286F-BB4E-B92D-91EB8588B880}"/>
              </a:ext>
            </a:extLst>
          </p:cNvPr>
          <p:cNvSpPr txBox="1">
            <a:spLocks/>
          </p:cNvSpPr>
          <p:nvPr/>
        </p:nvSpPr>
        <p:spPr>
          <a:xfrm>
            <a:off x="175010" y="3804803"/>
            <a:ext cx="1433871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latin typeface="Century Gothic" panose="020B0502020202020204" pitchFamily="34" charset="0"/>
              </a:rPr>
              <a:t>Budget: £2.5 mil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4AAF7DC3-FA94-3E40-9D59-4D100FE639F2}"/>
              </a:ext>
            </a:extLst>
          </p:cNvPr>
          <p:cNvSpPr txBox="1">
            <a:spLocks/>
          </p:cNvSpPr>
          <p:nvPr/>
        </p:nvSpPr>
        <p:spPr>
          <a:xfrm>
            <a:off x="2349660" y="2658909"/>
            <a:ext cx="787079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TV: 315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F1D7C17-868A-4D4F-B45B-88C4B2848DC5}"/>
              </a:ext>
            </a:extLst>
          </p:cNvPr>
          <p:cNvSpPr txBox="1">
            <a:spLocks/>
          </p:cNvSpPr>
          <p:nvPr/>
        </p:nvSpPr>
        <p:spPr>
          <a:xfrm>
            <a:off x="3305802" y="2658909"/>
            <a:ext cx="1016926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Social: 693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74CFCE0-4510-0943-B35D-93B0EB2A1012}"/>
              </a:ext>
            </a:extLst>
          </p:cNvPr>
          <p:cNvSpPr txBox="1">
            <a:spLocks/>
          </p:cNvSpPr>
          <p:nvPr/>
        </p:nvSpPr>
        <p:spPr>
          <a:xfrm>
            <a:off x="4405396" y="2658909"/>
            <a:ext cx="1016926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Radio: 402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6B1E4277-FD42-A440-8BB2-5B5F70997E4E}"/>
              </a:ext>
            </a:extLst>
          </p:cNvPr>
          <p:cNvSpPr txBox="1">
            <a:spLocks/>
          </p:cNvSpPr>
          <p:nvPr/>
        </p:nvSpPr>
        <p:spPr>
          <a:xfrm>
            <a:off x="6096000" y="1802375"/>
            <a:ext cx="1433871" cy="238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SCHEDULE 2</a:t>
            </a:r>
            <a:endParaRPr lang="en-GB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343F6ABF-4F28-824C-9496-BC0B4CC82367}"/>
              </a:ext>
            </a:extLst>
          </p:cNvPr>
          <p:cNvSpPr txBox="1">
            <a:spLocks/>
          </p:cNvSpPr>
          <p:nvPr/>
        </p:nvSpPr>
        <p:spPr>
          <a:xfrm>
            <a:off x="6096000" y="2658909"/>
            <a:ext cx="590309" cy="2765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latin typeface="Century Gothic" panose="020B0502020202020204" pitchFamily="34" charset="0"/>
              </a:rPr>
              <a:t>GPRs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A picture containing text, light, dark&#10;&#10;Description automatically generated">
            <a:extLst>
              <a:ext uri="{FF2B5EF4-FFF2-40B4-BE49-F238E27FC236}">
                <a16:creationId xmlns:a16="http://schemas.microsoft.com/office/drawing/2014/main" id="{E1027F9A-C641-6F4C-A17D-F75A8DDC8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76" y="2202188"/>
            <a:ext cx="504856" cy="42266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70AD598-23C9-5F42-ADF2-0529F3E18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67" y="2149866"/>
            <a:ext cx="431450" cy="424913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A814957-1E38-2943-931D-B14F38859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12" y="2167477"/>
            <a:ext cx="431450" cy="431450"/>
          </a:xfrm>
          <a:prstGeom prst="rect">
            <a:avLst/>
          </a:prstGeom>
        </p:spPr>
      </p:pic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144A0FB3-D404-A94A-8AC2-EB767C519A8D}"/>
              </a:ext>
            </a:extLst>
          </p:cNvPr>
          <p:cNvSpPr txBox="1">
            <a:spLocks/>
          </p:cNvSpPr>
          <p:nvPr/>
        </p:nvSpPr>
        <p:spPr>
          <a:xfrm>
            <a:off x="6836779" y="2658909"/>
            <a:ext cx="787079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TV: 234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 Placeholder 40">
            <a:extLst>
              <a:ext uri="{FF2B5EF4-FFF2-40B4-BE49-F238E27FC236}">
                <a16:creationId xmlns:a16="http://schemas.microsoft.com/office/drawing/2014/main" id="{7EF59BD6-73AE-E540-A076-99476E9B7679}"/>
              </a:ext>
            </a:extLst>
          </p:cNvPr>
          <p:cNvSpPr txBox="1">
            <a:spLocks/>
          </p:cNvSpPr>
          <p:nvPr/>
        </p:nvSpPr>
        <p:spPr>
          <a:xfrm>
            <a:off x="7792921" y="2658909"/>
            <a:ext cx="1016926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Social: 528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 Placeholder 40">
            <a:extLst>
              <a:ext uri="{FF2B5EF4-FFF2-40B4-BE49-F238E27FC236}">
                <a16:creationId xmlns:a16="http://schemas.microsoft.com/office/drawing/2014/main" id="{59CCC141-3245-F348-8A12-93649F9373DF}"/>
              </a:ext>
            </a:extLst>
          </p:cNvPr>
          <p:cNvSpPr txBox="1">
            <a:spLocks/>
          </p:cNvSpPr>
          <p:nvPr/>
        </p:nvSpPr>
        <p:spPr>
          <a:xfrm>
            <a:off x="8892515" y="2658909"/>
            <a:ext cx="1016926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Radio: 347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 descr="A red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EEA226-E473-0B44-A283-87B83001F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19" y="2155013"/>
            <a:ext cx="431450" cy="431450"/>
          </a:xfrm>
          <a:prstGeom prst="rect">
            <a:avLst/>
          </a:prstGeom>
        </p:spPr>
      </p:pic>
      <p:sp>
        <p:nvSpPr>
          <p:cNvPr id="21" name="Text Placeholder 40">
            <a:extLst>
              <a:ext uri="{FF2B5EF4-FFF2-40B4-BE49-F238E27FC236}">
                <a16:creationId xmlns:a16="http://schemas.microsoft.com/office/drawing/2014/main" id="{1BB24867-F3A3-7E4B-9E8B-E76AB48DB2D5}"/>
              </a:ext>
            </a:extLst>
          </p:cNvPr>
          <p:cNvSpPr txBox="1">
            <a:spLocks/>
          </p:cNvSpPr>
          <p:nvPr/>
        </p:nvSpPr>
        <p:spPr>
          <a:xfrm>
            <a:off x="10061558" y="2658909"/>
            <a:ext cx="1016926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DM: 273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F07E0A-51EC-9740-8277-8BAEED492205}"/>
              </a:ext>
            </a:extLst>
          </p:cNvPr>
          <p:cNvSpPr/>
          <p:nvPr/>
        </p:nvSpPr>
        <p:spPr>
          <a:xfrm>
            <a:off x="2280212" y="3191343"/>
            <a:ext cx="1973068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FF5095-ECB5-4E40-90CD-216960800475}"/>
              </a:ext>
            </a:extLst>
          </p:cNvPr>
          <p:cNvSpPr/>
          <p:nvPr/>
        </p:nvSpPr>
        <p:spPr>
          <a:xfrm>
            <a:off x="2280212" y="3746929"/>
            <a:ext cx="1973068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EE7AEF-BCD9-EA46-8E63-B04F6FA488E5}"/>
              </a:ext>
            </a:extLst>
          </p:cNvPr>
          <p:cNvSpPr/>
          <p:nvPr/>
        </p:nvSpPr>
        <p:spPr>
          <a:xfrm>
            <a:off x="4340506" y="3191343"/>
            <a:ext cx="1365813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D34D46-F166-C244-B70C-CD2E953BB0E2}"/>
              </a:ext>
            </a:extLst>
          </p:cNvPr>
          <p:cNvSpPr/>
          <p:nvPr/>
        </p:nvSpPr>
        <p:spPr>
          <a:xfrm>
            <a:off x="4340506" y="3746929"/>
            <a:ext cx="1365813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1A4883-F1FF-0949-BFF4-F99347831919}"/>
              </a:ext>
            </a:extLst>
          </p:cNvPr>
          <p:cNvSpPr/>
          <p:nvPr/>
        </p:nvSpPr>
        <p:spPr>
          <a:xfrm>
            <a:off x="6871503" y="3191343"/>
            <a:ext cx="1770927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A4AA07-3451-0A41-A2E4-FA54E2C21869}"/>
              </a:ext>
            </a:extLst>
          </p:cNvPr>
          <p:cNvSpPr/>
          <p:nvPr/>
        </p:nvSpPr>
        <p:spPr>
          <a:xfrm>
            <a:off x="6871503" y="3746929"/>
            <a:ext cx="1770927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A14774-0870-3442-A0E5-D0F0E180D44C}"/>
              </a:ext>
            </a:extLst>
          </p:cNvPr>
          <p:cNvSpPr/>
          <p:nvPr/>
        </p:nvSpPr>
        <p:spPr>
          <a:xfrm>
            <a:off x="10089266" y="3191343"/>
            <a:ext cx="833378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9CED4E-4BAA-7241-B9EC-E233AF1BC49F}"/>
              </a:ext>
            </a:extLst>
          </p:cNvPr>
          <p:cNvSpPr/>
          <p:nvPr/>
        </p:nvSpPr>
        <p:spPr>
          <a:xfrm>
            <a:off x="10089266" y="3746929"/>
            <a:ext cx="833378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564426-C2CF-DF47-ADEA-E8443A0ADAC8}"/>
              </a:ext>
            </a:extLst>
          </p:cNvPr>
          <p:cNvSpPr/>
          <p:nvPr/>
        </p:nvSpPr>
        <p:spPr>
          <a:xfrm>
            <a:off x="2280212" y="4302515"/>
            <a:ext cx="1973068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B03DFF-6267-E74D-9ACD-DFE41E63A686}"/>
              </a:ext>
            </a:extLst>
          </p:cNvPr>
          <p:cNvSpPr/>
          <p:nvPr/>
        </p:nvSpPr>
        <p:spPr>
          <a:xfrm>
            <a:off x="4340506" y="4302515"/>
            <a:ext cx="1365813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049109-0169-8D4B-A98B-D4B5F375918C}"/>
              </a:ext>
            </a:extLst>
          </p:cNvPr>
          <p:cNvSpPr/>
          <p:nvPr/>
        </p:nvSpPr>
        <p:spPr>
          <a:xfrm>
            <a:off x="6871503" y="4302515"/>
            <a:ext cx="1770927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364F5A-6B88-844C-80D9-15CFD92479F3}"/>
              </a:ext>
            </a:extLst>
          </p:cNvPr>
          <p:cNvSpPr/>
          <p:nvPr/>
        </p:nvSpPr>
        <p:spPr>
          <a:xfrm>
            <a:off x="10089266" y="4302515"/>
            <a:ext cx="833378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3DC4034F-7A66-9149-BF15-FDFE9D22E44C}"/>
              </a:ext>
            </a:extLst>
          </p:cNvPr>
          <p:cNvSpPr txBox="1">
            <a:spLocks/>
          </p:cNvSpPr>
          <p:nvPr/>
        </p:nvSpPr>
        <p:spPr>
          <a:xfrm>
            <a:off x="2570970" y="3318668"/>
            <a:ext cx="1433871" cy="240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2.5 mill reach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B9DCF292-1AD3-6144-BDA6-533096CA5A19}"/>
              </a:ext>
            </a:extLst>
          </p:cNvPr>
          <p:cNvSpPr txBox="1">
            <a:spLocks/>
          </p:cNvSpPr>
          <p:nvPr/>
        </p:nvSpPr>
        <p:spPr>
          <a:xfrm>
            <a:off x="2570970" y="3874253"/>
            <a:ext cx="1433871" cy="2201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37.4 mill impacts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B0F7F67C-D18A-E642-BCF2-ED903B80BE23}"/>
              </a:ext>
            </a:extLst>
          </p:cNvPr>
          <p:cNvSpPr txBox="1">
            <a:spLocks/>
          </p:cNvSpPr>
          <p:nvPr/>
        </p:nvSpPr>
        <p:spPr>
          <a:xfrm>
            <a:off x="2570970" y="4429837"/>
            <a:ext cx="1433871" cy="240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£66.82 CPM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12927A1-09EB-8F4D-B2FC-D9B5E8D994C4}"/>
              </a:ext>
            </a:extLst>
          </p:cNvPr>
          <p:cNvSpPr txBox="1">
            <a:spLocks/>
          </p:cNvSpPr>
          <p:nvPr/>
        </p:nvSpPr>
        <p:spPr>
          <a:xfrm>
            <a:off x="7046514" y="3318668"/>
            <a:ext cx="1433871" cy="240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2.6 mill reach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69D4CAC5-B37F-7744-9E6A-9ABC894B5D8A}"/>
              </a:ext>
            </a:extLst>
          </p:cNvPr>
          <p:cNvSpPr txBox="1">
            <a:spLocks/>
          </p:cNvSpPr>
          <p:nvPr/>
        </p:nvSpPr>
        <p:spPr>
          <a:xfrm>
            <a:off x="7046514" y="3874253"/>
            <a:ext cx="1433871" cy="2201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36.7 mill impacts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9B04535A-0E19-DC4C-AF15-E6AD4C513DB1}"/>
              </a:ext>
            </a:extLst>
          </p:cNvPr>
          <p:cNvSpPr txBox="1">
            <a:spLocks/>
          </p:cNvSpPr>
          <p:nvPr/>
        </p:nvSpPr>
        <p:spPr>
          <a:xfrm>
            <a:off x="7046514" y="4429837"/>
            <a:ext cx="1433871" cy="240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£68.12 CPM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 Placeholder 40">
            <a:extLst>
              <a:ext uri="{FF2B5EF4-FFF2-40B4-BE49-F238E27FC236}">
                <a16:creationId xmlns:a16="http://schemas.microsoft.com/office/drawing/2014/main" id="{19D45ED4-A79D-2D45-8802-3A1957D74ACF}"/>
              </a:ext>
            </a:extLst>
          </p:cNvPr>
          <p:cNvSpPr txBox="1">
            <a:spLocks/>
          </p:cNvSpPr>
          <p:nvPr/>
        </p:nvSpPr>
        <p:spPr>
          <a:xfrm>
            <a:off x="4307173" y="3295517"/>
            <a:ext cx="1433871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94.2% reach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 Placeholder 40">
            <a:extLst>
              <a:ext uri="{FF2B5EF4-FFF2-40B4-BE49-F238E27FC236}">
                <a16:creationId xmlns:a16="http://schemas.microsoft.com/office/drawing/2014/main" id="{AC824C85-32B9-CF48-BD0D-06845A88CA7E}"/>
              </a:ext>
            </a:extLst>
          </p:cNvPr>
          <p:cNvSpPr txBox="1">
            <a:spLocks/>
          </p:cNvSpPr>
          <p:nvPr/>
        </p:nvSpPr>
        <p:spPr>
          <a:xfrm>
            <a:off x="4307173" y="3874252"/>
            <a:ext cx="1433871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14.9 av. frequency</a:t>
            </a:r>
            <a:endParaRPr lang="en-GB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73DF38F4-B900-F742-8ED5-6D14A41E888A}"/>
              </a:ext>
            </a:extLst>
          </p:cNvPr>
          <p:cNvSpPr txBox="1">
            <a:spLocks/>
          </p:cNvSpPr>
          <p:nvPr/>
        </p:nvSpPr>
        <p:spPr>
          <a:xfrm>
            <a:off x="4307173" y="4429836"/>
            <a:ext cx="1433871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80.8% 3+ frequency</a:t>
            </a:r>
            <a:endParaRPr lang="en-GB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Text Placeholder 40">
            <a:extLst>
              <a:ext uri="{FF2B5EF4-FFF2-40B4-BE49-F238E27FC236}">
                <a16:creationId xmlns:a16="http://schemas.microsoft.com/office/drawing/2014/main" id="{61439E0B-1F5C-2C40-963E-1CEC5E1885C9}"/>
              </a:ext>
            </a:extLst>
          </p:cNvPr>
          <p:cNvSpPr txBox="1">
            <a:spLocks/>
          </p:cNvSpPr>
          <p:nvPr/>
        </p:nvSpPr>
        <p:spPr>
          <a:xfrm>
            <a:off x="10099151" y="3249718"/>
            <a:ext cx="833378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98.0% reach</a:t>
            </a:r>
            <a:endParaRPr lang="en-GB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 Placeholder 40">
            <a:extLst>
              <a:ext uri="{FF2B5EF4-FFF2-40B4-BE49-F238E27FC236}">
                <a16:creationId xmlns:a16="http://schemas.microsoft.com/office/drawing/2014/main" id="{95A26AF4-DE50-014C-BB4F-D4FAF69B2D6C}"/>
              </a:ext>
            </a:extLst>
          </p:cNvPr>
          <p:cNvSpPr txBox="1">
            <a:spLocks/>
          </p:cNvSpPr>
          <p:nvPr/>
        </p:nvSpPr>
        <p:spPr>
          <a:xfrm>
            <a:off x="10007377" y="3805303"/>
            <a:ext cx="1016927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14.1 av. frequency</a:t>
            </a:r>
            <a:endParaRPr lang="en-GB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0859B289-F628-3A4F-BF3B-1BCD53A2E8FC}"/>
              </a:ext>
            </a:extLst>
          </p:cNvPr>
          <p:cNvSpPr txBox="1">
            <a:spLocks/>
          </p:cNvSpPr>
          <p:nvPr/>
        </p:nvSpPr>
        <p:spPr>
          <a:xfrm>
            <a:off x="10007377" y="4360887"/>
            <a:ext cx="1016927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91.6% 3+ frequency</a:t>
            </a:r>
            <a:endParaRPr lang="en-GB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Text Placeholder 40">
            <a:extLst>
              <a:ext uri="{FF2B5EF4-FFF2-40B4-BE49-F238E27FC236}">
                <a16:creationId xmlns:a16="http://schemas.microsoft.com/office/drawing/2014/main" id="{90862562-D2C3-E745-A6CD-A2FC07384AD9}"/>
              </a:ext>
            </a:extLst>
          </p:cNvPr>
          <p:cNvSpPr txBox="1">
            <a:spLocks/>
          </p:cNvSpPr>
          <p:nvPr/>
        </p:nvSpPr>
        <p:spPr>
          <a:xfrm>
            <a:off x="8875312" y="3202919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+4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4" name="Picture 63" descr="A picture containing text, light, dark&#10;&#10;Description automatically generated">
            <a:extLst>
              <a:ext uri="{FF2B5EF4-FFF2-40B4-BE49-F238E27FC236}">
                <a16:creationId xmlns:a16="http://schemas.microsoft.com/office/drawing/2014/main" id="{CBD16B3F-7F98-CE4D-B354-85597D963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33" y="2202188"/>
            <a:ext cx="504856" cy="422669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8D85FDB1-E8F7-774D-AA5A-5E972CCC0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24" y="2149866"/>
            <a:ext cx="431450" cy="424913"/>
          </a:xfrm>
          <a:prstGeom prst="rect">
            <a:avLst/>
          </a:prstGeom>
        </p:spPr>
      </p:pic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76148D45-4BDC-2749-9C33-B749A17B0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69" y="2167477"/>
            <a:ext cx="431450" cy="431450"/>
          </a:xfrm>
          <a:prstGeom prst="rect">
            <a:avLst/>
          </a:prstGeom>
        </p:spPr>
      </p:pic>
      <p:sp>
        <p:nvSpPr>
          <p:cNvPr id="67" name="Text Placeholder 40">
            <a:extLst>
              <a:ext uri="{FF2B5EF4-FFF2-40B4-BE49-F238E27FC236}">
                <a16:creationId xmlns:a16="http://schemas.microsoft.com/office/drawing/2014/main" id="{1AC32BC2-6BB8-FD47-9DFE-22A3899757B9}"/>
              </a:ext>
            </a:extLst>
          </p:cNvPr>
          <p:cNvSpPr txBox="1">
            <a:spLocks/>
          </p:cNvSpPr>
          <p:nvPr/>
        </p:nvSpPr>
        <p:spPr>
          <a:xfrm>
            <a:off x="8875312" y="3746929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-2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 Placeholder 40">
            <a:extLst>
              <a:ext uri="{FF2B5EF4-FFF2-40B4-BE49-F238E27FC236}">
                <a16:creationId xmlns:a16="http://schemas.microsoft.com/office/drawing/2014/main" id="{F961708E-4546-4546-BC95-FB533536DC73}"/>
              </a:ext>
            </a:extLst>
          </p:cNvPr>
          <p:cNvSpPr txBox="1">
            <a:spLocks/>
          </p:cNvSpPr>
          <p:nvPr/>
        </p:nvSpPr>
        <p:spPr>
          <a:xfrm>
            <a:off x="8875312" y="4290939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+2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2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ext Placeholder 40">
            <a:extLst>
              <a:ext uri="{FF2B5EF4-FFF2-40B4-BE49-F238E27FC236}">
                <a16:creationId xmlns:a16="http://schemas.microsoft.com/office/drawing/2014/main" id="{DB8504D7-D173-BC47-906D-AB6D75B84CBC}"/>
              </a:ext>
            </a:extLst>
          </p:cNvPr>
          <p:cNvSpPr txBox="1">
            <a:spLocks/>
          </p:cNvSpPr>
          <p:nvPr/>
        </p:nvSpPr>
        <p:spPr>
          <a:xfrm>
            <a:off x="10843008" y="3202919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+4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Text Placeholder 40">
            <a:extLst>
              <a:ext uri="{FF2B5EF4-FFF2-40B4-BE49-F238E27FC236}">
                <a16:creationId xmlns:a16="http://schemas.microsoft.com/office/drawing/2014/main" id="{D26D117A-BC25-7440-8FFE-571C23F1FB58}"/>
              </a:ext>
            </a:extLst>
          </p:cNvPr>
          <p:cNvSpPr txBox="1">
            <a:spLocks/>
          </p:cNvSpPr>
          <p:nvPr/>
        </p:nvSpPr>
        <p:spPr>
          <a:xfrm>
            <a:off x="10843008" y="3746929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-5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ext Placeholder 40">
            <a:extLst>
              <a:ext uri="{FF2B5EF4-FFF2-40B4-BE49-F238E27FC236}">
                <a16:creationId xmlns:a16="http://schemas.microsoft.com/office/drawing/2014/main" id="{7B5C1E10-89D7-EF4C-8317-5B77CEFA0BDF}"/>
              </a:ext>
            </a:extLst>
          </p:cNvPr>
          <p:cNvSpPr txBox="1">
            <a:spLocks/>
          </p:cNvSpPr>
          <p:nvPr/>
        </p:nvSpPr>
        <p:spPr>
          <a:xfrm>
            <a:off x="10843008" y="4290939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+13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2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Slide Number Placeholder 4">
            <a:extLst>
              <a:ext uri="{FF2B5EF4-FFF2-40B4-BE49-F238E27FC236}">
                <a16:creationId xmlns:a16="http://schemas.microsoft.com/office/drawing/2014/main" id="{955D045D-5290-7A42-B3D5-F165667A9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/>
              <a:t>Sources:</a:t>
            </a:r>
            <a:r>
              <a:rPr lang="en-GB" sz="800" cap="none" dirty="0"/>
              <a:t>  </a:t>
            </a:r>
            <a:r>
              <a:rPr lang="en-GB" sz="800" cap="none" dirty="0" err="1"/>
              <a:t>TouchPoints</a:t>
            </a:r>
            <a:r>
              <a:rPr lang="en-GB" sz="800" cap="none" dirty="0"/>
              <a:t> 2019. All Adult CPM Assumptions: £5.70 TV, £2 Radio, £5 Social (Facebook), Direct Mail cost per item = 22p</a:t>
            </a:r>
          </a:p>
        </p:txBody>
      </p:sp>
    </p:spTree>
    <p:extLst>
      <p:ext uri="{BB962C8B-B14F-4D97-AF65-F5344CB8AC3E}">
        <p14:creationId xmlns:p14="http://schemas.microsoft.com/office/powerpoint/2010/main" val="14896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>
            <a:extLst>
              <a:ext uri="{FF2B5EF4-FFF2-40B4-BE49-F238E27FC236}">
                <a16:creationId xmlns:a16="http://schemas.microsoft.com/office/drawing/2014/main" id="{3CE00344-4137-E64C-AED5-CF432E3E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11247036" cy="475686"/>
          </a:xfrm>
        </p:spPr>
        <p:txBody>
          <a:bodyPr/>
          <a:lstStyle/>
          <a:p>
            <a:r>
              <a:rPr lang="en-GB" dirty="0"/>
              <a:t>However, significant efficiencies found in the effective frequency range – CPM decline </a:t>
            </a:r>
            <a:r>
              <a:rPr lang="en-GB" dirty="0">
                <a:solidFill>
                  <a:schemeClr val="accent1"/>
                </a:solidFill>
              </a:rPr>
              <a:t>22%</a:t>
            </a:r>
          </a:p>
        </p:txBody>
      </p:sp>
      <p:sp>
        <p:nvSpPr>
          <p:cNvPr id="22" name="Text Placeholder 40">
            <a:extLst>
              <a:ext uri="{FF2B5EF4-FFF2-40B4-BE49-F238E27FC236}">
                <a16:creationId xmlns:a16="http://schemas.microsoft.com/office/drawing/2014/main" id="{43B8303D-AC84-8445-BF59-EFA552DC0C17}"/>
              </a:ext>
            </a:extLst>
          </p:cNvPr>
          <p:cNvSpPr txBox="1">
            <a:spLocks/>
          </p:cNvSpPr>
          <p:nvPr/>
        </p:nvSpPr>
        <p:spPr>
          <a:xfrm>
            <a:off x="1608881" y="1802375"/>
            <a:ext cx="1433871" cy="238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SCHEDULE 1</a:t>
            </a:r>
            <a:endParaRPr lang="en-GB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 Placeholder 40">
            <a:extLst>
              <a:ext uri="{FF2B5EF4-FFF2-40B4-BE49-F238E27FC236}">
                <a16:creationId xmlns:a16="http://schemas.microsoft.com/office/drawing/2014/main" id="{B50A6CF1-C25F-3E4B-9BC8-FB44506211BC}"/>
              </a:ext>
            </a:extLst>
          </p:cNvPr>
          <p:cNvSpPr txBox="1">
            <a:spLocks/>
          </p:cNvSpPr>
          <p:nvPr/>
        </p:nvSpPr>
        <p:spPr>
          <a:xfrm>
            <a:off x="1608881" y="2658909"/>
            <a:ext cx="590309" cy="2765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latin typeface="Century Gothic" panose="020B0502020202020204" pitchFamily="34" charset="0"/>
              </a:rPr>
              <a:t>GPRs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B2265BB-BD07-A44E-8B0F-8E78417090BE}"/>
              </a:ext>
            </a:extLst>
          </p:cNvPr>
          <p:cNvSpPr txBox="1">
            <a:spLocks/>
          </p:cNvSpPr>
          <p:nvPr/>
        </p:nvSpPr>
        <p:spPr>
          <a:xfrm>
            <a:off x="175010" y="3202919"/>
            <a:ext cx="1433871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latin typeface="Century Gothic" panose="020B0502020202020204" pitchFamily="34" charset="0"/>
              </a:rPr>
              <a:t>Work from home 5 days a week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25" name="Text Placeholder 40">
            <a:extLst>
              <a:ext uri="{FF2B5EF4-FFF2-40B4-BE49-F238E27FC236}">
                <a16:creationId xmlns:a16="http://schemas.microsoft.com/office/drawing/2014/main" id="{78993E26-133D-4E42-9005-C077E1FD5791}"/>
              </a:ext>
            </a:extLst>
          </p:cNvPr>
          <p:cNvSpPr txBox="1">
            <a:spLocks/>
          </p:cNvSpPr>
          <p:nvPr/>
        </p:nvSpPr>
        <p:spPr>
          <a:xfrm>
            <a:off x="175010" y="3804803"/>
            <a:ext cx="1433871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latin typeface="Century Gothic" panose="020B0502020202020204" pitchFamily="34" charset="0"/>
              </a:rPr>
              <a:t>Budget: £2.5 mil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798BDAC-E010-6749-9CE7-5907C3FC6E13}"/>
              </a:ext>
            </a:extLst>
          </p:cNvPr>
          <p:cNvSpPr txBox="1">
            <a:spLocks/>
          </p:cNvSpPr>
          <p:nvPr/>
        </p:nvSpPr>
        <p:spPr>
          <a:xfrm>
            <a:off x="175010" y="5170032"/>
            <a:ext cx="1514894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latin typeface="Century Gothic" panose="020B0502020202020204" pitchFamily="34" charset="0"/>
              </a:rPr>
              <a:t>Frequency 6 to 10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9409AF0B-AB43-8142-B60B-B0CC2AE1DE53}"/>
              </a:ext>
            </a:extLst>
          </p:cNvPr>
          <p:cNvSpPr txBox="1">
            <a:spLocks/>
          </p:cNvSpPr>
          <p:nvPr/>
        </p:nvSpPr>
        <p:spPr>
          <a:xfrm>
            <a:off x="175010" y="5684456"/>
            <a:ext cx="1433871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latin typeface="Century Gothic" panose="020B0502020202020204" pitchFamily="34" charset="0"/>
              </a:rPr>
              <a:t>Frequency 4 to 8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36" name="Text Placeholder 40">
            <a:extLst>
              <a:ext uri="{FF2B5EF4-FFF2-40B4-BE49-F238E27FC236}">
                <a16:creationId xmlns:a16="http://schemas.microsoft.com/office/drawing/2014/main" id="{B1867DEE-603A-294F-B8B6-FBCA470FB6FF}"/>
              </a:ext>
            </a:extLst>
          </p:cNvPr>
          <p:cNvSpPr txBox="1">
            <a:spLocks/>
          </p:cNvSpPr>
          <p:nvPr/>
        </p:nvSpPr>
        <p:spPr>
          <a:xfrm>
            <a:off x="2349660" y="2658909"/>
            <a:ext cx="787079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TV: 315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 Placeholder 40">
            <a:extLst>
              <a:ext uri="{FF2B5EF4-FFF2-40B4-BE49-F238E27FC236}">
                <a16:creationId xmlns:a16="http://schemas.microsoft.com/office/drawing/2014/main" id="{39A78451-8480-F94A-BE18-E69265B2D52E}"/>
              </a:ext>
            </a:extLst>
          </p:cNvPr>
          <p:cNvSpPr txBox="1">
            <a:spLocks/>
          </p:cNvSpPr>
          <p:nvPr/>
        </p:nvSpPr>
        <p:spPr>
          <a:xfrm>
            <a:off x="3305802" y="2658909"/>
            <a:ext cx="1016926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Social: 693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82D0C6B2-D0F9-5E4A-81F4-3504D9C53FD1}"/>
              </a:ext>
            </a:extLst>
          </p:cNvPr>
          <p:cNvSpPr txBox="1">
            <a:spLocks/>
          </p:cNvSpPr>
          <p:nvPr/>
        </p:nvSpPr>
        <p:spPr>
          <a:xfrm>
            <a:off x="4405396" y="2658909"/>
            <a:ext cx="1016926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Radio: 402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8B320F6C-35FF-EE41-A14A-8EA1606FEA75}"/>
              </a:ext>
            </a:extLst>
          </p:cNvPr>
          <p:cNvSpPr txBox="1">
            <a:spLocks/>
          </p:cNvSpPr>
          <p:nvPr/>
        </p:nvSpPr>
        <p:spPr>
          <a:xfrm>
            <a:off x="6096000" y="1802375"/>
            <a:ext cx="1433871" cy="238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SCHEDULE 2</a:t>
            </a:r>
            <a:endParaRPr lang="en-GB" sz="1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B63D6BCC-13B8-9D45-A995-D467DF29E484}"/>
              </a:ext>
            </a:extLst>
          </p:cNvPr>
          <p:cNvSpPr txBox="1">
            <a:spLocks/>
          </p:cNvSpPr>
          <p:nvPr/>
        </p:nvSpPr>
        <p:spPr>
          <a:xfrm>
            <a:off x="6096000" y="2658909"/>
            <a:ext cx="590309" cy="2765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latin typeface="Century Gothic" panose="020B0502020202020204" pitchFamily="34" charset="0"/>
              </a:rPr>
              <a:t>GPRs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pic>
        <p:nvPicPr>
          <p:cNvPr id="45" name="Picture 44" descr="A picture containing text, light, dark&#10;&#10;Description automatically generated">
            <a:extLst>
              <a:ext uri="{FF2B5EF4-FFF2-40B4-BE49-F238E27FC236}">
                <a16:creationId xmlns:a16="http://schemas.microsoft.com/office/drawing/2014/main" id="{DC89CB66-00B1-3A4A-96F0-50FC0B7FA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76" y="2202188"/>
            <a:ext cx="504856" cy="422669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CDE65058-2F6B-984C-A5FF-821B6582E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67" y="2149866"/>
            <a:ext cx="431450" cy="424913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81962020-BDFB-F64F-9062-64A2ECC73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12" y="2167477"/>
            <a:ext cx="431450" cy="431450"/>
          </a:xfrm>
          <a:prstGeom prst="rect">
            <a:avLst/>
          </a:prstGeom>
        </p:spPr>
      </p:pic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45484D94-2C96-3B48-A04C-BCBB4CF321AA}"/>
              </a:ext>
            </a:extLst>
          </p:cNvPr>
          <p:cNvSpPr txBox="1">
            <a:spLocks/>
          </p:cNvSpPr>
          <p:nvPr/>
        </p:nvSpPr>
        <p:spPr>
          <a:xfrm>
            <a:off x="6836779" y="2658909"/>
            <a:ext cx="787079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TV: 234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444C79EA-C9C0-AC45-BAC5-36582EC0A680}"/>
              </a:ext>
            </a:extLst>
          </p:cNvPr>
          <p:cNvSpPr txBox="1">
            <a:spLocks/>
          </p:cNvSpPr>
          <p:nvPr/>
        </p:nvSpPr>
        <p:spPr>
          <a:xfrm>
            <a:off x="7792921" y="2658909"/>
            <a:ext cx="1016926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Social: 528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F4808521-CC89-AB42-A67E-E6E60437121F}"/>
              </a:ext>
            </a:extLst>
          </p:cNvPr>
          <p:cNvSpPr txBox="1">
            <a:spLocks/>
          </p:cNvSpPr>
          <p:nvPr/>
        </p:nvSpPr>
        <p:spPr>
          <a:xfrm>
            <a:off x="8892515" y="2658909"/>
            <a:ext cx="1016926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Radio: 347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1" name="Picture 50" descr="A red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7BBC66E-D566-5546-ADB4-1E9DCA706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19" y="2155013"/>
            <a:ext cx="431450" cy="431450"/>
          </a:xfrm>
          <a:prstGeom prst="rect">
            <a:avLst/>
          </a:prstGeom>
        </p:spPr>
      </p:pic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047BD1A0-B607-B846-A2FC-C4BB3965202E}"/>
              </a:ext>
            </a:extLst>
          </p:cNvPr>
          <p:cNvSpPr txBox="1">
            <a:spLocks/>
          </p:cNvSpPr>
          <p:nvPr/>
        </p:nvSpPr>
        <p:spPr>
          <a:xfrm>
            <a:off x="10061558" y="2658909"/>
            <a:ext cx="1016926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DM: 273</a:t>
            </a:r>
            <a:endParaRPr lang="en-GB" sz="11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B973D3-D69B-9F40-A3A2-2119666D82A5}"/>
              </a:ext>
            </a:extLst>
          </p:cNvPr>
          <p:cNvSpPr/>
          <p:nvPr/>
        </p:nvSpPr>
        <p:spPr>
          <a:xfrm>
            <a:off x="2280212" y="3191343"/>
            <a:ext cx="1973068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76CFDE3-5C8B-3842-A975-98D3C7E26E3D}"/>
              </a:ext>
            </a:extLst>
          </p:cNvPr>
          <p:cNvSpPr/>
          <p:nvPr/>
        </p:nvSpPr>
        <p:spPr>
          <a:xfrm>
            <a:off x="2280212" y="3746929"/>
            <a:ext cx="1973068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607ABA-1482-B743-BDD5-4DBB5C2DEA1A}"/>
              </a:ext>
            </a:extLst>
          </p:cNvPr>
          <p:cNvSpPr/>
          <p:nvPr/>
        </p:nvSpPr>
        <p:spPr>
          <a:xfrm>
            <a:off x="2280212" y="5089008"/>
            <a:ext cx="1973068" cy="475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DB7A9B3-F11B-DE4A-B1AE-47696F97777D}"/>
              </a:ext>
            </a:extLst>
          </p:cNvPr>
          <p:cNvSpPr/>
          <p:nvPr/>
        </p:nvSpPr>
        <p:spPr>
          <a:xfrm>
            <a:off x="2280212" y="5644594"/>
            <a:ext cx="1973068" cy="475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B7EBAFC-BA7A-0848-86EC-3682F84CAB69}"/>
              </a:ext>
            </a:extLst>
          </p:cNvPr>
          <p:cNvSpPr/>
          <p:nvPr/>
        </p:nvSpPr>
        <p:spPr>
          <a:xfrm>
            <a:off x="4340506" y="3191343"/>
            <a:ext cx="1365813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67AB884-9878-4A44-B4E1-A790B8B4B55C}"/>
              </a:ext>
            </a:extLst>
          </p:cNvPr>
          <p:cNvSpPr/>
          <p:nvPr/>
        </p:nvSpPr>
        <p:spPr>
          <a:xfrm>
            <a:off x="4340506" y="3746929"/>
            <a:ext cx="1365813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3902FEA-3686-B24F-969F-8B634E2CC180}"/>
              </a:ext>
            </a:extLst>
          </p:cNvPr>
          <p:cNvSpPr/>
          <p:nvPr/>
        </p:nvSpPr>
        <p:spPr>
          <a:xfrm>
            <a:off x="4340506" y="5089008"/>
            <a:ext cx="1365813" cy="475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4D4B1FD-E56A-CE4B-AABD-F4B035D2B014}"/>
              </a:ext>
            </a:extLst>
          </p:cNvPr>
          <p:cNvSpPr/>
          <p:nvPr/>
        </p:nvSpPr>
        <p:spPr>
          <a:xfrm>
            <a:off x="4340506" y="5644594"/>
            <a:ext cx="1365813" cy="475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1CAE117-1009-4D47-A9A4-33D941EBDCA9}"/>
              </a:ext>
            </a:extLst>
          </p:cNvPr>
          <p:cNvSpPr/>
          <p:nvPr/>
        </p:nvSpPr>
        <p:spPr>
          <a:xfrm>
            <a:off x="6871503" y="3191343"/>
            <a:ext cx="1770927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4C101E7-9864-394D-BA92-76EE8B95DE8C}"/>
              </a:ext>
            </a:extLst>
          </p:cNvPr>
          <p:cNvSpPr/>
          <p:nvPr/>
        </p:nvSpPr>
        <p:spPr>
          <a:xfrm>
            <a:off x="6871503" y="3746929"/>
            <a:ext cx="1770927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C5D3F6A-5A96-EB43-A4FA-0073661F8AA0}"/>
              </a:ext>
            </a:extLst>
          </p:cNvPr>
          <p:cNvSpPr/>
          <p:nvPr/>
        </p:nvSpPr>
        <p:spPr>
          <a:xfrm>
            <a:off x="6871503" y="5089008"/>
            <a:ext cx="1770927" cy="475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8BB5D21-8998-2645-8B97-894326F0420D}"/>
              </a:ext>
            </a:extLst>
          </p:cNvPr>
          <p:cNvSpPr/>
          <p:nvPr/>
        </p:nvSpPr>
        <p:spPr>
          <a:xfrm>
            <a:off x="6871503" y="5644594"/>
            <a:ext cx="1770927" cy="475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F4C8879-24BD-5142-88FB-FDF7BE0662CC}"/>
              </a:ext>
            </a:extLst>
          </p:cNvPr>
          <p:cNvSpPr/>
          <p:nvPr/>
        </p:nvSpPr>
        <p:spPr>
          <a:xfrm>
            <a:off x="10089266" y="3191343"/>
            <a:ext cx="833378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46155A7-4152-F74F-86EB-2D0CF94EED2E}"/>
              </a:ext>
            </a:extLst>
          </p:cNvPr>
          <p:cNvSpPr/>
          <p:nvPr/>
        </p:nvSpPr>
        <p:spPr>
          <a:xfrm>
            <a:off x="10089266" y="3746929"/>
            <a:ext cx="833378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4A63E6-A5A7-0B41-AF85-FAAC1D197B2F}"/>
              </a:ext>
            </a:extLst>
          </p:cNvPr>
          <p:cNvSpPr/>
          <p:nvPr/>
        </p:nvSpPr>
        <p:spPr>
          <a:xfrm>
            <a:off x="10089266" y="5089008"/>
            <a:ext cx="833378" cy="475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0E0BF1C-05DA-1D46-9826-356F9DB7263A}"/>
              </a:ext>
            </a:extLst>
          </p:cNvPr>
          <p:cNvSpPr/>
          <p:nvPr/>
        </p:nvSpPr>
        <p:spPr>
          <a:xfrm>
            <a:off x="10089266" y="5644594"/>
            <a:ext cx="833378" cy="475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68835B-E65E-D34A-A9E6-959E7B85CE17}"/>
              </a:ext>
            </a:extLst>
          </p:cNvPr>
          <p:cNvSpPr/>
          <p:nvPr/>
        </p:nvSpPr>
        <p:spPr>
          <a:xfrm>
            <a:off x="2280212" y="4302515"/>
            <a:ext cx="1973068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C3C7664-B14C-524F-9D3D-FF5AE2F920FD}"/>
              </a:ext>
            </a:extLst>
          </p:cNvPr>
          <p:cNvSpPr/>
          <p:nvPr/>
        </p:nvSpPr>
        <p:spPr>
          <a:xfrm>
            <a:off x="4340506" y="4302515"/>
            <a:ext cx="1365813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D063354-8630-7B47-9F5C-1BAAB91D781A}"/>
              </a:ext>
            </a:extLst>
          </p:cNvPr>
          <p:cNvSpPr/>
          <p:nvPr/>
        </p:nvSpPr>
        <p:spPr>
          <a:xfrm>
            <a:off x="6871503" y="4302515"/>
            <a:ext cx="1770927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9DBA813-907D-6F40-80E0-2FE6A9E0A87E}"/>
              </a:ext>
            </a:extLst>
          </p:cNvPr>
          <p:cNvSpPr/>
          <p:nvPr/>
        </p:nvSpPr>
        <p:spPr>
          <a:xfrm>
            <a:off x="10089266" y="4302515"/>
            <a:ext cx="833378" cy="4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40">
            <a:extLst>
              <a:ext uri="{FF2B5EF4-FFF2-40B4-BE49-F238E27FC236}">
                <a16:creationId xmlns:a16="http://schemas.microsoft.com/office/drawing/2014/main" id="{123F1EFA-6A9A-9041-86D8-8A86A56F70FB}"/>
              </a:ext>
            </a:extLst>
          </p:cNvPr>
          <p:cNvSpPr txBox="1">
            <a:spLocks/>
          </p:cNvSpPr>
          <p:nvPr/>
        </p:nvSpPr>
        <p:spPr>
          <a:xfrm>
            <a:off x="2570970" y="3318668"/>
            <a:ext cx="1433871" cy="240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2.5 mill reach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Text Placeholder 40">
            <a:extLst>
              <a:ext uri="{FF2B5EF4-FFF2-40B4-BE49-F238E27FC236}">
                <a16:creationId xmlns:a16="http://schemas.microsoft.com/office/drawing/2014/main" id="{72C05B90-1377-BC4B-A070-D3A2AF2C92D4}"/>
              </a:ext>
            </a:extLst>
          </p:cNvPr>
          <p:cNvSpPr txBox="1">
            <a:spLocks/>
          </p:cNvSpPr>
          <p:nvPr/>
        </p:nvSpPr>
        <p:spPr>
          <a:xfrm>
            <a:off x="2570970" y="3874253"/>
            <a:ext cx="1433871" cy="2201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37.4 mill impacts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 Placeholder 40">
            <a:extLst>
              <a:ext uri="{FF2B5EF4-FFF2-40B4-BE49-F238E27FC236}">
                <a16:creationId xmlns:a16="http://schemas.microsoft.com/office/drawing/2014/main" id="{81A7534D-B314-C040-844C-5164A222ACB8}"/>
              </a:ext>
            </a:extLst>
          </p:cNvPr>
          <p:cNvSpPr txBox="1">
            <a:spLocks/>
          </p:cNvSpPr>
          <p:nvPr/>
        </p:nvSpPr>
        <p:spPr>
          <a:xfrm>
            <a:off x="2570970" y="4429837"/>
            <a:ext cx="1433871" cy="240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£66.82 CPM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 Placeholder 40">
            <a:extLst>
              <a:ext uri="{FF2B5EF4-FFF2-40B4-BE49-F238E27FC236}">
                <a16:creationId xmlns:a16="http://schemas.microsoft.com/office/drawing/2014/main" id="{111158D5-19B6-6F43-BAEC-0B404C145ADD}"/>
              </a:ext>
            </a:extLst>
          </p:cNvPr>
          <p:cNvSpPr txBox="1">
            <a:spLocks/>
          </p:cNvSpPr>
          <p:nvPr/>
        </p:nvSpPr>
        <p:spPr>
          <a:xfrm>
            <a:off x="2570970" y="5205341"/>
            <a:ext cx="1433871" cy="2089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27% of reach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Text Placeholder 40">
            <a:extLst>
              <a:ext uri="{FF2B5EF4-FFF2-40B4-BE49-F238E27FC236}">
                <a16:creationId xmlns:a16="http://schemas.microsoft.com/office/drawing/2014/main" id="{EF560A4E-16EB-B64F-8CA9-2EF100C3BD43}"/>
              </a:ext>
            </a:extLst>
          </p:cNvPr>
          <p:cNvSpPr txBox="1">
            <a:spLocks/>
          </p:cNvSpPr>
          <p:nvPr/>
        </p:nvSpPr>
        <p:spPr>
          <a:xfrm>
            <a:off x="2570970" y="5760925"/>
            <a:ext cx="1433871" cy="2193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31% of reach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1C9A7E44-2C0A-7542-A36D-A6F66420178C}"/>
              </a:ext>
            </a:extLst>
          </p:cNvPr>
          <p:cNvSpPr txBox="1">
            <a:spLocks/>
          </p:cNvSpPr>
          <p:nvPr/>
        </p:nvSpPr>
        <p:spPr>
          <a:xfrm>
            <a:off x="7046514" y="3318668"/>
            <a:ext cx="1433871" cy="240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2.6 mill reach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Text Placeholder 40">
            <a:extLst>
              <a:ext uri="{FF2B5EF4-FFF2-40B4-BE49-F238E27FC236}">
                <a16:creationId xmlns:a16="http://schemas.microsoft.com/office/drawing/2014/main" id="{415D5B4E-4548-D142-8137-2970D9285196}"/>
              </a:ext>
            </a:extLst>
          </p:cNvPr>
          <p:cNvSpPr txBox="1">
            <a:spLocks/>
          </p:cNvSpPr>
          <p:nvPr/>
        </p:nvSpPr>
        <p:spPr>
          <a:xfrm>
            <a:off x="7046514" y="3874253"/>
            <a:ext cx="1433871" cy="2201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36.7 mill impacts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Text Placeholder 40">
            <a:extLst>
              <a:ext uri="{FF2B5EF4-FFF2-40B4-BE49-F238E27FC236}">
                <a16:creationId xmlns:a16="http://schemas.microsoft.com/office/drawing/2014/main" id="{F4FFF0F5-5179-8440-964A-77BBC16191A5}"/>
              </a:ext>
            </a:extLst>
          </p:cNvPr>
          <p:cNvSpPr txBox="1">
            <a:spLocks/>
          </p:cNvSpPr>
          <p:nvPr/>
        </p:nvSpPr>
        <p:spPr>
          <a:xfrm>
            <a:off x="7046514" y="4429837"/>
            <a:ext cx="1433871" cy="240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£68.12 CPM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 Placeholder 40">
            <a:extLst>
              <a:ext uri="{FF2B5EF4-FFF2-40B4-BE49-F238E27FC236}">
                <a16:creationId xmlns:a16="http://schemas.microsoft.com/office/drawing/2014/main" id="{D08ED5FF-2977-E744-BBAD-3671113C2A69}"/>
              </a:ext>
            </a:extLst>
          </p:cNvPr>
          <p:cNvSpPr txBox="1">
            <a:spLocks/>
          </p:cNvSpPr>
          <p:nvPr/>
        </p:nvSpPr>
        <p:spPr>
          <a:xfrm>
            <a:off x="7046514" y="5193765"/>
            <a:ext cx="1433871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33% of reach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Text Placeholder 40">
            <a:extLst>
              <a:ext uri="{FF2B5EF4-FFF2-40B4-BE49-F238E27FC236}">
                <a16:creationId xmlns:a16="http://schemas.microsoft.com/office/drawing/2014/main" id="{8B9FA41E-FF27-094D-AD8A-2588D99C282D}"/>
              </a:ext>
            </a:extLst>
          </p:cNvPr>
          <p:cNvSpPr txBox="1">
            <a:spLocks/>
          </p:cNvSpPr>
          <p:nvPr/>
        </p:nvSpPr>
        <p:spPr>
          <a:xfrm>
            <a:off x="7046514" y="5749349"/>
            <a:ext cx="1433871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35% of reach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410F5EE7-C8ED-B44A-986E-15A2DCAB105F}"/>
              </a:ext>
            </a:extLst>
          </p:cNvPr>
          <p:cNvSpPr txBox="1">
            <a:spLocks/>
          </p:cNvSpPr>
          <p:nvPr/>
        </p:nvSpPr>
        <p:spPr>
          <a:xfrm>
            <a:off x="4307173" y="3295517"/>
            <a:ext cx="1433871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94.2% reach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661515D-2068-C243-B98F-E4F7195E5B14}"/>
              </a:ext>
            </a:extLst>
          </p:cNvPr>
          <p:cNvSpPr txBox="1">
            <a:spLocks/>
          </p:cNvSpPr>
          <p:nvPr/>
        </p:nvSpPr>
        <p:spPr>
          <a:xfrm>
            <a:off x="4307173" y="3874252"/>
            <a:ext cx="1433871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14.9 av. frequency</a:t>
            </a:r>
            <a:endParaRPr lang="en-GB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A3DFC386-0F7E-5649-85A7-B83592A7F3F3}"/>
              </a:ext>
            </a:extLst>
          </p:cNvPr>
          <p:cNvSpPr txBox="1">
            <a:spLocks/>
          </p:cNvSpPr>
          <p:nvPr/>
        </p:nvSpPr>
        <p:spPr>
          <a:xfrm>
            <a:off x="4307173" y="4429836"/>
            <a:ext cx="1433871" cy="266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80.8% 3+ frequency</a:t>
            </a:r>
            <a:endParaRPr lang="en-GB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4A821D1A-6C6D-CE4B-AECF-DFF449F60D22}"/>
              </a:ext>
            </a:extLst>
          </p:cNvPr>
          <p:cNvSpPr txBox="1">
            <a:spLocks/>
          </p:cNvSpPr>
          <p:nvPr/>
        </p:nvSpPr>
        <p:spPr>
          <a:xfrm>
            <a:off x="4307173" y="5227239"/>
            <a:ext cx="1433871" cy="2089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£479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553D7E20-AE2E-3845-B283-BCD1BCF7B04A}"/>
              </a:ext>
            </a:extLst>
          </p:cNvPr>
          <p:cNvSpPr txBox="1">
            <a:spLocks/>
          </p:cNvSpPr>
          <p:nvPr/>
        </p:nvSpPr>
        <p:spPr>
          <a:xfrm>
            <a:off x="4307173" y="5772500"/>
            <a:ext cx="1433871" cy="2015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£557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Text Placeholder 40">
            <a:extLst>
              <a:ext uri="{FF2B5EF4-FFF2-40B4-BE49-F238E27FC236}">
                <a16:creationId xmlns:a16="http://schemas.microsoft.com/office/drawing/2014/main" id="{4FDA4E95-1E9D-2645-B7F5-AB053A855980}"/>
              </a:ext>
            </a:extLst>
          </p:cNvPr>
          <p:cNvSpPr txBox="1">
            <a:spLocks/>
          </p:cNvSpPr>
          <p:nvPr/>
        </p:nvSpPr>
        <p:spPr>
          <a:xfrm>
            <a:off x="10099151" y="3249718"/>
            <a:ext cx="833378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98.0% reach</a:t>
            </a:r>
            <a:endParaRPr lang="en-GB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Text Placeholder 40">
            <a:extLst>
              <a:ext uri="{FF2B5EF4-FFF2-40B4-BE49-F238E27FC236}">
                <a16:creationId xmlns:a16="http://schemas.microsoft.com/office/drawing/2014/main" id="{93AA3D58-770A-0D46-AD4F-2A87D8583B35}"/>
              </a:ext>
            </a:extLst>
          </p:cNvPr>
          <p:cNvSpPr txBox="1">
            <a:spLocks/>
          </p:cNvSpPr>
          <p:nvPr/>
        </p:nvSpPr>
        <p:spPr>
          <a:xfrm>
            <a:off x="10007377" y="3805303"/>
            <a:ext cx="1016927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14.1 av. frequency</a:t>
            </a:r>
            <a:endParaRPr lang="en-GB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Text Placeholder 40">
            <a:extLst>
              <a:ext uri="{FF2B5EF4-FFF2-40B4-BE49-F238E27FC236}">
                <a16:creationId xmlns:a16="http://schemas.microsoft.com/office/drawing/2014/main" id="{6F1A83DC-D5A6-044E-AFB5-011A2A3D1CE3}"/>
              </a:ext>
            </a:extLst>
          </p:cNvPr>
          <p:cNvSpPr txBox="1">
            <a:spLocks/>
          </p:cNvSpPr>
          <p:nvPr/>
        </p:nvSpPr>
        <p:spPr>
          <a:xfrm>
            <a:off x="10007377" y="4360887"/>
            <a:ext cx="1016927" cy="28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91.6% 3+ frequency</a:t>
            </a:r>
            <a:endParaRPr lang="en-GB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 Placeholder 40">
            <a:extLst>
              <a:ext uri="{FF2B5EF4-FFF2-40B4-BE49-F238E27FC236}">
                <a16:creationId xmlns:a16="http://schemas.microsoft.com/office/drawing/2014/main" id="{CA0962E6-E002-984F-B8FB-057171E6E68D}"/>
              </a:ext>
            </a:extLst>
          </p:cNvPr>
          <p:cNvSpPr txBox="1">
            <a:spLocks/>
          </p:cNvSpPr>
          <p:nvPr/>
        </p:nvSpPr>
        <p:spPr>
          <a:xfrm>
            <a:off x="10007377" y="5216915"/>
            <a:ext cx="1016927" cy="1858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£373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Text Placeholder 40">
            <a:extLst>
              <a:ext uri="{FF2B5EF4-FFF2-40B4-BE49-F238E27FC236}">
                <a16:creationId xmlns:a16="http://schemas.microsoft.com/office/drawing/2014/main" id="{35CEF0FD-BB39-1E4C-8367-56A4DA306C58}"/>
              </a:ext>
            </a:extLst>
          </p:cNvPr>
          <p:cNvSpPr txBox="1">
            <a:spLocks/>
          </p:cNvSpPr>
          <p:nvPr/>
        </p:nvSpPr>
        <p:spPr>
          <a:xfrm>
            <a:off x="10007377" y="5765097"/>
            <a:ext cx="1016927" cy="1858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£463</a:t>
            </a:r>
            <a:endParaRPr lang="en-GB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Text Placeholder 40">
            <a:extLst>
              <a:ext uri="{FF2B5EF4-FFF2-40B4-BE49-F238E27FC236}">
                <a16:creationId xmlns:a16="http://schemas.microsoft.com/office/drawing/2014/main" id="{704976A9-25E5-BF42-9658-FB0A639E5D3E}"/>
              </a:ext>
            </a:extLst>
          </p:cNvPr>
          <p:cNvSpPr txBox="1">
            <a:spLocks/>
          </p:cNvSpPr>
          <p:nvPr/>
        </p:nvSpPr>
        <p:spPr>
          <a:xfrm>
            <a:off x="8875312" y="3202919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+4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4" name="Picture 93" descr="A picture containing text, light, dark&#10;&#10;Description automatically generated">
            <a:extLst>
              <a:ext uri="{FF2B5EF4-FFF2-40B4-BE49-F238E27FC236}">
                <a16:creationId xmlns:a16="http://schemas.microsoft.com/office/drawing/2014/main" id="{380EE2E6-EDAF-C84D-8A68-16A7ED84F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33" y="2202188"/>
            <a:ext cx="504856" cy="422669"/>
          </a:xfrm>
          <a:prstGeom prst="rect">
            <a:avLst/>
          </a:prstGeom>
        </p:spPr>
      </p:pic>
      <p:pic>
        <p:nvPicPr>
          <p:cNvPr id="95" name="Picture 94" descr="Icon&#10;&#10;Description automatically generated">
            <a:extLst>
              <a:ext uri="{FF2B5EF4-FFF2-40B4-BE49-F238E27FC236}">
                <a16:creationId xmlns:a16="http://schemas.microsoft.com/office/drawing/2014/main" id="{183E167A-6A84-C34E-A459-57972F3A6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24" y="2149866"/>
            <a:ext cx="431450" cy="424913"/>
          </a:xfrm>
          <a:prstGeom prst="rect">
            <a:avLst/>
          </a:prstGeom>
        </p:spPr>
      </p:pic>
      <p:pic>
        <p:nvPicPr>
          <p:cNvPr id="96" name="Picture 95" descr="Icon&#10;&#10;Description automatically generated">
            <a:extLst>
              <a:ext uri="{FF2B5EF4-FFF2-40B4-BE49-F238E27FC236}">
                <a16:creationId xmlns:a16="http://schemas.microsoft.com/office/drawing/2014/main" id="{670E25AE-0018-D44D-8F6E-138D3A9FD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69" y="2167477"/>
            <a:ext cx="431450" cy="431450"/>
          </a:xfrm>
          <a:prstGeom prst="rect">
            <a:avLst/>
          </a:prstGeom>
        </p:spPr>
      </p:pic>
      <p:sp>
        <p:nvSpPr>
          <p:cNvPr id="97" name="Text Placeholder 40">
            <a:extLst>
              <a:ext uri="{FF2B5EF4-FFF2-40B4-BE49-F238E27FC236}">
                <a16:creationId xmlns:a16="http://schemas.microsoft.com/office/drawing/2014/main" id="{FC701719-7EA5-7B46-BAD9-689FAC0DFD69}"/>
              </a:ext>
            </a:extLst>
          </p:cNvPr>
          <p:cNvSpPr txBox="1">
            <a:spLocks/>
          </p:cNvSpPr>
          <p:nvPr/>
        </p:nvSpPr>
        <p:spPr>
          <a:xfrm>
            <a:off x="8875312" y="3746929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-2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Text Placeholder 40">
            <a:extLst>
              <a:ext uri="{FF2B5EF4-FFF2-40B4-BE49-F238E27FC236}">
                <a16:creationId xmlns:a16="http://schemas.microsoft.com/office/drawing/2014/main" id="{62F5E474-F926-7E49-9D92-5735A99AC654}"/>
              </a:ext>
            </a:extLst>
          </p:cNvPr>
          <p:cNvSpPr txBox="1">
            <a:spLocks/>
          </p:cNvSpPr>
          <p:nvPr/>
        </p:nvSpPr>
        <p:spPr>
          <a:xfrm>
            <a:off x="8875312" y="4290939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+2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2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 Placeholder 40">
            <a:extLst>
              <a:ext uri="{FF2B5EF4-FFF2-40B4-BE49-F238E27FC236}">
                <a16:creationId xmlns:a16="http://schemas.microsoft.com/office/drawing/2014/main" id="{1D0A0E41-F30E-E841-BA87-DC9ED85CA76E}"/>
              </a:ext>
            </a:extLst>
          </p:cNvPr>
          <p:cNvSpPr txBox="1">
            <a:spLocks/>
          </p:cNvSpPr>
          <p:nvPr/>
        </p:nvSpPr>
        <p:spPr>
          <a:xfrm>
            <a:off x="8875312" y="5101167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+14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Text Placeholder 40">
            <a:extLst>
              <a:ext uri="{FF2B5EF4-FFF2-40B4-BE49-F238E27FC236}">
                <a16:creationId xmlns:a16="http://schemas.microsoft.com/office/drawing/2014/main" id="{72B1663B-4BE0-A24C-BA56-BDC5A9911FD2}"/>
              </a:ext>
            </a:extLst>
          </p:cNvPr>
          <p:cNvSpPr txBox="1">
            <a:spLocks/>
          </p:cNvSpPr>
          <p:nvPr/>
        </p:nvSpPr>
        <p:spPr>
          <a:xfrm>
            <a:off x="8875312" y="5645177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+13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2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Text Placeholder 40">
            <a:extLst>
              <a:ext uri="{FF2B5EF4-FFF2-40B4-BE49-F238E27FC236}">
                <a16:creationId xmlns:a16="http://schemas.microsoft.com/office/drawing/2014/main" id="{BFDB39BB-147C-6048-AA1E-14DE40076CE8}"/>
              </a:ext>
            </a:extLst>
          </p:cNvPr>
          <p:cNvSpPr txBox="1">
            <a:spLocks/>
          </p:cNvSpPr>
          <p:nvPr/>
        </p:nvSpPr>
        <p:spPr>
          <a:xfrm>
            <a:off x="10843008" y="3202919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+4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Text Placeholder 40">
            <a:extLst>
              <a:ext uri="{FF2B5EF4-FFF2-40B4-BE49-F238E27FC236}">
                <a16:creationId xmlns:a16="http://schemas.microsoft.com/office/drawing/2014/main" id="{E77CDBBD-1AE1-5A46-A528-A72956E004FB}"/>
              </a:ext>
            </a:extLst>
          </p:cNvPr>
          <p:cNvSpPr txBox="1">
            <a:spLocks/>
          </p:cNvSpPr>
          <p:nvPr/>
        </p:nvSpPr>
        <p:spPr>
          <a:xfrm>
            <a:off x="10843008" y="3746929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-5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Text Placeholder 40">
            <a:extLst>
              <a:ext uri="{FF2B5EF4-FFF2-40B4-BE49-F238E27FC236}">
                <a16:creationId xmlns:a16="http://schemas.microsoft.com/office/drawing/2014/main" id="{2AB37F93-072D-1D44-A4B1-69EC70451132}"/>
              </a:ext>
            </a:extLst>
          </p:cNvPr>
          <p:cNvSpPr txBox="1">
            <a:spLocks/>
          </p:cNvSpPr>
          <p:nvPr/>
        </p:nvSpPr>
        <p:spPr>
          <a:xfrm>
            <a:off x="10843008" y="4290939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+13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2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Text Placeholder 40">
            <a:extLst>
              <a:ext uri="{FF2B5EF4-FFF2-40B4-BE49-F238E27FC236}">
                <a16:creationId xmlns:a16="http://schemas.microsoft.com/office/drawing/2014/main" id="{C758BDB5-3147-E246-A9EC-C7BA5B750273}"/>
              </a:ext>
            </a:extLst>
          </p:cNvPr>
          <p:cNvSpPr txBox="1">
            <a:spLocks/>
          </p:cNvSpPr>
          <p:nvPr/>
        </p:nvSpPr>
        <p:spPr>
          <a:xfrm>
            <a:off x="10843008" y="5101167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-22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Text Placeholder 40">
            <a:extLst>
              <a:ext uri="{FF2B5EF4-FFF2-40B4-BE49-F238E27FC236}">
                <a16:creationId xmlns:a16="http://schemas.microsoft.com/office/drawing/2014/main" id="{71C952B6-58DC-434B-94FB-0B5C1A8D8608}"/>
              </a:ext>
            </a:extLst>
          </p:cNvPr>
          <p:cNvSpPr txBox="1">
            <a:spLocks/>
          </p:cNvSpPr>
          <p:nvPr/>
        </p:nvSpPr>
        <p:spPr>
          <a:xfrm>
            <a:off x="10843008" y="5645177"/>
            <a:ext cx="987829" cy="45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/>
              </a:buClr>
            </a:pPr>
            <a:r>
              <a:rPr lang="en-GB" sz="2000" b="1" dirty="0">
                <a:latin typeface="Century Gothic" panose="020B0502020202020204" pitchFamily="34" charset="0"/>
              </a:rPr>
              <a:t>+17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2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Slide Number Placeholder 4">
            <a:extLst>
              <a:ext uri="{FF2B5EF4-FFF2-40B4-BE49-F238E27FC236}">
                <a16:creationId xmlns:a16="http://schemas.microsoft.com/office/drawing/2014/main" id="{1185FD8D-E133-484A-AB0B-2BAAC7ADD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/>
              <a:t>Sources:</a:t>
            </a:r>
            <a:r>
              <a:rPr lang="en-GB" sz="800" cap="none" dirty="0"/>
              <a:t>  </a:t>
            </a:r>
            <a:r>
              <a:rPr lang="en-GB" sz="800" cap="none" dirty="0" err="1"/>
              <a:t>TouchPoints</a:t>
            </a:r>
            <a:r>
              <a:rPr lang="en-GB" sz="800" cap="none" dirty="0"/>
              <a:t> 2019. All Adult CPM Assumptions: £5.70 TV, £2 Radio, £5 Social (Facebook), Direct Mail cost per item = 22p</a:t>
            </a:r>
          </a:p>
        </p:txBody>
      </p:sp>
    </p:spTree>
    <p:extLst>
      <p:ext uri="{BB962C8B-B14F-4D97-AF65-F5344CB8AC3E}">
        <p14:creationId xmlns:p14="http://schemas.microsoft.com/office/powerpoint/2010/main" val="162396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23332-2053-8A46-BD9B-D608BED6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0FE49B-2D95-B645-A1B9-BE90B205F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www.marketreach.co.uk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3D6141-F512-B742-8BEA-04727026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71" y="2966455"/>
            <a:ext cx="10515600" cy="67422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0491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627</Words>
  <Application>Microsoft Office PowerPoint</Application>
  <PresentationFormat>Widescreen</PresentationFormat>
  <Paragraphs>130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Office Theme</vt:lpstr>
      <vt:lpstr>BRAND-BUILDING OR PERFORMANCE MARKETING? WHY NOT HAVE THE BEST OF BOTH WORLDS.</vt:lpstr>
      <vt:lpstr>Combining the power of short and long-term effects to improve brand performance</vt:lpstr>
      <vt:lpstr>MAIL SUPPORTS BOTH BRAND  &amp; PERFORMANCE </vt:lpstr>
      <vt:lpstr>Opportunities for mail to build brands and relationships across the Customer journey</vt:lpstr>
      <vt:lpstr>Utilise everything in your toolkit</vt:lpstr>
      <vt:lpstr>“In home” media plan reaches 2.5M people WFH 5 days a week – budget £2.5M</vt:lpstr>
      <vt:lpstr>Diverting 23% of budget to dm increases reach by 4%, but CPM also increases 2%</vt:lpstr>
      <vt:lpstr>However, significant efficiencies found in the effective frequency range – CPM decline 22%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2021-08-05T08:41:26Z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2021-08-05T08:41:26Z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</Properties>
</file>