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308" r:id="rId2"/>
    <p:sldId id="334" r:id="rId3"/>
    <p:sldId id="335" r:id="rId4"/>
    <p:sldId id="337" r:id="rId5"/>
    <p:sldId id="338" r:id="rId6"/>
    <p:sldId id="339" r:id="rId7"/>
    <p:sldId id="340" r:id="rId8"/>
    <p:sldId id="341" r:id="rId9"/>
    <p:sldId id="288" r:id="rId10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02" userDrawn="1">
          <p15:clr>
            <a:srgbClr val="A4A3A4"/>
          </p15:clr>
        </p15:guide>
        <p15:guide id="4" orient="horz" pos="4133" userDrawn="1">
          <p15:clr>
            <a:srgbClr val="A4A3A4"/>
          </p15:clr>
        </p15:guide>
        <p15:guide id="5" pos="44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DC304"/>
    <a:srgbClr val="82CBD4"/>
    <a:srgbClr val="95C121"/>
    <a:srgbClr val="EF7E05"/>
    <a:srgbClr val="1BACE4"/>
    <a:srgbClr val="E6E6E6"/>
    <a:srgbClr val="1D1E1C"/>
    <a:srgbClr val="E20C18"/>
    <a:srgbClr val="FAA8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19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845" y="53"/>
      </p:cViewPr>
      <p:guideLst>
        <p:guide orient="horz" pos="2160"/>
        <p:guide pos="3840"/>
        <p:guide pos="302"/>
        <p:guide orient="horz" pos="4133"/>
        <p:guide pos="443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206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768DAB-FE87-4CAB-AEAC-2A9EBE5551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9FC4E2-F6F1-419C-9F44-302787CC4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87A0D-4AE4-469D-8C0F-1E3E19CC0F04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4850C-42C4-41F0-AA1F-2F442460B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B8400-D95F-432A-B8B1-FBF545FE07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9E6EB-C898-47AB-9193-70CED8AB4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0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864C0-77EE-456B-9747-0A15F816AD6A}" type="datetimeFigureOut">
              <a:rPr lang="en-GB" smtClean="0"/>
              <a:t>05/08/2021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1A71F-ED3E-4A54-969C-A8BBEECB2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845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C1A71F-ED3E-4A54-969C-A8BBEECB2EB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96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7F2A013-233D-4620-B6AA-A31A571A4FB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6000" y="4286471"/>
            <a:ext cx="11140874" cy="24178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1800" b="0" i="0" kern="1200" cap="none" baseline="0" dirty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Date line</a:t>
            </a:r>
            <a:endParaRPr lang="en-GB" dirty="0"/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AC0D4679-B451-ED43-B2CD-E9661A32AF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18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357D1814-6C07-3F44-9A66-DF9973E577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31512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TITLE SLIDE COPY</a:t>
            </a:r>
            <a:endParaRPr lang="en-US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1A3C808-5FE7-C64E-9387-4B8959F50A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C677DF8-DBA6-4112-BC8E-83AAF53133CE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5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, Single Title, Wave Cancellation M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502F-569E-4D94-A00A-B6B97A7A93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5775" y="1781175"/>
            <a:ext cx="11191875" cy="447675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CF829B6-8F65-9C49-8B56-C81689650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414000"/>
            <a:ext cx="7982882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TEXT-ONLY, single title, circle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526A71-AA71-0340-ADDE-15A0DA0261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993160"/>
            <a:ext cx="7051449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C8B7C-F5E9-4230-9AB4-F7884F6DCEF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75F41FD-917A-4663-A5C6-237A858D44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A3BDDAB-6681-425B-9765-9A2D9FB8FC5A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816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, Single Title, Circle Postm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CF829B6-8F65-9C49-8B56-C81689650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042703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TEXT-ONLY, single title, wave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526A71-AA71-0340-ADDE-15A0DA0261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993160"/>
            <a:ext cx="8042701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369665-BC8A-471B-B121-B84A3BF0853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460EA9-D4DD-4016-B2DB-8443B4C3EB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3FA559B-338C-486F-B850-4917C9ABA26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5775" y="1781175"/>
            <a:ext cx="11191875" cy="447675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687F7F-BFCE-4D3A-90B7-FDEC36BF5849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33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, Double title, Circle Postma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BCF829B6-8F65-9C49-8B56-C81689650C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413999"/>
            <a:ext cx="7880334" cy="104719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TEXT-ONLY, </a:t>
            </a:r>
            <a:br>
              <a:rPr lang="en-US" dirty="0"/>
            </a:br>
            <a:r>
              <a:rPr lang="en-US" dirty="0"/>
              <a:t>double title, circle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526A71-AA71-0340-ADDE-15A0DA0261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001" y="1497618"/>
            <a:ext cx="7880333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D0A1CCF-7C94-4FDD-ACD6-55AA68297A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5775" y="1797801"/>
            <a:ext cx="11191875" cy="447675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FFE816-F799-46CC-8EFA-5FE4A123E23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C40377-6254-43F2-8398-4A4F34B1E4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76531-A052-4FE1-906A-471AB5915520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75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68C3CF0-EDE0-41E7-90BE-6658867FA7F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81942" y="1800000"/>
            <a:ext cx="3971525" cy="45672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2E94993B-2CBF-4D63-9C0B-3DEB9043971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4738255" y="1800000"/>
            <a:ext cx="6904144" cy="451371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lIns="360000" tIns="360000" rIns="360000" bIns="360000"/>
          <a:lstStyle>
            <a:lvl1pPr marL="0" indent="0" algn="ctr">
              <a:buNone/>
              <a:defRPr lang="en-GB" sz="2400" b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icon to create 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F6429F-13ED-465D-AD4C-B0448DAB60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46983" y="6444000"/>
            <a:ext cx="425976" cy="179579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lang="en-GB" sz="1200" kern="1200" cap="all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</a:lstStyle>
          <a:p>
            <a:fld id="{887360FE-02F5-4392-9C12-7D03F05745B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DA6DFA94-8E20-224E-B8CD-EEBA8E3B249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993160"/>
            <a:ext cx="7051449" cy="2672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57200" rtl="0" eaLnBrk="1" latinLnBrk="0" hangingPunct="1">
              <a:buNone/>
              <a:defRPr lang="en-US" sz="1800" b="1" i="0" kern="1200" cap="none" dirty="0" smtClean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0" indent="0" algn="l" defTabSz="457200" rtl="0" eaLnBrk="1" latinLnBrk="0" hangingPunct="1">
              <a:buNone/>
              <a:defRPr lang="en-US" sz="2000" kern="1200" cap="all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0" indent="0" algn="l" defTabSz="457200" rtl="0" eaLnBrk="1" latinLnBrk="0" hangingPunct="1">
              <a:buNone/>
              <a:defRPr lang="en-GB" sz="2000" kern="1200" cap="all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Subtitle if required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64D7F2-2738-4DD6-9804-14CE014409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0800" y="6208526"/>
            <a:ext cx="582284" cy="36196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C4FA247-4B05-413B-AF4C-A3E42B259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999" y="414000"/>
            <a:ext cx="8482996" cy="47568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4400"/>
              </a:lnSpc>
              <a:defRPr sz="3600" b="1" cap="all" spc="-100" baseline="0">
                <a:latin typeface="+mj-lt"/>
              </a:defRPr>
            </a:lvl1pPr>
          </a:lstStyle>
          <a:p>
            <a:r>
              <a:rPr lang="en-US" dirty="0"/>
              <a:t>Text, table slide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B74C45-4887-43E2-A21E-70CA446D6D3B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/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A65C404-54BB-4E2B-A6DF-0D77EF4B3DF0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2557CD-D8C4-674B-9706-B32952F9437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A60678E-A454-354A-B4B9-EAB11B9696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6000" y="3891545"/>
            <a:ext cx="11140874" cy="26495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lang="en-US" sz="2000" b="1" i="0" kern="1200" cap="none" baseline="0" dirty="0">
                <a:solidFill>
                  <a:schemeClr val="bg1"/>
                </a:solidFill>
                <a:latin typeface="+mj-lt"/>
                <a:ea typeface="+mn-ea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if needed.</a:t>
            </a:r>
          </a:p>
        </p:txBody>
      </p:sp>
      <p:sp>
        <p:nvSpPr>
          <p:cNvPr id="41" name="Title 3">
            <a:extLst>
              <a:ext uri="{FF2B5EF4-FFF2-40B4-BE49-F238E27FC236}">
                <a16:creationId xmlns:a16="http://schemas.microsoft.com/office/drawing/2014/main" id="{EF0CC505-3F1F-2343-8D30-9796458244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6000" y="2966455"/>
            <a:ext cx="10515600" cy="674228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THANK YOU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18C119-A0AF-D640-AF3B-0271C21DA1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2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E1AB9D-4722-4847-9D17-393008E7BC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82100" y="62611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7542D-5C6B-4EB3-96EB-9B37C3D5D2F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MSIPCMContentMarking" descr="{&quot;HashCode&quot;:-685326706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EA1CD462-AAB8-43A3-8ADF-4F8AA6219EFC}"/>
              </a:ext>
            </a:extLst>
          </p:cNvPr>
          <p:cNvSpPr txBox="1"/>
          <p:nvPr userDrawn="1"/>
        </p:nvSpPr>
        <p:spPr>
          <a:xfrm>
            <a:off x="0" y="6595656"/>
            <a:ext cx="1631108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Classified: RMG – Internal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958EF4-D56D-4275-9629-661083D50812}"/>
              </a:ext>
            </a:extLst>
          </p:cNvPr>
          <p:cNvSpPr/>
          <p:nvPr userDrawn="1"/>
        </p:nvSpPr>
        <p:spPr>
          <a:xfrm>
            <a:off x="97654" y="6658252"/>
            <a:ext cx="2041864" cy="1331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3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23" r:id="rId2"/>
    <p:sldLayoutId id="2147483740" r:id="rId3"/>
    <p:sldLayoutId id="2147483741" r:id="rId4"/>
    <p:sldLayoutId id="2147483711" r:id="rId5"/>
    <p:sldLayoutId id="2147483749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jpe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E43344F-4270-0943-938B-F3D2F32136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FDB515-35DA-42B3-9E15-31441B0BFAB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2771" y="507629"/>
            <a:ext cx="4027072" cy="638265"/>
          </a:xfrm>
          <a:prstGeom prst="rect">
            <a:avLst/>
          </a:prstGeo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795D38B7-0097-554B-9E2A-A3515A6B5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58" y="2964830"/>
            <a:ext cx="7842611" cy="1971494"/>
          </a:xfrm>
        </p:spPr>
        <p:txBody>
          <a:bodyPr/>
          <a:lstStyle/>
          <a:p>
            <a:r>
              <a:rPr lang="en-GB" dirty="0"/>
              <a:t>VOICE</a:t>
            </a:r>
          </a:p>
        </p:txBody>
      </p:sp>
    </p:spTree>
    <p:extLst>
      <p:ext uri="{BB962C8B-B14F-4D97-AF65-F5344CB8AC3E}">
        <p14:creationId xmlns:p14="http://schemas.microsoft.com/office/powerpoint/2010/main" val="421664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650A3F-9651-4010-9070-CA6D4095C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Voice is a billion person platform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F14E9-4CAA-4FD0-AD23-2199C4414D6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C76ECE-7FB3-BF4A-A67E-F965BBD0CA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45893" y="1435788"/>
            <a:ext cx="4819394" cy="21639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38792DA-01C8-4942-AE0D-897A462C54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69855" y="1294899"/>
            <a:ext cx="3229952" cy="282222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2CAE7EE-F02F-5046-B42D-F89AD683C8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08982" y="4456484"/>
            <a:ext cx="6121590" cy="154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3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53D12B4-4698-4B01-8B8E-A9128384B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CONSUMERS ARE USING VOICE</a:t>
            </a: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D8B7DF23-A9DF-6A4C-B706-B5BEF648DC6C}"/>
              </a:ext>
            </a:extLst>
          </p:cNvPr>
          <p:cNvSpPr txBox="1">
            <a:spLocks/>
          </p:cNvSpPr>
          <p:nvPr/>
        </p:nvSpPr>
        <p:spPr>
          <a:xfrm>
            <a:off x="4814047" y="6433726"/>
            <a:ext cx="6858912" cy="10175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00" b="1" dirty="0">
                <a:solidFill>
                  <a:schemeClr val="bg1">
                    <a:lumMod val="50000"/>
                  </a:schemeClr>
                </a:solidFill>
              </a:rPr>
              <a:t>Source: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  JICMAIL Item Data Q1 2021 n=11,893 Door Drops, DM and Business Mail items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BE60FD-6454-314A-A90F-7052646BE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4335" y="1274364"/>
            <a:ext cx="9999014" cy="471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9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ADCF-33BE-420A-99AC-9F1549D5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SEAMLESS LINK TO PURCHASE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FB3DE0-BD56-1948-9972-74EBCBF7A05D}"/>
              </a:ext>
            </a:extLst>
          </p:cNvPr>
          <p:cNvSpPr txBox="1"/>
          <p:nvPr/>
        </p:nvSpPr>
        <p:spPr>
          <a:xfrm>
            <a:off x="2270588" y="4777484"/>
            <a:ext cx="3482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Six out of ten smart speaker owners have used them to make a purchase in the past year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A474C-FFC4-E546-A2F0-E993681B4525}"/>
              </a:ext>
            </a:extLst>
          </p:cNvPr>
          <p:cNvSpPr txBox="1"/>
          <p:nvPr/>
        </p:nvSpPr>
        <p:spPr>
          <a:xfrm>
            <a:off x="6955604" y="4777483"/>
            <a:ext cx="3267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latin typeface="Century Gothic" panose="020B0502020202020204" pitchFamily="34" charset="0"/>
              </a:rPr>
              <a:t>Nearly a quarter said they have used a smart speaker to purchase in the past week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0122E58-9C09-2F48-80D9-A864F3F1D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70588" y="1789078"/>
            <a:ext cx="2656755" cy="272820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DC97D2-2AD0-A144-BC3B-A2EE5FABE1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5604" y="1808549"/>
            <a:ext cx="2669779" cy="2689266"/>
          </a:xfrm>
          <a:prstGeom prst="rect">
            <a:avLst/>
          </a:prstGeom>
        </p:spPr>
      </p:pic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859AF550-E833-B34D-B027-B88A12378EA1}"/>
              </a:ext>
            </a:extLst>
          </p:cNvPr>
          <p:cNvSpPr txBox="1">
            <a:spLocks/>
          </p:cNvSpPr>
          <p:nvPr/>
        </p:nvSpPr>
        <p:spPr>
          <a:xfrm>
            <a:off x="4814047" y="6430664"/>
            <a:ext cx="6858912" cy="10175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00" b="1" dirty="0">
                <a:solidFill>
                  <a:schemeClr val="bg1">
                    <a:lumMod val="50000"/>
                  </a:schemeClr>
                </a:solidFill>
              </a:rPr>
              <a:t>Source: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  Artefact (AI Agency), August 2019</a:t>
            </a:r>
          </a:p>
        </p:txBody>
      </p:sp>
    </p:spTree>
    <p:extLst>
      <p:ext uri="{BB962C8B-B14F-4D97-AF65-F5344CB8AC3E}">
        <p14:creationId xmlns:p14="http://schemas.microsoft.com/office/powerpoint/2010/main" val="1713959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5D96-A49D-4C73-B90C-813B0787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THERE ARE HUGE POSSIBILITIES</a:t>
            </a:r>
          </a:p>
        </p:txBody>
      </p:sp>
      <p:pic>
        <p:nvPicPr>
          <p:cNvPr id="14" name="Picture 2" descr="natwest-logo-new - Igniyte">
            <a:extLst>
              <a:ext uri="{FF2B5EF4-FFF2-40B4-BE49-F238E27FC236}">
                <a16:creationId xmlns:a16="http://schemas.microsoft.com/office/drawing/2014/main" id="{D49A8DB0-28CA-4CD3-AEF6-A4DDC8A493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7425" y="1815527"/>
            <a:ext cx="1655775" cy="39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Optical sector granted new use of the NHS logo - ABDO">
            <a:extLst>
              <a:ext uri="{FF2B5EF4-FFF2-40B4-BE49-F238E27FC236}">
                <a16:creationId xmlns:a16="http://schemas.microsoft.com/office/drawing/2014/main" id="{3FD363A3-DFAF-4324-93D2-E82713476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60410" y="1726367"/>
            <a:ext cx="1083442" cy="43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Images and videos | Amazon.com, Inc. - Press Room">
            <a:extLst>
              <a:ext uri="{FF2B5EF4-FFF2-40B4-BE49-F238E27FC236}">
                <a16:creationId xmlns:a16="http://schemas.microsoft.com/office/drawing/2014/main" id="{5F5B51F9-CA41-425D-AAED-7EA277CA8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99767" y="1620877"/>
            <a:ext cx="1459603" cy="6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Royal Mail">
            <a:extLst>
              <a:ext uri="{FF2B5EF4-FFF2-40B4-BE49-F238E27FC236}">
                <a16:creationId xmlns:a16="http://schemas.microsoft.com/office/drawing/2014/main" id="{4106EF39-0F68-4FAB-80D9-966A83686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80220" y="1461191"/>
            <a:ext cx="860769" cy="86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993D132-9BA7-427D-85F4-F2B4B7035E4F}"/>
              </a:ext>
            </a:extLst>
          </p:cNvPr>
          <p:cNvSpPr txBox="1"/>
          <p:nvPr/>
        </p:nvSpPr>
        <p:spPr>
          <a:xfrm>
            <a:off x="945306" y="2404275"/>
            <a:ext cx="200393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latin typeface="+mj-lt"/>
                <a:cs typeface="Calibri Light" panose="020F0302020204030204" pitchFamily="34" charset="0"/>
              </a:rPr>
              <a:t>Allowing customers </a:t>
            </a:r>
          </a:p>
          <a:p>
            <a:pPr algn="ctr"/>
            <a:r>
              <a:rPr lang="en-GB" sz="1300" b="1" dirty="0">
                <a:latin typeface="+mj-lt"/>
                <a:cs typeface="Calibri Light" panose="020F0302020204030204" pitchFamily="34" charset="0"/>
              </a:rPr>
              <a:t>to get balances via Google Home devices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69484D-9676-44F4-A002-6B9BD86C47A3}"/>
              </a:ext>
            </a:extLst>
          </p:cNvPr>
          <p:cNvSpPr txBox="1"/>
          <p:nvPr/>
        </p:nvSpPr>
        <p:spPr>
          <a:xfrm>
            <a:off x="3530331" y="2404368"/>
            <a:ext cx="25245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dirty="0">
                <a:latin typeface="+mj-lt"/>
                <a:cs typeface="Calibri Light" panose="020F0302020204030204" pitchFamily="34" charset="0"/>
              </a:rPr>
              <a:t>Amazon using information from the NHS to provide answers to questions like, "How do I treat a migraine?"</a:t>
            </a:r>
            <a:endParaRPr lang="en-GB" sz="1300" b="1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DB3B80-2CEF-4CF8-977D-4D0C5CA21473}"/>
              </a:ext>
            </a:extLst>
          </p:cNvPr>
          <p:cNvSpPr txBox="1"/>
          <p:nvPr/>
        </p:nvSpPr>
        <p:spPr>
          <a:xfrm>
            <a:off x="6406982" y="2404368"/>
            <a:ext cx="263707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300" b="1" dirty="0">
                <a:latin typeface="+mj-lt"/>
                <a:cs typeface="Calibri Light" panose="020F0302020204030204" pitchFamily="34" charset="0"/>
              </a:rPr>
              <a:t>During Prime Day event Amazon allowed Prime subscribers to access best offers through Alexa</a:t>
            </a:r>
            <a:endParaRPr lang="en-GB" sz="1300" b="1" dirty="0"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D6780C2-E63F-48D3-A909-27273C3EAB79}"/>
              </a:ext>
            </a:extLst>
          </p:cNvPr>
          <p:cNvSpPr txBox="1"/>
          <p:nvPr/>
        </p:nvSpPr>
        <p:spPr>
          <a:xfrm>
            <a:off x="9272082" y="2404275"/>
            <a:ext cx="1877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200" b="1" dirty="0">
                <a:latin typeface="+mj-lt"/>
                <a:cs typeface="Calibri Light" panose="020F0302020204030204" pitchFamily="34" charset="0"/>
              </a:rPr>
              <a:t>Ask Alexa to track your parcel</a:t>
            </a:r>
            <a:endParaRPr lang="en-GB" sz="1200" b="1" dirty="0"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22" name="Picture 6" descr="Dominos Pizza Logo Design History | What does it mean? |">
            <a:extLst>
              <a:ext uri="{FF2B5EF4-FFF2-40B4-BE49-F238E27FC236}">
                <a16:creationId xmlns:a16="http://schemas.microsoft.com/office/drawing/2014/main" id="{7826F2BB-D146-4343-ACED-D94FF66C3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3658" y="4126579"/>
            <a:ext cx="1563308" cy="46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purina logo – International Veterinary Students' Association">
            <a:extLst>
              <a:ext uri="{FF2B5EF4-FFF2-40B4-BE49-F238E27FC236}">
                <a16:creationId xmlns:a16="http://schemas.microsoft.com/office/drawing/2014/main" id="{65700461-73D3-4BF6-A506-3AE23E151B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761206" y="4254392"/>
            <a:ext cx="1748343" cy="337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Tide | Logopedia | Fandom">
            <a:extLst>
              <a:ext uri="{FF2B5EF4-FFF2-40B4-BE49-F238E27FC236}">
                <a16:creationId xmlns:a16="http://schemas.microsoft.com/office/drawing/2014/main" id="{C63D283D-FE71-445A-90D0-131571648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2846" y="3858868"/>
            <a:ext cx="904708" cy="90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4E5F828-AFBB-4CB0-A07C-3F072FC0ADBC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63917" y="4090541"/>
            <a:ext cx="1694425" cy="527776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6A18179-F2F5-464C-BBB7-D9E8A4A58B7C}"/>
              </a:ext>
            </a:extLst>
          </p:cNvPr>
          <p:cNvSpPr txBox="1"/>
          <p:nvPr/>
        </p:nvSpPr>
        <p:spPr>
          <a:xfrm>
            <a:off x="1005233" y="4916825"/>
            <a:ext cx="200452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300" b="1" dirty="0">
                <a:latin typeface="+mj-lt"/>
                <a:cs typeface="Calibri Light" panose="020F0302020204030204" pitchFamily="34" charset="0"/>
              </a:rPr>
              <a:t>Order your pizza and then re-order with your saved profile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2F907B-6E4D-4EAA-9D29-2C4506891B33}"/>
              </a:ext>
            </a:extLst>
          </p:cNvPr>
          <p:cNvSpPr txBox="1"/>
          <p:nvPr/>
        </p:nvSpPr>
        <p:spPr>
          <a:xfrm>
            <a:off x="6686391" y="4915710"/>
            <a:ext cx="200452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300" b="1" dirty="0">
                <a:latin typeface="+mj-lt"/>
                <a:cs typeface="Calibri Light" panose="020F0302020204030204" pitchFamily="34" charset="0"/>
              </a:rPr>
              <a:t>Get advice on stain removal and order more product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AD7E68A-E41F-4045-A264-5C32E300E47E}"/>
              </a:ext>
            </a:extLst>
          </p:cNvPr>
          <p:cNvSpPr txBox="1"/>
          <p:nvPr/>
        </p:nvSpPr>
        <p:spPr>
          <a:xfrm>
            <a:off x="3347304" y="4914270"/>
            <a:ext cx="26370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300" b="1" dirty="0">
                <a:latin typeface="+mj-lt"/>
                <a:cs typeface="Calibri Light" panose="020F0302020204030204" pitchFamily="34" charset="0"/>
              </a:rPr>
              <a:t>Ask Purina about products and dog queries generally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A5C916F-A080-4999-84C9-09DD35643496}"/>
              </a:ext>
            </a:extLst>
          </p:cNvPr>
          <p:cNvSpPr txBox="1"/>
          <p:nvPr/>
        </p:nvSpPr>
        <p:spPr>
          <a:xfrm>
            <a:off x="8902340" y="4914416"/>
            <a:ext cx="26370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1300" b="1" dirty="0">
                <a:latin typeface="+mj-lt"/>
                <a:cs typeface="Calibri Light" panose="020F0302020204030204" pitchFamily="34" charset="0"/>
              </a:rPr>
              <a:t>Access 160 Jamie Oliver recipes on Alexa</a:t>
            </a:r>
          </a:p>
        </p:txBody>
      </p:sp>
      <p:sp>
        <p:nvSpPr>
          <p:cNvPr id="30" name="Slide Number Placeholder 4">
            <a:extLst>
              <a:ext uri="{FF2B5EF4-FFF2-40B4-BE49-F238E27FC236}">
                <a16:creationId xmlns:a16="http://schemas.microsoft.com/office/drawing/2014/main" id="{FF4407FA-47B0-7147-A927-14F36A7BF9C8}"/>
              </a:ext>
            </a:extLst>
          </p:cNvPr>
          <p:cNvSpPr txBox="1">
            <a:spLocks/>
          </p:cNvSpPr>
          <p:nvPr/>
        </p:nvSpPr>
        <p:spPr>
          <a:xfrm>
            <a:off x="4814047" y="6430664"/>
            <a:ext cx="6858912" cy="10175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00" b="1" dirty="0">
                <a:solidFill>
                  <a:schemeClr val="bg1">
                    <a:lumMod val="50000"/>
                  </a:schemeClr>
                </a:solidFill>
              </a:rPr>
              <a:t>Source: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  Artefact (AI Agency), August 2019</a:t>
            </a:r>
          </a:p>
        </p:txBody>
      </p:sp>
    </p:spTree>
    <p:extLst>
      <p:ext uri="{BB962C8B-B14F-4D97-AF65-F5344CB8AC3E}">
        <p14:creationId xmlns:p14="http://schemas.microsoft.com/office/powerpoint/2010/main" val="382484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14000"/>
            <a:ext cx="4123017" cy="475686"/>
          </a:xfrm>
        </p:spPr>
        <p:txBody>
          <a:bodyPr/>
          <a:lstStyle/>
          <a:p>
            <a:r>
              <a:rPr lang="en-GB" dirty="0"/>
              <a:t>Voice activation &amp; direct mail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9BBB7D-1F07-E049-92E1-D7533AE6D48B}"/>
              </a:ext>
            </a:extLst>
          </p:cNvPr>
          <p:cNvSpPr txBox="1"/>
          <p:nvPr/>
        </p:nvSpPr>
        <p:spPr>
          <a:xfrm>
            <a:off x="381163" y="1813292"/>
            <a:ext cx="517512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Personal Capital, based in San Francisco use voice activation to generate leads for their retirement services.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Activated by a smart speaker, simply tell them your mobile number and they text you further info on how to get your guide to retirement planning.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This directs you to a link.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No attribution problems, easy and seamless for the customer to interact.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13A0BCE-7DC5-3042-BA3E-30304B703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C09B5F1-152E-024E-ACB2-10D889B11A96}"/>
              </a:ext>
            </a:extLst>
          </p:cNvPr>
          <p:cNvSpPr txBox="1">
            <a:spLocks/>
          </p:cNvSpPr>
          <p:nvPr/>
        </p:nvSpPr>
        <p:spPr>
          <a:xfrm>
            <a:off x="4435692" y="6430664"/>
            <a:ext cx="1555675" cy="13047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00" b="1" dirty="0">
                <a:solidFill>
                  <a:schemeClr val="bg1">
                    <a:lumMod val="50000"/>
                  </a:schemeClr>
                </a:solidFill>
              </a:rPr>
              <a:t>Source: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  Gunderson Direct, USA</a:t>
            </a:r>
          </a:p>
        </p:txBody>
      </p:sp>
    </p:spTree>
    <p:extLst>
      <p:ext uri="{BB962C8B-B14F-4D97-AF65-F5344CB8AC3E}">
        <p14:creationId xmlns:p14="http://schemas.microsoft.com/office/powerpoint/2010/main" val="3271567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F32FE-CFA0-6845-9071-A048B9238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4814047" y="6521824"/>
            <a:ext cx="6858912" cy="101755"/>
          </a:xfrm>
        </p:spPr>
        <p:txBody>
          <a:bodyPr/>
          <a:lstStyle/>
          <a:p>
            <a:r>
              <a:rPr lang="en-GB" sz="800" b="1" cap="none" dirty="0"/>
              <a:t>Source:</a:t>
            </a:r>
            <a:r>
              <a:rPr lang="en-GB" sz="800" cap="none" dirty="0"/>
              <a:t>  </a:t>
            </a:r>
            <a:r>
              <a:rPr lang="en-GB" sz="800" cap="none" dirty="0" err="1"/>
              <a:t>Emailmonday</a:t>
            </a:r>
            <a:r>
              <a:rPr lang="en-GB" sz="800" cap="none" dirty="0"/>
              <a:t> “The Ultimate Marketing Automation stats” (2019)</a:t>
            </a:r>
          </a:p>
          <a:p>
            <a:endParaRPr lang="en-GB" sz="800" cap="non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E3C88F5-6C92-AF43-89C7-E0F9895785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6002" y="1566125"/>
            <a:ext cx="4549922" cy="475686"/>
          </a:xfrm>
        </p:spPr>
        <p:txBody>
          <a:bodyPr/>
          <a:lstStyle/>
          <a:p>
            <a:r>
              <a:rPr lang="en-GB" dirty="0"/>
              <a:t>Send me a sample - UK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A9C39FA-D5A9-8146-9E78-96DBDFF47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8" y="414000"/>
            <a:ext cx="6250362" cy="475686"/>
          </a:xfrm>
        </p:spPr>
        <p:txBody>
          <a:bodyPr/>
          <a:lstStyle/>
          <a:p>
            <a:r>
              <a:rPr lang="en-GB" dirty="0"/>
              <a:t>GETTING PRODUCT INTO THE RIGHT HANDS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E7B17F-9D3B-4072-B69E-1C3692C337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8" b="9044"/>
          <a:stretch/>
        </p:blipFill>
        <p:spPr>
          <a:xfrm>
            <a:off x="7042898" y="0"/>
            <a:ext cx="5159375" cy="6887160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0B5518C-40B0-46D2-8E43-6F3F3C84BE8A}"/>
              </a:ext>
            </a:extLst>
          </p:cNvPr>
          <p:cNvSpPr txBox="1"/>
          <p:nvPr/>
        </p:nvSpPr>
        <p:spPr>
          <a:xfrm>
            <a:off x="388939" y="1959619"/>
            <a:ext cx="574815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Coca Cola knows that if they can get consumers to trial a product, they are significantly more likely to buy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But normal street sampling is a wasteful way of getting samples in the hands of consumers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GB" sz="1400" b="1" dirty="0">
                <a:latin typeface="Century Gothic" panose="020B0502020202020204" pitchFamily="34" charset="0"/>
              </a:rPr>
              <a:t>Using TV advertising to target a family audience a 10 second tail was added to the main ad, saying </a:t>
            </a:r>
            <a:r>
              <a:rPr lang="en-US" altLang="en-US" sz="1400" b="1" dirty="0">
                <a:latin typeface="Century Gothic" panose="020B0502020202020204" pitchFamily="34" charset="0"/>
              </a:rPr>
              <a:t>“Get four cans of Diet Coke Exotic Mango sent your home for free. Just say to your voice assistant, ‘Ask Send Me a Sample for a Diet Coke’.”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anose="020B0502020202020204" pitchFamily="34" charset="0"/>
              </a:rPr>
              <a:t>Four cans were sent to those requesting so all the family could enjoy sampling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anose="020B0502020202020204" pitchFamily="34" charset="0"/>
              </a:rPr>
              <a:t>40% conversion to purchase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anose="020B0502020202020204" pitchFamily="34" charset="0"/>
              </a:rPr>
              <a:t>45% opt-ins to ongoing communications from Coca-Cola</a:t>
            </a:r>
          </a:p>
          <a:p>
            <a:pPr marL="285750" indent="-285750">
              <a:spcBef>
                <a:spcPts val="600"/>
              </a:spcBef>
              <a:spcAft>
                <a:spcPts val="1000"/>
              </a:spcAft>
              <a:buClr>
                <a:schemeClr val="accent1"/>
              </a:buClr>
              <a:buSzPct val="120000"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anose="020B0502020202020204" pitchFamily="34" charset="0"/>
              </a:rPr>
              <a:t>Opt-in data of highly engaged people who had responded to the advertising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F27527CA-E16A-834B-A3F7-0D42D0094FBB}"/>
              </a:ext>
            </a:extLst>
          </p:cNvPr>
          <p:cNvSpPr txBox="1">
            <a:spLocks/>
          </p:cNvSpPr>
          <p:nvPr/>
        </p:nvSpPr>
        <p:spPr>
          <a:xfrm>
            <a:off x="4435692" y="6430664"/>
            <a:ext cx="1555675" cy="13047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800" b="1" dirty="0">
                <a:solidFill>
                  <a:schemeClr val="bg1">
                    <a:lumMod val="50000"/>
                  </a:schemeClr>
                </a:solidFill>
              </a:rPr>
              <a:t>Source:</a:t>
            </a:r>
            <a:r>
              <a:rPr lang="en-GB" sz="800" dirty="0">
                <a:solidFill>
                  <a:schemeClr val="bg1">
                    <a:lumMod val="50000"/>
                  </a:schemeClr>
                </a:solidFill>
              </a:rPr>
              <a:t>  Gunderson Direct, USA</a:t>
            </a:r>
          </a:p>
        </p:txBody>
      </p:sp>
    </p:spTree>
    <p:extLst>
      <p:ext uri="{BB962C8B-B14F-4D97-AF65-F5344CB8AC3E}">
        <p14:creationId xmlns:p14="http://schemas.microsoft.com/office/powerpoint/2010/main" val="267519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F88B3-7321-4175-94FB-242BABAD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999" y="414000"/>
            <a:ext cx="9572401" cy="475686"/>
          </a:xfrm>
        </p:spPr>
        <p:txBody>
          <a:bodyPr/>
          <a:lstStyle/>
          <a:p>
            <a:r>
              <a:rPr lang="en-GB" dirty="0"/>
              <a:t>HOW THIS WORKS IN MAKING A REQUEST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97A686-18F6-4597-A245-1F7B8E77F7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787542D-5C6B-4EB3-96EB-9B37C3D5D2F8}" type="slidenum">
              <a:rPr lang="en-GB" smtClean="0"/>
              <a:t>8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BA98D9-1E05-4ECF-AC22-463113BA6A18}"/>
              </a:ext>
            </a:extLst>
          </p:cNvPr>
          <p:cNvSpPr txBox="1"/>
          <p:nvPr/>
        </p:nvSpPr>
        <p:spPr>
          <a:xfrm>
            <a:off x="1414260" y="3507977"/>
            <a:ext cx="18426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+mj-lt"/>
              </a:rPr>
              <a:t>Activate Advertising Message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DBB04AB-0B71-A34A-9629-757342767AFC}"/>
              </a:ext>
            </a:extLst>
          </p:cNvPr>
          <p:cNvSpPr txBox="1"/>
          <p:nvPr/>
        </p:nvSpPr>
        <p:spPr>
          <a:xfrm>
            <a:off x="4095816" y="3507977"/>
            <a:ext cx="18426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+mj-lt"/>
              </a:rPr>
              <a:t>Consumer Requests Sample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16C642-ED07-0D4F-A26D-561DC549BC68}"/>
              </a:ext>
            </a:extLst>
          </p:cNvPr>
          <p:cNvSpPr txBox="1"/>
          <p:nvPr/>
        </p:nvSpPr>
        <p:spPr>
          <a:xfrm>
            <a:off x="6561615" y="3625884"/>
            <a:ext cx="1842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+mj-lt"/>
              </a:rPr>
              <a:t>Sample Is Delivered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F36924-CC16-794A-A202-0134753D30DD}"/>
              </a:ext>
            </a:extLst>
          </p:cNvPr>
          <p:cNvSpPr txBox="1"/>
          <p:nvPr/>
        </p:nvSpPr>
        <p:spPr>
          <a:xfrm>
            <a:off x="9068510" y="3625884"/>
            <a:ext cx="18426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>
                <a:latin typeface="+mj-lt"/>
              </a:rPr>
              <a:t>Opt</a:t>
            </a:r>
            <a:r>
              <a:rPr lang="en-GB" sz="2200" b="1" dirty="0">
                <a:latin typeface="+mj-lt"/>
              </a:rPr>
              <a:t> </a:t>
            </a:r>
            <a:r>
              <a:rPr lang="en-GB" sz="2200" b="1" dirty="0" err="1">
                <a:latin typeface="+mj-lt"/>
              </a:rPr>
              <a:t>InData</a:t>
            </a:r>
            <a:r>
              <a:rPr lang="en-GB" sz="2200" b="1" dirty="0">
                <a:latin typeface="+mj-lt"/>
              </a:rPr>
              <a:t> Is Shared</a:t>
            </a:r>
          </a:p>
        </p:txBody>
      </p:sp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7FC3BCFC-3624-044E-A416-5E59D045D25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1568" y="3820104"/>
            <a:ext cx="247650" cy="381000"/>
          </a:xfrm>
          <a:prstGeom prst="rect">
            <a:avLst/>
          </a:prstGeom>
        </p:spPr>
      </p:pic>
      <p:pic>
        <p:nvPicPr>
          <p:cNvPr id="26" name="Picture 25" descr="Shape, arrow&#10;&#10;Description automatically generated">
            <a:extLst>
              <a:ext uri="{FF2B5EF4-FFF2-40B4-BE49-F238E27FC236}">
                <a16:creationId xmlns:a16="http://schemas.microsoft.com/office/drawing/2014/main" id="{13DAA9C7-FA1F-5A43-8777-E3FB65B8A21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7914" y="3820104"/>
            <a:ext cx="247650" cy="381000"/>
          </a:xfrm>
          <a:prstGeom prst="rect">
            <a:avLst/>
          </a:prstGeom>
        </p:spPr>
      </p:pic>
      <p:pic>
        <p:nvPicPr>
          <p:cNvPr id="27" name="Picture 26" descr="Shape, arrow&#10;&#10;Description automatically generated">
            <a:extLst>
              <a:ext uri="{FF2B5EF4-FFF2-40B4-BE49-F238E27FC236}">
                <a16:creationId xmlns:a16="http://schemas.microsoft.com/office/drawing/2014/main" id="{525252CB-7FB9-D844-92A2-8C4828C2ADC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5082" y="3820104"/>
            <a:ext cx="247650" cy="3810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AA28C04-1DFE-6D4E-BCB2-A5F8BA7232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7837" y="2409639"/>
            <a:ext cx="1681814" cy="100908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35F1A6F-3B63-F444-8703-6DF024CDE9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2918" y="2558475"/>
            <a:ext cx="1262947" cy="85248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013BDD3-9ADE-1243-84F5-F12D2F1F86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6426" y="2272294"/>
            <a:ext cx="1142364" cy="114236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F10FD3B-1645-3846-AB0B-0CE73181EC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9636" y="2272294"/>
            <a:ext cx="1142364" cy="114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32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142460B-D756-4D7B-9240-6CA71408BE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Subtitle 1">
            <a:extLst>
              <a:ext uri="{FF2B5EF4-FFF2-40B4-BE49-F238E27FC236}">
                <a16:creationId xmlns:a16="http://schemas.microsoft.com/office/drawing/2014/main" id="{AD64A09D-E1C2-4967-924E-F999C7722E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www.marketreach.co.uk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401D87F-A61C-46EC-868B-E120930CA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88019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ketreach Colours">
      <a:dk1>
        <a:srgbClr val="000000"/>
      </a:dk1>
      <a:lt1>
        <a:srgbClr val="FFFFFF"/>
      </a:lt1>
      <a:dk2>
        <a:srgbClr val="666666"/>
      </a:dk2>
      <a:lt2>
        <a:srgbClr val="FFFFFF"/>
      </a:lt2>
      <a:accent1>
        <a:srgbClr val="E32019"/>
      </a:accent1>
      <a:accent2>
        <a:srgbClr val="E94D47"/>
      </a:accent2>
      <a:accent3>
        <a:srgbClr val="EE7975"/>
      </a:accent3>
      <a:accent4>
        <a:srgbClr val="F3A6A3"/>
      </a:accent4>
      <a:accent5>
        <a:srgbClr val="F9D3D1"/>
      </a:accent5>
      <a:accent6>
        <a:srgbClr val="000000"/>
      </a:accent6>
      <a:hlink>
        <a:srgbClr val="E32019"/>
      </a:hlink>
      <a:folHlink>
        <a:srgbClr val="E94D47"/>
      </a:folHlink>
    </a:clrScheme>
    <a:fontScheme name="Marketreach fonts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397</Words>
  <Application>Microsoft Office PowerPoint</Application>
  <PresentationFormat>Widescreen</PresentationFormat>
  <Paragraphs>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Office Theme</vt:lpstr>
      <vt:lpstr>VOICE</vt:lpstr>
      <vt:lpstr>Voice is a billion person platform</vt:lpstr>
      <vt:lpstr>HOW CONSUMERS ARE USING VOICE</vt:lpstr>
      <vt:lpstr>A SEAMLESS LINK TO PURCHASE</vt:lpstr>
      <vt:lpstr>THERE ARE HUGE POSSIBILITIES</vt:lpstr>
      <vt:lpstr>Voice activation &amp; direct mail</vt:lpstr>
      <vt:lpstr>GETTING PRODUCT INTO THE RIGHT HANDS</vt:lpstr>
      <vt:lpstr>HOW THIS WORKS IN MAKING A REQUEST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2018-10-03T11:19:32Z</dcterms:created>
  <dcterms:modified xsi:type="dcterms:W3CDTF">2021-08-05T08:53:35Z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80f36f3-41a5-4f45-a6a2-e224f336accd_Enabled">
    <vt:lpwstr>true</vt:lpwstr>
  </property>
  <property fmtid="{D5CDD505-2E9C-101B-9397-08002B2CF9AE}" pid="3" name="MSIP_Label_980f36f3-41a5-4f45-a6a2-e224f336accd_SetDate">
    <vt:lpwstr>2021-08-05T08:53:35Z</vt:lpwstr>
  </property>
  <property fmtid="{D5CDD505-2E9C-101B-9397-08002B2CF9AE}" pid="4" name="MSIP_Label_980f36f3-41a5-4f45-a6a2-e224f336accd_Method">
    <vt:lpwstr>Standard</vt:lpwstr>
  </property>
  <property fmtid="{D5CDD505-2E9C-101B-9397-08002B2CF9AE}" pid="5" name="MSIP_Label_980f36f3-41a5-4f45-a6a2-e224f336accd_Name">
    <vt:lpwstr>980f36f3-41a5-4f45-a6a2-e224f336accd</vt:lpwstr>
  </property>
  <property fmtid="{D5CDD505-2E9C-101B-9397-08002B2CF9AE}" pid="6" name="MSIP_Label_980f36f3-41a5-4f45-a6a2-e224f336accd_SiteId">
    <vt:lpwstr>7a082108-90dd-41ac-be41-9b8feabee2da</vt:lpwstr>
  </property>
  <property fmtid="{D5CDD505-2E9C-101B-9397-08002B2CF9AE}" pid="7" name="MSIP_Label_980f36f3-41a5-4f45-a6a2-e224f336accd_ActionId">
    <vt:lpwstr/>
  </property>
  <property fmtid="{D5CDD505-2E9C-101B-9397-08002B2CF9AE}" pid="8" name="MSIP_Label_980f36f3-41a5-4f45-a6a2-e224f336accd_ContentBits">
    <vt:lpwstr>2</vt:lpwstr>
  </property>
</Properties>
</file>