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Lst>
  <p:notesMasterIdLst>
    <p:notesMasterId r:id="rId11"/>
  </p:notesMasterIdLst>
  <p:handoutMasterIdLst>
    <p:handoutMasterId r:id="rId12"/>
  </p:handoutMasterIdLst>
  <p:sldIdLst>
    <p:sldId id="308" r:id="rId2"/>
    <p:sldId id="341" r:id="rId3"/>
    <p:sldId id="342" r:id="rId4"/>
    <p:sldId id="343" r:id="rId5"/>
    <p:sldId id="344" r:id="rId6"/>
    <p:sldId id="346" r:id="rId7"/>
    <p:sldId id="347" r:id="rId8"/>
    <p:sldId id="348" r:id="rId9"/>
    <p:sldId id="288" r:id="rId1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02" userDrawn="1">
          <p15:clr>
            <a:srgbClr val="A4A3A4"/>
          </p15:clr>
        </p15:guide>
        <p15:guide id="4" orient="horz" pos="413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DC304"/>
    <a:srgbClr val="82CBD4"/>
    <a:srgbClr val="95C121"/>
    <a:srgbClr val="EF7E05"/>
    <a:srgbClr val="1BACE4"/>
    <a:srgbClr val="E6E6E6"/>
    <a:srgbClr val="1D1E1C"/>
    <a:srgbClr val="E20C18"/>
    <a:srgbClr val="FAA8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08" autoAdjust="0"/>
    <p:restoredTop sz="96357" autoAdjust="0"/>
  </p:normalViewPr>
  <p:slideViewPr>
    <p:cSldViewPr snapToGrid="0">
      <p:cViewPr varScale="1">
        <p:scale>
          <a:sx n="86" d="100"/>
          <a:sy n="86" d="100"/>
        </p:scale>
        <p:origin x="773" y="53"/>
      </p:cViewPr>
      <p:guideLst>
        <p:guide orient="horz" pos="2160"/>
        <p:guide pos="3840"/>
        <p:guide pos="302"/>
        <p:guide orient="horz" pos="4133"/>
      </p:guideLst>
    </p:cSldViewPr>
  </p:slideViewPr>
  <p:notesTextViewPr>
    <p:cViewPr>
      <p:scale>
        <a:sx n="3" d="2"/>
        <a:sy n="3" d="2"/>
      </p:scale>
      <p:origin x="0" y="0"/>
    </p:cViewPr>
  </p:notesTextViewPr>
  <p:sorterViewPr>
    <p:cViewPr>
      <p:scale>
        <a:sx n="66" d="100"/>
        <a:sy n="66" d="100"/>
      </p:scale>
      <p:origin x="0" y="0"/>
    </p:cViewPr>
  </p:sorterViewPr>
  <p:notesViewPr>
    <p:cSldViewPr snapToGrid="0" showGuides="1">
      <p:cViewPr varScale="1">
        <p:scale>
          <a:sx n="87" d="100"/>
          <a:sy n="87" d="100"/>
        </p:scale>
        <p:origin x="2064"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768DAB-FE87-4CAB-AEAC-2A9EBE55511B}"/>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A9FC4E2-F6F1-419C-9F44-302787CC4AC4}"/>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50D87A0D-4AE4-469D-8C0F-1E3E19CC0F04}" type="datetimeFigureOut">
              <a:rPr lang="en-GB" smtClean="0"/>
              <a:t>05/08/2021</a:t>
            </a:fld>
            <a:endParaRPr lang="en-GB"/>
          </a:p>
        </p:txBody>
      </p:sp>
      <p:sp>
        <p:nvSpPr>
          <p:cNvPr id="4" name="Footer Placeholder 3">
            <a:extLst>
              <a:ext uri="{FF2B5EF4-FFF2-40B4-BE49-F238E27FC236}">
                <a16:creationId xmlns:a16="http://schemas.microsoft.com/office/drawing/2014/main" id="{6134850C-42C4-41F0-AA1F-2F442460B52A}"/>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03B8400-D95F-432A-B8B1-FBF545FE0748}"/>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02F9E6EB-C898-47AB-9193-70CED8AB477C}" type="slidenum">
              <a:rPr lang="en-GB" smtClean="0"/>
              <a:t>‹#›</a:t>
            </a:fld>
            <a:endParaRPr lang="en-GB"/>
          </a:p>
        </p:txBody>
      </p:sp>
    </p:spTree>
    <p:extLst>
      <p:ext uri="{BB962C8B-B14F-4D97-AF65-F5344CB8AC3E}">
        <p14:creationId xmlns:p14="http://schemas.microsoft.com/office/powerpoint/2010/main" val="212040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8E864C0-77EE-456B-9747-0A15F816AD6A}" type="datetimeFigureOut">
              <a:rPr lang="en-GB" smtClean="0"/>
              <a:t>05/08/2021</a:t>
            </a:fld>
            <a:endParaRPr lang="en-GB"/>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DCC1A71F-ED3E-4A54-969C-A8BBEECB2EB9}" type="slidenum">
              <a:rPr lang="en-GB" smtClean="0"/>
              <a:t>‹#›</a:t>
            </a:fld>
            <a:endParaRPr lang="en-GB"/>
          </a:p>
        </p:txBody>
      </p:sp>
    </p:spTree>
    <p:extLst>
      <p:ext uri="{BB962C8B-B14F-4D97-AF65-F5344CB8AC3E}">
        <p14:creationId xmlns:p14="http://schemas.microsoft.com/office/powerpoint/2010/main" val="306984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C1A71F-ED3E-4A54-969C-A8BBEECB2EB9}" type="slidenum">
              <a:rPr lang="en-GB" smtClean="0"/>
              <a:t>9</a:t>
            </a:fld>
            <a:endParaRPr lang="en-GB"/>
          </a:p>
        </p:txBody>
      </p:sp>
    </p:spTree>
    <p:extLst>
      <p:ext uri="{BB962C8B-B14F-4D97-AF65-F5344CB8AC3E}">
        <p14:creationId xmlns:p14="http://schemas.microsoft.com/office/powerpoint/2010/main" val="4067967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Image">
    <p:spTree>
      <p:nvGrpSpPr>
        <p:cNvPr id="1" name=""/>
        <p:cNvGrpSpPr/>
        <p:nvPr/>
      </p:nvGrpSpPr>
      <p:grpSpPr>
        <a:xfrm>
          <a:off x="0" y="0"/>
          <a:ext cx="0" cy="0"/>
          <a:chOff x="0" y="0"/>
          <a:chExt cx="0" cy="0"/>
        </a:xfrm>
      </p:grpSpPr>
      <p:sp>
        <p:nvSpPr>
          <p:cNvPr id="38" name="Text Placeholder 37">
            <a:extLst>
              <a:ext uri="{FF2B5EF4-FFF2-40B4-BE49-F238E27FC236}">
                <a16:creationId xmlns:a16="http://schemas.microsoft.com/office/drawing/2014/main" id="{07F2A013-233D-4620-B6AA-A31A571A4FB5}"/>
              </a:ext>
            </a:extLst>
          </p:cNvPr>
          <p:cNvSpPr>
            <a:spLocks noGrp="1"/>
          </p:cNvSpPr>
          <p:nvPr>
            <p:ph type="body" sz="quarter" idx="10" hasCustomPrompt="1"/>
          </p:nvPr>
        </p:nvSpPr>
        <p:spPr>
          <a:xfrm>
            <a:off x="486000" y="4286471"/>
            <a:ext cx="11140874" cy="241784"/>
          </a:xfrm>
          <a:prstGeom prst="rect">
            <a:avLst/>
          </a:prstGeom>
        </p:spPr>
        <p:txBody>
          <a:bodyPr lIns="0" tIns="0" rIns="0" bIns="0">
            <a:noAutofit/>
          </a:bodyPr>
          <a:lstStyle>
            <a:lvl1pPr marL="0" indent="0">
              <a:buNone/>
              <a:defRPr lang="en-GB" sz="1800" b="0" i="0" kern="1200" cap="none" baseline="0" dirty="0">
                <a:solidFill>
                  <a:schemeClr val="bg1"/>
                </a:solidFill>
                <a:latin typeface="Calibri" panose="020F0502020204030204" pitchFamily="34" charset="0"/>
                <a:ea typeface="+mn-ea"/>
                <a:cs typeface="Calibri" panose="020F050202020403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 line</a:t>
            </a:r>
            <a:endParaRPr lang="en-GB" dirty="0"/>
          </a:p>
        </p:txBody>
      </p:sp>
      <p:sp>
        <p:nvSpPr>
          <p:cNvPr id="20" name="Subtitle 2">
            <a:extLst>
              <a:ext uri="{FF2B5EF4-FFF2-40B4-BE49-F238E27FC236}">
                <a16:creationId xmlns:a16="http://schemas.microsoft.com/office/drawing/2014/main" id="{AC0D4679-B451-ED43-B2CD-E9661A32AF68}"/>
              </a:ext>
            </a:extLst>
          </p:cNvPr>
          <p:cNvSpPr>
            <a:spLocks noGrp="1"/>
          </p:cNvSpPr>
          <p:nvPr>
            <p:ph type="subTitle" idx="1" hasCustomPrompt="1"/>
          </p:nvPr>
        </p:nvSpPr>
        <p:spPr>
          <a:xfrm>
            <a:off x="486000" y="3891545"/>
            <a:ext cx="11140874" cy="264956"/>
          </a:xfrm>
          <a:prstGeom prst="rect">
            <a:avLst/>
          </a:prstGeom>
        </p:spPr>
        <p:txBody>
          <a:bodyPr lIns="0" tIns="0" rIns="0" bIns="0">
            <a:noAutofit/>
          </a:bodyPr>
          <a:lstStyle>
            <a:lvl1pPr marL="0" indent="0" algn="l">
              <a:buNone/>
              <a:defRPr lang="en-US" sz="1800" b="1" i="0" kern="1200" cap="none" baseline="0" dirty="0">
                <a:solidFill>
                  <a:schemeClr val="bg1"/>
                </a:solidFill>
                <a:latin typeface="+mj-lt"/>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if needed.</a:t>
            </a:r>
          </a:p>
        </p:txBody>
      </p:sp>
      <p:sp>
        <p:nvSpPr>
          <p:cNvPr id="21" name="Title 3">
            <a:extLst>
              <a:ext uri="{FF2B5EF4-FFF2-40B4-BE49-F238E27FC236}">
                <a16:creationId xmlns:a16="http://schemas.microsoft.com/office/drawing/2014/main" id="{357D1814-6C07-3F44-9A66-DF9973E577CC}"/>
              </a:ext>
            </a:extLst>
          </p:cNvPr>
          <p:cNvSpPr>
            <a:spLocks noGrp="1"/>
          </p:cNvSpPr>
          <p:nvPr>
            <p:ph type="title" hasCustomPrompt="1"/>
          </p:nvPr>
        </p:nvSpPr>
        <p:spPr>
          <a:xfrm>
            <a:off x="486000" y="2315120"/>
            <a:ext cx="10515600" cy="1325563"/>
          </a:xfrm>
          <a:prstGeom prst="rect">
            <a:avLst/>
          </a:prstGeom>
        </p:spPr>
        <p:txBody>
          <a:bodyPr/>
          <a:lstStyle>
            <a:lvl1pPr>
              <a:defRPr sz="3600" b="1">
                <a:solidFill>
                  <a:schemeClr val="bg1"/>
                </a:solidFill>
              </a:defRPr>
            </a:lvl1pPr>
          </a:lstStyle>
          <a:p>
            <a:r>
              <a:rPr lang="en-GB" dirty="0"/>
              <a:t>CLICK TO EDIT TITLE SLIDE COPY</a:t>
            </a:r>
            <a:endParaRPr lang="en-US" dirty="0"/>
          </a:p>
        </p:txBody>
      </p:sp>
      <p:pic>
        <p:nvPicPr>
          <p:cNvPr id="22" name="Picture 21">
            <a:extLst>
              <a:ext uri="{FF2B5EF4-FFF2-40B4-BE49-F238E27FC236}">
                <a16:creationId xmlns:a16="http://schemas.microsoft.com/office/drawing/2014/main" id="{11A3C808-5FE7-C64E-9387-4B8959F50A0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82771" y="507629"/>
            <a:ext cx="4027072" cy="638265"/>
          </a:xfrm>
          <a:prstGeom prst="rect">
            <a:avLst/>
          </a:prstGeom>
        </p:spPr>
      </p:pic>
      <p:sp>
        <p:nvSpPr>
          <p:cNvPr id="6" name="Rectangle 5">
            <a:extLst>
              <a:ext uri="{FF2B5EF4-FFF2-40B4-BE49-F238E27FC236}">
                <a16:creationId xmlns:a16="http://schemas.microsoft.com/office/drawing/2014/main" id="{59165FEB-41E0-457E-B7B9-16F56510B913}"/>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94256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ote,Paper">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81EA89-EEA3-CF4A-AF2E-BF7A3B7EBB56}"/>
              </a:ext>
            </a:extLst>
          </p:cNvPr>
          <p:cNvSpPr txBox="1"/>
          <p:nvPr userDrawn="1"/>
        </p:nvSpPr>
        <p:spPr>
          <a:xfrm>
            <a:off x="1613766" y="2117122"/>
            <a:ext cx="8964468" cy="584775"/>
          </a:xfrm>
          <a:prstGeom prst="rect">
            <a:avLst/>
          </a:prstGeom>
          <a:noFill/>
        </p:spPr>
        <p:txBody>
          <a:bodyPr wrap="square" rtlCol="0">
            <a:spAutoFit/>
          </a:bodyPr>
          <a:lstStyle/>
          <a:p>
            <a:pPr algn="ctr"/>
            <a:endParaRPr lang="en-US" sz="3200" b="1" dirty="0">
              <a:solidFill>
                <a:schemeClr val="tx1"/>
              </a:solidFill>
              <a:latin typeface="+mj-lt"/>
            </a:endParaRPr>
          </a:p>
        </p:txBody>
      </p:sp>
      <p:pic>
        <p:nvPicPr>
          <p:cNvPr id="6" name="Picture 5">
            <a:extLst>
              <a:ext uri="{FF2B5EF4-FFF2-40B4-BE49-F238E27FC236}">
                <a16:creationId xmlns:a16="http://schemas.microsoft.com/office/drawing/2014/main" id="{42A610B1-91B8-4286-A62C-13768BD19BF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90800" y="6208526"/>
            <a:ext cx="582284" cy="361960"/>
          </a:xfrm>
          <a:prstGeom prst="rect">
            <a:avLst/>
          </a:prstGeom>
        </p:spPr>
      </p:pic>
      <p:sp>
        <p:nvSpPr>
          <p:cNvPr id="4" name="Text Placeholder 3">
            <a:extLst>
              <a:ext uri="{FF2B5EF4-FFF2-40B4-BE49-F238E27FC236}">
                <a16:creationId xmlns:a16="http://schemas.microsoft.com/office/drawing/2014/main" id="{934B87C8-4CA8-48B2-A305-D07818E34E78}"/>
              </a:ext>
            </a:extLst>
          </p:cNvPr>
          <p:cNvSpPr>
            <a:spLocks noGrp="1"/>
          </p:cNvSpPr>
          <p:nvPr>
            <p:ph type="body" sz="quarter" idx="10" hasCustomPrompt="1"/>
          </p:nvPr>
        </p:nvSpPr>
        <p:spPr>
          <a:xfrm>
            <a:off x="1599334" y="2302366"/>
            <a:ext cx="8978900" cy="1571625"/>
          </a:xfrm>
          <a:prstGeom prst="rect">
            <a:avLst/>
          </a:prstGeom>
        </p:spPr>
        <p:txBody>
          <a:bodyPr/>
          <a:lstStyle>
            <a:lvl1pPr marL="0" indent="0">
              <a:buNone/>
              <a:defRPr lang="en-US" sz="3600" b="1" kern="1200" dirty="0">
                <a:solidFill>
                  <a:schemeClr val="tx1"/>
                </a:solidFill>
                <a:latin typeface="+mj-lt"/>
                <a:ea typeface="+mn-ea"/>
                <a:cs typeface="+mn-cs"/>
              </a:defRPr>
            </a:lvl1pPr>
          </a:lstStyle>
          <a:p>
            <a:pPr marL="0" lvl="0" indent="0" algn="ctr" defTabSz="914400" rtl="0" eaLnBrk="1" latinLnBrk="0" hangingPunct="1">
              <a:lnSpc>
                <a:spcPct val="90000"/>
              </a:lnSpc>
              <a:spcBef>
                <a:spcPts val="1000"/>
              </a:spcBef>
              <a:buFont typeface="Arial" panose="020B0604020202020204" pitchFamily="34" charset="0"/>
              <a:buNone/>
            </a:pPr>
            <a:r>
              <a:rPr lang="en-US" dirty="0"/>
              <a:t>“STATEMENT HERE, WITH OR WITHOUT QUOTE MARKS. STATEMENT HERE WITH OR WITHOUT QUOTE MARKS.”</a:t>
            </a:r>
          </a:p>
        </p:txBody>
      </p:sp>
      <p:sp>
        <p:nvSpPr>
          <p:cNvPr id="5" name="Rectangle 4">
            <a:extLst>
              <a:ext uri="{FF2B5EF4-FFF2-40B4-BE49-F238E27FC236}">
                <a16:creationId xmlns:a16="http://schemas.microsoft.com/office/drawing/2014/main" id="{F515D290-C802-4232-96E3-AE87D079371A}"/>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0916561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nly, Single Title, Wave Cancellation Mark">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9D502F-569E-4D94-A00A-B6B97A7A9388}"/>
              </a:ext>
            </a:extLst>
          </p:cNvPr>
          <p:cNvSpPr>
            <a:spLocks noGrp="1"/>
          </p:cNvSpPr>
          <p:nvPr>
            <p:ph sz="quarter" idx="13"/>
          </p:nvPr>
        </p:nvSpPr>
        <p:spPr>
          <a:xfrm>
            <a:off x="485775" y="1781175"/>
            <a:ext cx="11191875" cy="4476750"/>
          </a:xfrm>
          <a:prstGeom prst="rect">
            <a:avLst/>
          </a:prstGeom>
        </p:spPr>
        <p:txBody>
          <a:bodyPr/>
          <a:lstStyle>
            <a:lvl1pPr marL="228600" indent="-228600">
              <a:buClr>
                <a:schemeClr val="accent1"/>
              </a:buClr>
              <a:buSzPct val="100000"/>
              <a:buFont typeface="Wingdings" panose="05000000000000000000" pitchFamily="2" charset="2"/>
              <a:buChar char="§"/>
              <a:defRPr sz="1800"/>
            </a:lvl1pPr>
            <a:lvl2pPr marL="685800" indent="-228600">
              <a:buClr>
                <a:schemeClr val="accent1"/>
              </a:buClr>
              <a:buSzPct val="100000"/>
              <a:buFont typeface="Wingdings" panose="05000000000000000000" pitchFamily="2" charset="2"/>
              <a:buChar char="§"/>
              <a:defRPr sz="1800"/>
            </a:lvl2pPr>
            <a:lvl3pPr marL="1143000" indent="-228600">
              <a:buClr>
                <a:schemeClr val="accent1"/>
              </a:buClr>
              <a:buSzPct val="100000"/>
              <a:buFont typeface="Wingdings" panose="05000000000000000000" pitchFamily="2" charset="2"/>
              <a:buChar char="§"/>
              <a:defRPr sz="1800"/>
            </a:lvl3pPr>
            <a:lvl4pPr marL="1600200" indent="-228600">
              <a:buClr>
                <a:schemeClr val="accent1"/>
              </a:buClr>
              <a:buSzPct val="100000"/>
              <a:buFont typeface="Wingdings" panose="05000000000000000000" pitchFamily="2" charset="2"/>
              <a:buChar char="§"/>
              <a:defRPr sz="1800"/>
            </a:lvl4pPr>
            <a:lvl5pPr marL="2057400" indent="-228600">
              <a:buClr>
                <a:schemeClr val="accent1"/>
              </a:buClr>
              <a:buSzPct val="100000"/>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1">
            <a:extLst>
              <a:ext uri="{FF2B5EF4-FFF2-40B4-BE49-F238E27FC236}">
                <a16:creationId xmlns:a16="http://schemas.microsoft.com/office/drawing/2014/main" id="{BCF829B6-8F65-9C49-8B56-C81689650C91}"/>
              </a:ext>
            </a:extLst>
          </p:cNvPr>
          <p:cNvSpPr>
            <a:spLocks noGrp="1"/>
          </p:cNvSpPr>
          <p:nvPr>
            <p:ph type="title" hasCustomPrompt="1"/>
          </p:nvPr>
        </p:nvSpPr>
        <p:spPr>
          <a:xfrm>
            <a:off x="486000" y="414000"/>
            <a:ext cx="7982882" cy="475686"/>
          </a:xfrm>
          <a:prstGeom prst="rect">
            <a:avLst/>
          </a:prstGeom>
        </p:spPr>
        <p:txBody>
          <a:bodyPr lIns="0" tIns="0" rIns="0" bIns="0"/>
          <a:lstStyle>
            <a:lvl1pPr>
              <a:lnSpc>
                <a:spcPts val="4400"/>
              </a:lnSpc>
              <a:defRPr sz="3600" b="1" cap="all" spc="-100" baseline="0">
                <a:latin typeface="+mj-lt"/>
              </a:defRPr>
            </a:lvl1pPr>
          </a:lstStyle>
          <a:p>
            <a:r>
              <a:rPr lang="en-US" dirty="0"/>
              <a:t>TEXT-ONLY, single title, circle</a:t>
            </a:r>
            <a:endParaRPr lang="en-GB" dirty="0"/>
          </a:p>
        </p:txBody>
      </p:sp>
      <p:sp>
        <p:nvSpPr>
          <p:cNvPr id="7" name="Text Placeholder 6">
            <a:extLst>
              <a:ext uri="{FF2B5EF4-FFF2-40B4-BE49-F238E27FC236}">
                <a16:creationId xmlns:a16="http://schemas.microsoft.com/office/drawing/2014/main" id="{A6526A71-AA71-0340-ADDE-15A0DA0261A2}"/>
              </a:ext>
            </a:extLst>
          </p:cNvPr>
          <p:cNvSpPr>
            <a:spLocks noGrp="1"/>
          </p:cNvSpPr>
          <p:nvPr>
            <p:ph type="body" sz="quarter" idx="11" hasCustomPrompt="1"/>
          </p:nvPr>
        </p:nvSpPr>
        <p:spPr>
          <a:xfrm>
            <a:off x="486001" y="993160"/>
            <a:ext cx="7051449" cy="267229"/>
          </a:xfrm>
          <a:prstGeom prst="rect">
            <a:avLst/>
          </a:prstGeom>
        </p:spPr>
        <p:txBody>
          <a:bodyPr lIns="0" tIns="0" rIns="0" bIns="0"/>
          <a:lstStyle>
            <a:lvl1pPr marL="0" indent="0" algn="l" defTabSz="457200" rtl="0" eaLnBrk="1" latinLnBrk="0" hangingPunct="1">
              <a:buNone/>
              <a:defRPr lang="en-US" sz="1800" b="1" i="0" kern="1200" cap="none" dirty="0" smtClean="0">
                <a:solidFill>
                  <a:schemeClr val="tx2"/>
                </a:solidFill>
                <a:latin typeface="+mj-lt"/>
                <a:ea typeface="+mn-ea"/>
                <a:cs typeface="Calibri" panose="020F0502020204030204" pitchFamily="34" charset="0"/>
              </a:defRPr>
            </a:lvl1pPr>
            <a:lvl2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2pPr>
            <a:lvl3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3pPr>
            <a:lvl4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4pPr>
            <a:lvl5pPr marL="0" indent="0" algn="l" defTabSz="457200" rtl="0" eaLnBrk="1" latinLnBrk="0" hangingPunct="1">
              <a:buNone/>
              <a:defRPr lang="en-GB" sz="2000" kern="1200" cap="all" dirty="0">
                <a:solidFill>
                  <a:schemeClr val="bg1">
                    <a:lumMod val="50000"/>
                  </a:schemeClr>
                </a:solidFill>
                <a:latin typeface="Arial" panose="020B0604020202020204" pitchFamily="34" charset="0"/>
                <a:ea typeface="+mn-ea"/>
                <a:cs typeface="+mn-cs"/>
              </a:defRPr>
            </a:lvl5pPr>
          </a:lstStyle>
          <a:p>
            <a:pPr lvl="0"/>
            <a:r>
              <a:rPr lang="en-US" dirty="0"/>
              <a:t>Subtitle if required</a:t>
            </a:r>
            <a:endParaRPr lang="en-GB" dirty="0"/>
          </a:p>
        </p:txBody>
      </p:sp>
      <p:sp>
        <p:nvSpPr>
          <p:cNvPr id="5" name="Slide Number Placeholder 4">
            <a:extLst>
              <a:ext uri="{FF2B5EF4-FFF2-40B4-BE49-F238E27FC236}">
                <a16:creationId xmlns:a16="http://schemas.microsoft.com/office/drawing/2014/main" id="{296C8B7C-F5E9-4230-9AB4-F7884F6DCEFF}"/>
              </a:ext>
            </a:extLst>
          </p:cNvPr>
          <p:cNvSpPr>
            <a:spLocks noGrp="1"/>
          </p:cNvSpPr>
          <p:nvPr>
            <p:ph type="sldNum" sz="quarter" idx="15"/>
          </p:nvPr>
        </p:nvSpPr>
        <p:spPr/>
        <p:txBody>
          <a:bodyPr/>
          <a:lstStyle/>
          <a:p>
            <a:fld id="{3787542D-5C6B-4EB3-96EB-9B37C3D5D2F8}" type="slidenum">
              <a:rPr lang="en-GB" smtClean="0"/>
              <a:t>‹#›</a:t>
            </a:fld>
            <a:endParaRPr lang="en-GB"/>
          </a:p>
        </p:txBody>
      </p:sp>
      <p:pic>
        <p:nvPicPr>
          <p:cNvPr id="10" name="Picture 9">
            <a:extLst>
              <a:ext uri="{FF2B5EF4-FFF2-40B4-BE49-F238E27FC236}">
                <a16:creationId xmlns:a16="http://schemas.microsoft.com/office/drawing/2014/main" id="{F75F41FD-917A-4663-A5C6-237A858D4493}"/>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90800" y="6208526"/>
            <a:ext cx="582284" cy="361960"/>
          </a:xfrm>
          <a:prstGeom prst="rect">
            <a:avLst/>
          </a:prstGeom>
        </p:spPr>
      </p:pic>
      <p:sp>
        <p:nvSpPr>
          <p:cNvPr id="8" name="Rectangle 7">
            <a:extLst>
              <a:ext uri="{FF2B5EF4-FFF2-40B4-BE49-F238E27FC236}">
                <a16:creationId xmlns:a16="http://schemas.microsoft.com/office/drawing/2014/main" id="{3D323121-0907-4D18-9AA6-4AA7DB3FF770}"/>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4081609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Single Title, Circle Postmark">
    <p:bg>
      <p:bgRef idx="1001">
        <a:schemeClr val="bg1"/>
      </p:bgRef>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CF829B6-8F65-9C49-8B56-C81689650C91}"/>
              </a:ext>
            </a:extLst>
          </p:cNvPr>
          <p:cNvSpPr>
            <a:spLocks noGrp="1"/>
          </p:cNvSpPr>
          <p:nvPr>
            <p:ph type="title" hasCustomPrompt="1"/>
          </p:nvPr>
        </p:nvSpPr>
        <p:spPr>
          <a:xfrm>
            <a:off x="485999" y="414000"/>
            <a:ext cx="8042703" cy="475686"/>
          </a:xfrm>
          <a:prstGeom prst="rect">
            <a:avLst/>
          </a:prstGeom>
        </p:spPr>
        <p:txBody>
          <a:bodyPr lIns="0" tIns="0" rIns="0" bIns="0"/>
          <a:lstStyle>
            <a:lvl1pPr>
              <a:lnSpc>
                <a:spcPts val="4400"/>
              </a:lnSpc>
              <a:defRPr sz="3600" b="1" cap="all" spc="-100" baseline="0">
                <a:latin typeface="+mj-lt"/>
              </a:defRPr>
            </a:lvl1pPr>
          </a:lstStyle>
          <a:p>
            <a:r>
              <a:rPr lang="en-US" dirty="0"/>
              <a:t>TEXT-ONLY, single title, wave</a:t>
            </a:r>
            <a:endParaRPr lang="en-GB" dirty="0"/>
          </a:p>
        </p:txBody>
      </p:sp>
      <p:sp>
        <p:nvSpPr>
          <p:cNvPr id="7" name="Text Placeholder 6">
            <a:extLst>
              <a:ext uri="{FF2B5EF4-FFF2-40B4-BE49-F238E27FC236}">
                <a16:creationId xmlns:a16="http://schemas.microsoft.com/office/drawing/2014/main" id="{A6526A71-AA71-0340-ADDE-15A0DA0261A2}"/>
              </a:ext>
            </a:extLst>
          </p:cNvPr>
          <p:cNvSpPr>
            <a:spLocks noGrp="1"/>
          </p:cNvSpPr>
          <p:nvPr>
            <p:ph type="body" sz="quarter" idx="11" hasCustomPrompt="1"/>
          </p:nvPr>
        </p:nvSpPr>
        <p:spPr>
          <a:xfrm>
            <a:off x="486001" y="993160"/>
            <a:ext cx="8042701" cy="267229"/>
          </a:xfrm>
          <a:prstGeom prst="rect">
            <a:avLst/>
          </a:prstGeom>
        </p:spPr>
        <p:txBody>
          <a:bodyPr lIns="0" tIns="0" rIns="0" bIns="0"/>
          <a:lstStyle>
            <a:lvl1pPr marL="0" indent="0" algn="l" defTabSz="457200" rtl="0" eaLnBrk="1" latinLnBrk="0" hangingPunct="1">
              <a:buNone/>
              <a:defRPr lang="en-US" sz="1800" b="1" i="0" kern="1200" cap="none" dirty="0" smtClean="0">
                <a:solidFill>
                  <a:schemeClr val="tx2"/>
                </a:solidFill>
                <a:latin typeface="+mj-lt"/>
                <a:ea typeface="+mn-ea"/>
                <a:cs typeface="Calibri" panose="020F0502020204030204" pitchFamily="34" charset="0"/>
              </a:defRPr>
            </a:lvl1pPr>
            <a:lvl2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2pPr>
            <a:lvl3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3pPr>
            <a:lvl4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4pPr>
            <a:lvl5pPr marL="0" indent="0" algn="l" defTabSz="457200" rtl="0" eaLnBrk="1" latinLnBrk="0" hangingPunct="1">
              <a:buNone/>
              <a:defRPr lang="en-GB" sz="2000" kern="1200" cap="all" dirty="0">
                <a:solidFill>
                  <a:schemeClr val="bg1">
                    <a:lumMod val="50000"/>
                  </a:schemeClr>
                </a:solidFill>
                <a:latin typeface="Arial" panose="020B0604020202020204" pitchFamily="34" charset="0"/>
                <a:ea typeface="+mn-ea"/>
                <a:cs typeface="+mn-cs"/>
              </a:defRPr>
            </a:lvl5pPr>
          </a:lstStyle>
          <a:p>
            <a:pPr lvl="0"/>
            <a:r>
              <a:rPr lang="en-US" dirty="0"/>
              <a:t>Subtitle if required</a:t>
            </a:r>
            <a:endParaRPr lang="en-GB" dirty="0"/>
          </a:p>
        </p:txBody>
      </p:sp>
      <p:sp>
        <p:nvSpPr>
          <p:cNvPr id="3" name="Slide Number Placeholder 2">
            <a:extLst>
              <a:ext uri="{FF2B5EF4-FFF2-40B4-BE49-F238E27FC236}">
                <a16:creationId xmlns:a16="http://schemas.microsoft.com/office/drawing/2014/main" id="{92369665-BC8A-471B-B121-B84A3BF08535}"/>
              </a:ext>
            </a:extLst>
          </p:cNvPr>
          <p:cNvSpPr>
            <a:spLocks noGrp="1"/>
          </p:cNvSpPr>
          <p:nvPr>
            <p:ph type="sldNum" sz="quarter" idx="15"/>
          </p:nvPr>
        </p:nvSpPr>
        <p:spPr/>
        <p:txBody>
          <a:bodyPr/>
          <a:lstStyle/>
          <a:p>
            <a:fld id="{3787542D-5C6B-4EB3-96EB-9B37C3D5D2F8}" type="slidenum">
              <a:rPr lang="en-GB" smtClean="0"/>
              <a:t>‹#›</a:t>
            </a:fld>
            <a:endParaRPr lang="en-GB"/>
          </a:p>
        </p:txBody>
      </p:sp>
      <p:pic>
        <p:nvPicPr>
          <p:cNvPr id="12" name="Picture 11">
            <a:extLst>
              <a:ext uri="{FF2B5EF4-FFF2-40B4-BE49-F238E27FC236}">
                <a16:creationId xmlns:a16="http://schemas.microsoft.com/office/drawing/2014/main" id="{F3460EA9-D4DD-4016-B2DB-8443B4C3EB33}"/>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90800" y="6208526"/>
            <a:ext cx="582284" cy="361960"/>
          </a:xfrm>
          <a:prstGeom prst="rect">
            <a:avLst/>
          </a:prstGeom>
        </p:spPr>
      </p:pic>
      <p:sp>
        <p:nvSpPr>
          <p:cNvPr id="14" name="Content Placeholder 2">
            <a:extLst>
              <a:ext uri="{FF2B5EF4-FFF2-40B4-BE49-F238E27FC236}">
                <a16:creationId xmlns:a16="http://schemas.microsoft.com/office/drawing/2014/main" id="{63FA559B-338C-486F-B850-4917C9ABA26A}"/>
              </a:ext>
            </a:extLst>
          </p:cNvPr>
          <p:cNvSpPr>
            <a:spLocks noGrp="1"/>
          </p:cNvSpPr>
          <p:nvPr>
            <p:ph sz="quarter" idx="13"/>
          </p:nvPr>
        </p:nvSpPr>
        <p:spPr>
          <a:xfrm>
            <a:off x="485775" y="1781175"/>
            <a:ext cx="11191875" cy="4476750"/>
          </a:xfrm>
          <a:prstGeom prst="rect">
            <a:avLst/>
          </a:prstGeom>
        </p:spPr>
        <p:txBody>
          <a:bodyPr/>
          <a:lstStyle>
            <a:lvl1pPr marL="228600" indent="-228600">
              <a:buClr>
                <a:schemeClr val="accent1"/>
              </a:buClr>
              <a:buSzPct val="100000"/>
              <a:buFont typeface="Wingdings" panose="05000000000000000000" pitchFamily="2" charset="2"/>
              <a:buChar char="§"/>
              <a:defRPr sz="1800"/>
            </a:lvl1pPr>
            <a:lvl2pPr marL="685800" indent="-228600">
              <a:buClr>
                <a:schemeClr val="accent1"/>
              </a:buClr>
              <a:buSzPct val="100000"/>
              <a:buFont typeface="Wingdings" panose="05000000000000000000" pitchFamily="2" charset="2"/>
              <a:buChar char="§"/>
              <a:defRPr sz="1800"/>
            </a:lvl2pPr>
            <a:lvl3pPr marL="1143000" indent="-228600">
              <a:buClr>
                <a:schemeClr val="accent1"/>
              </a:buClr>
              <a:buSzPct val="100000"/>
              <a:buFont typeface="Wingdings" panose="05000000000000000000" pitchFamily="2" charset="2"/>
              <a:buChar char="§"/>
              <a:defRPr sz="1800"/>
            </a:lvl3pPr>
            <a:lvl4pPr marL="1600200" indent="-228600">
              <a:buClr>
                <a:schemeClr val="accent1"/>
              </a:buClr>
              <a:buSzPct val="100000"/>
              <a:buFont typeface="Wingdings" panose="05000000000000000000" pitchFamily="2" charset="2"/>
              <a:buChar char="§"/>
              <a:defRPr sz="1800"/>
            </a:lvl4pPr>
            <a:lvl5pPr marL="2057400" indent="-228600">
              <a:buClr>
                <a:schemeClr val="accent1"/>
              </a:buClr>
              <a:buSzPct val="100000"/>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B05EE537-688A-4BD4-A009-AEA69E12BA75}"/>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6083303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Table">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A68C3CF0-EDE0-41E7-90BE-6658867FA7F3}"/>
              </a:ext>
            </a:extLst>
          </p:cNvPr>
          <p:cNvSpPr>
            <a:spLocks noGrp="1"/>
          </p:cNvSpPr>
          <p:nvPr>
            <p:ph sz="quarter" idx="16"/>
          </p:nvPr>
        </p:nvSpPr>
        <p:spPr>
          <a:xfrm>
            <a:off x="481942" y="1800000"/>
            <a:ext cx="3971525" cy="4567238"/>
          </a:xfrm>
          <a:prstGeom prst="rect">
            <a:avLst/>
          </a:prstGeom>
        </p:spPr>
        <p:txBody>
          <a:bodyPr/>
          <a:lstStyle>
            <a:lvl1pPr marL="228600" indent="-228600">
              <a:buClr>
                <a:schemeClr val="accent1"/>
              </a:buClr>
              <a:buFont typeface="Wingdings" panose="05000000000000000000" pitchFamily="2" charset="2"/>
              <a:buChar char="§"/>
              <a:defRPr sz="1800"/>
            </a:lvl1pPr>
            <a:lvl2pPr marL="685800" indent="-228600">
              <a:buClr>
                <a:schemeClr val="accent1"/>
              </a:buClr>
              <a:buFont typeface="Wingdings" panose="05000000000000000000" pitchFamily="2" charset="2"/>
              <a:buChar char="§"/>
              <a:defRPr sz="1800"/>
            </a:lvl2pPr>
            <a:lvl3pPr marL="1143000" indent="-228600">
              <a:buClr>
                <a:schemeClr val="accent1"/>
              </a:buClr>
              <a:buFont typeface="Wingdings" panose="05000000000000000000" pitchFamily="2" charset="2"/>
              <a:buChar char="§"/>
              <a:defRPr sz="1800"/>
            </a:lvl3pPr>
            <a:lvl4pPr marL="1600200" indent="-228600">
              <a:buClr>
                <a:schemeClr val="accent1"/>
              </a:buClr>
              <a:buFont typeface="Wingdings" panose="05000000000000000000" pitchFamily="2" charset="2"/>
              <a:buChar char="§"/>
              <a:defRPr sz="1800"/>
            </a:lvl4pPr>
            <a:lvl5pPr marL="2057400" indent="-228600">
              <a:buClr>
                <a:schemeClr val="accent1"/>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a:extLst>
              <a:ext uri="{FF2B5EF4-FFF2-40B4-BE49-F238E27FC236}">
                <a16:creationId xmlns:a16="http://schemas.microsoft.com/office/drawing/2014/main" id="{2E94993B-2CBF-4D63-9C0B-3DEB90439715}"/>
              </a:ext>
            </a:extLst>
          </p:cNvPr>
          <p:cNvSpPr>
            <a:spLocks noGrp="1"/>
          </p:cNvSpPr>
          <p:nvPr>
            <p:ph type="tbl" sz="quarter" idx="13" hasCustomPrompt="1"/>
          </p:nvPr>
        </p:nvSpPr>
        <p:spPr>
          <a:xfrm>
            <a:off x="4738255" y="1800000"/>
            <a:ext cx="6904144" cy="4513714"/>
          </a:xfrm>
          <a:prstGeom prst="rect">
            <a:avLst/>
          </a:prstGeom>
          <a:solidFill>
            <a:schemeClr val="bg1">
              <a:lumMod val="65000"/>
            </a:schemeClr>
          </a:solidFill>
        </p:spPr>
        <p:txBody>
          <a:bodyPr lIns="360000" tIns="360000" rIns="360000" bIns="360000"/>
          <a:lstStyle>
            <a:lvl1pPr marL="0" indent="0" algn="ctr">
              <a:buNone/>
              <a:defRPr lang="en-GB" sz="2400" b="0" kern="1200">
                <a:solidFill>
                  <a:schemeClr val="tx1"/>
                </a:solidFill>
                <a:latin typeface="Arial" panose="020B0604020202020204" pitchFamily="34" charset="0"/>
                <a:ea typeface="+mn-ea"/>
                <a:cs typeface="Arial" panose="020B0604020202020204" pitchFamily="34" charset="0"/>
              </a:defRPr>
            </a:lvl1pPr>
          </a:lstStyle>
          <a:p>
            <a:r>
              <a:rPr lang="en-GB" dirty="0"/>
              <a:t>Click icon to create table</a:t>
            </a:r>
          </a:p>
        </p:txBody>
      </p:sp>
      <p:sp>
        <p:nvSpPr>
          <p:cNvPr id="3" name="Slide Number Placeholder 2">
            <a:extLst>
              <a:ext uri="{FF2B5EF4-FFF2-40B4-BE49-F238E27FC236}">
                <a16:creationId xmlns:a16="http://schemas.microsoft.com/office/drawing/2014/main" id="{57F6429F-13ED-465D-AD4C-B0448DAB60BB}"/>
              </a:ext>
            </a:extLst>
          </p:cNvPr>
          <p:cNvSpPr>
            <a:spLocks noGrp="1"/>
          </p:cNvSpPr>
          <p:nvPr>
            <p:ph type="sldNum" sz="quarter" idx="10"/>
          </p:nvPr>
        </p:nvSpPr>
        <p:spPr>
          <a:xfrm>
            <a:off x="11246983" y="6444000"/>
            <a:ext cx="425976" cy="179579"/>
          </a:xfrm>
          <a:prstGeom prst="rect">
            <a:avLst/>
          </a:prstGeom>
        </p:spPr>
        <p:txBody>
          <a:bodyPr lIns="0" tIns="0" rIns="0" bIns="0"/>
          <a:lstStyle>
            <a:lvl1pPr algn="r">
              <a:defRPr lang="en-GB" sz="1200" kern="1200" cap="all" smtClean="0">
                <a:solidFill>
                  <a:schemeClr val="bg1">
                    <a:lumMod val="50000"/>
                  </a:schemeClr>
                </a:solidFill>
                <a:latin typeface="Arial" panose="020B0604020202020204" pitchFamily="34" charset="0"/>
                <a:ea typeface="+mn-ea"/>
                <a:cs typeface="+mn-cs"/>
              </a:defRPr>
            </a:lvl1pPr>
          </a:lstStyle>
          <a:p>
            <a:fld id="{887360FE-02F5-4392-9C12-7D03F05745BB}" type="slidenum">
              <a:rPr lang="en-GB" smtClean="0"/>
              <a:pPr/>
              <a:t>‹#›</a:t>
            </a:fld>
            <a:endParaRPr lang="en-GB" dirty="0"/>
          </a:p>
        </p:txBody>
      </p:sp>
      <p:sp>
        <p:nvSpPr>
          <p:cNvPr id="17" name="Text Placeholder 6">
            <a:extLst>
              <a:ext uri="{FF2B5EF4-FFF2-40B4-BE49-F238E27FC236}">
                <a16:creationId xmlns:a16="http://schemas.microsoft.com/office/drawing/2014/main" id="{DA6DFA94-8E20-224E-B8CD-EEBA8E3B249F}"/>
              </a:ext>
            </a:extLst>
          </p:cNvPr>
          <p:cNvSpPr>
            <a:spLocks noGrp="1"/>
          </p:cNvSpPr>
          <p:nvPr>
            <p:ph type="body" sz="quarter" idx="14" hasCustomPrompt="1"/>
          </p:nvPr>
        </p:nvSpPr>
        <p:spPr>
          <a:xfrm>
            <a:off x="486000" y="993160"/>
            <a:ext cx="7051449" cy="267229"/>
          </a:xfrm>
          <a:prstGeom prst="rect">
            <a:avLst/>
          </a:prstGeom>
        </p:spPr>
        <p:txBody>
          <a:bodyPr lIns="0" tIns="0" rIns="0" bIns="0"/>
          <a:lstStyle>
            <a:lvl1pPr marL="0" indent="0" algn="l" defTabSz="457200" rtl="0" eaLnBrk="1" latinLnBrk="0" hangingPunct="1">
              <a:buNone/>
              <a:defRPr lang="en-US" sz="1800" b="1" i="0" kern="1200" cap="none" dirty="0" smtClean="0">
                <a:solidFill>
                  <a:schemeClr val="tx2"/>
                </a:solidFill>
                <a:latin typeface="+mj-lt"/>
                <a:ea typeface="+mn-ea"/>
                <a:cs typeface="Calibri" panose="020F0502020204030204" pitchFamily="34" charset="0"/>
              </a:defRPr>
            </a:lvl1pPr>
            <a:lvl2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2pPr>
            <a:lvl3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3pPr>
            <a:lvl4pPr marL="0" indent="0" algn="l" defTabSz="457200" rtl="0" eaLnBrk="1" latinLnBrk="0" hangingPunct="1">
              <a:buNone/>
              <a:defRPr lang="en-US" sz="2000" kern="1200" cap="all" dirty="0" smtClean="0">
                <a:solidFill>
                  <a:schemeClr val="bg1">
                    <a:lumMod val="50000"/>
                  </a:schemeClr>
                </a:solidFill>
                <a:latin typeface="Arial" panose="020B0604020202020204" pitchFamily="34" charset="0"/>
                <a:ea typeface="+mn-ea"/>
                <a:cs typeface="+mn-cs"/>
              </a:defRPr>
            </a:lvl4pPr>
            <a:lvl5pPr marL="0" indent="0" algn="l" defTabSz="457200" rtl="0" eaLnBrk="1" latinLnBrk="0" hangingPunct="1">
              <a:buNone/>
              <a:defRPr lang="en-GB" sz="2000" kern="1200" cap="all" dirty="0">
                <a:solidFill>
                  <a:schemeClr val="bg1">
                    <a:lumMod val="50000"/>
                  </a:schemeClr>
                </a:solidFill>
                <a:latin typeface="Arial" panose="020B0604020202020204" pitchFamily="34" charset="0"/>
                <a:ea typeface="+mn-ea"/>
                <a:cs typeface="+mn-cs"/>
              </a:defRPr>
            </a:lvl5pPr>
          </a:lstStyle>
          <a:p>
            <a:pPr lvl="0"/>
            <a:r>
              <a:rPr lang="en-US" dirty="0"/>
              <a:t>Subtitle if required</a:t>
            </a:r>
            <a:endParaRPr lang="en-GB" dirty="0"/>
          </a:p>
        </p:txBody>
      </p:sp>
      <p:pic>
        <p:nvPicPr>
          <p:cNvPr id="8" name="Picture 7">
            <a:extLst>
              <a:ext uri="{FF2B5EF4-FFF2-40B4-BE49-F238E27FC236}">
                <a16:creationId xmlns:a16="http://schemas.microsoft.com/office/drawing/2014/main" id="{5464D7F2-2738-4DD6-9804-14CE0144090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90800" y="6208526"/>
            <a:ext cx="582284" cy="361960"/>
          </a:xfrm>
          <a:prstGeom prst="rect">
            <a:avLst/>
          </a:prstGeom>
        </p:spPr>
      </p:pic>
      <p:sp>
        <p:nvSpPr>
          <p:cNvPr id="9" name="Title 1">
            <a:extLst>
              <a:ext uri="{FF2B5EF4-FFF2-40B4-BE49-F238E27FC236}">
                <a16:creationId xmlns:a16="http://schemas.microsoft.com/office/drawing/2014/main" id="{AC4FA247-4B05-413B-AF4C-A3E42B2599F0}"/>
              </a:ext>
            </a:extLst>
          </p:cNvPr>
          <p:cNvSpPr>
            <a:spLocks noGrp="1"/>
          </p:cNvSpPr>
          <p:nvPr>
            <p:ph type="title" hasCustomPrompt="1"/>
          </p:nvPr>
        </p:nvSpPr>
        <p:spPr>
          <a:xfrm>
            <a:off x="485999" y="414000"/>
            <a:ext cx="8482996" cy="475686"/>
          </a:xfrm>
          <a:prstGeom prst="rect">
            <a:avLst/>
          </a:prstGeom>
        </p:spPr>
        <p:txBody>
          <a:bodyPr lIns="0" tIns="0" rIns="0" bIns="0"/>
          <a:lstStyle>
            <a:lvl1pPr>
              <a:lnSpc>
                <a:spcPts val="4400"/>
              </a:lnSpc>
              <a:defRPr sz="3600" b="1" cap="all" spc="-100" baseline="0">
                <a:latin typeface="+mj-lt"/>
              </a:defRPr>
            </a:lvl1pPr>
          </a:lstStyle>
          <a:p>
            <a:r>
              <a:rPr lang="en-US" dirty="0"/>
              <a:t>Text, table slide</a:t>
            </a:r>
            <a:endParaRPr lang="en-GB" dirty="0"/>
          </a:p>
        </p:txBody>
      </p:sp>
      <p:sp>
        <p:nvSpPr>
          <p:cNvPr id="10" name="Rectangle 9">
            <a:extLst>
              <a:ext uri="{FF2B5EF4-FFF2-40B4-BE49-F238E27FC236}">
                <a16:creationId xmlns:a16="http://schemas.microsoft.com/office/drawing/2014/main" id="{8101573C-F4FD-44D8-BA52-80548F91263D}"/>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396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ank you/Imag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70AF34E-80CD-48A9-A6DC-1C296F6E9CC2}"/>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D52557CD-D8C4-674B-9706-B32952F94378}"/>
              </a:ext>
            </a:extLst>
          </p:cNvPr>
          <p:cNvSpPr/>
          <p:nvPr userDrawn="1"/>
        </p:nvSpPr>
        <p:spPr>
          <a:xfrm>
            <a:off x="0" y="0"/>
            <a:ext cx="12192000" cy="6858000"/>
          </a:xfrm>
          <a:prstGeom prst="rect">
            <a:avLst/>
          </a:prstGeom>
          <a:solidFill>
            <a:srgbClr val="000000">
              <a:alpha val="6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40" name="Subtitle 2">
            <a:extLst>
              <a:ext uri="{FF2B5EF4-FFF2-40B4-BE49-F238E27FC236}">
                <a16:creationId xmlns:a16="http://schemas.microsoft.com/office/drawing/2014/main" id="{6A60678E-A454-354A-B4B9-EAB11B969674}"/>
              </a:ext>
            </a:extLst>
          </p:cNvPr>
          <p:cNvSpPr>
            <a:spLocks noGrp="1"/>
          </p:cNvSpPr>
          <p:nvPr>
            <p:ph type="subTitle" idx="1" hasCustomPrompt="1"/>
          </p:nvPr>
        </p:nvSpPr>
        <p:spPr>
          <a:xfrm>
            <a:off x="486000" y="3891545"/>
            <a:ext cx="11140874" cy="264956"/>
          </a:xfrm>
          <a:prstGeom prst="rect">
            <a:avLst/>
          </a:prstGeom>
        </p:spPr>
        <p:txBody>
          <a:bodyPr lIns="0" tIns="0" rIns="0" bIns="0">
            <a:noAutofit/>
          </a:bodyPr>
          <a:lstStyle>
            <a:lvl1pPr marL="0" indent="0" algn="l">
              <a:buNone/>
              <a:defRPr lang="en-US" sz="2000" b="1" i="0" kern="1200" cap="none" baseline="0" dirty="0">
                <a:solidFill>
                  <a:schemeClr val="bg1"/>
                </a:solidFill>
                <a:latin typeface="+mj-lt"/>
                <a:ea typeface="+mn-ea"/>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if needed.</a:t>
            </a:r>
          </a:p>
        </p:txBody>
      </p:sp>
      <p:sp>
        <p:nvSpPr>
          <p:cNvPr id="41" name="Title 3">
            <a:extLst>
              <a:ext uri="{FF2B5EF4-FFF2-40B4-BE49-F238E27FC236}">
                <a16:creationId xmlns:a16="http://schemas.microsoft.com/office/drawing/2014/main" id="{EF0CC505-3F1F-2343-8D30-97964582441F}"/>
              </a:ext>
            </a:extLst>
          </p:cNvPr>
          <p:cNvSpPr>
            <a:spLocks noGrp="1"/>
          </p:cNvSpPr>
          <p:nvPr>
            <p:ph type="title" hasCustomPrompt="1"/>
          </p:nvPr>
        </p:nvSpPr>
        <p:spPr>
          <a:xfrm>
            <a:off x="486000" y="2966455"/>
            <a:ext cx="10515600" cy="674228"/>
          </a:xfrm>
          <a:prstGeom prst="rect">
            <a:avLst/>
          </a:prstGeom>
        </p:spPr>
        <p:txBody>
          <a:bodyPr/>
          <a:lstStyle>
            <a:lvl1pPr>
              <a:defRPr sz="4000" b="1">
                <a:solidFill>
                  <a:schemeClr val="bg1"/>
                </a:solidFill>
              </a:defRPr>
            </a:lvl1pPr>
          </a:lstStyle>
          <a:p>
            <a:r>
              <a:rPr lang="en-GB" dirty="0"/>
              <a:t>THANK YOU</a:t>
            </a:r>
            <a:endParaRPr lang="en-US" dirty="0"/>
          </a:p>
        </p:txBody>
      </p:sp>
      <p:pic>
        <p:nvPicPr>
          <p:cNvPr id="7" name="Picture 6">
            <a:extLst>
              <a:ext uri="{FF2B5EF4-FFF2-40B4-BE49-F238E27FC236}">
                <a16:creationId xmlns:a16="http://schemas.microsoft.com/office/drawing/2014/main" id="{3D18C119-A0AF-D640-AF3B-0271C21DA129}"/>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82771" y="507629"/>
            <a:ext cx="4027072" cy="638265"/>
          </a:xfrm>
          <a:prstGeom prst="rect">
            <a:avLst/>
          </a:prstGeom>
        </p:spPr>
      </p:pic>
    </p:spTree>
    <p:extLst>
      <p:ext uri="{BB962C8B-B14F-4D97-AF65-F5344CB8AC3E}">
        <p14:creationId xmlns:p14="http://schemas.microsoft.com/office/powerpoint/2010/main" val="31157689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3E1AB9D-4722-4847-9D17-393008E7BCEF}"/>
              </a:ext>
            </a:extLst>
          </p:cNvPr>
          <p:cNvSpPr>
            <a:spLocks noGrp="1"/>
          </p:cNvSpPr>
          <p:nvPr>
            <p:ph type="sldNum" sz="quarter" idx="4"/>
          </p:nvPr>
        </p:nvSpPr>
        <p:spPr>
          <a:xfrm>
            <a:off x="9182100" y="626110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7542D-5C6B-4EB3-96EB-9B37C3D5D2F8}" type="slidenum">
              <a:rPr lang="en-GB" smtClean="0"/>
              <a:t>‹#›</a:t>
            </a:fld>
            <a:endParaRPr lang="en-GB"/>
          </a:p>
        </p:txBody>
      </p:sp>
      <p:sp>
        <p:nvSpPr>
          <p:cNvPr id="2" name="MSIPCMContentMarking" descr="{&quot;HashCode&quot;:-685326706,&quot;Placement&quot;:&quot;Footer&quot;,&quot;Top&quot;:519.343,&quot;Left&quot;:0.0,&quot;SlideWidth&quot;:960,&quot;SlideHeight&quot;:540}">
            <a:extLst>
              <a:ext uri="{FF2B5EF4-FFF2-40B4-BE49-F238E27FC236}">
                <a16:creationId xmlns:a16="http://schemas.microsoft.com/office/drawing/2014/main" id="{C33C4B42-857D-46FB-BE0C-2E6EEEAE1A38}"/>
              </a:ext>
            </a:extLst>
          </p:cNvPr>
          <p:cNvSpPr txBox="1"/>
          <p:nvPr userDrawn="1"/>
        </p:nvSpPr>
        <p:spPr>
          <a:xfrm>
            <a:off x="0" y="6595656"/>
            <a:ext cx="163110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Classified: RMG – Internal</a:t>
            </a:r>
          </a:p>
        </p:txBody>
      </p:sp>
      <p:sp>
        <p:nvSpPr>
          <p:cNvPr id="4" name="Rectangle 3">
            <a:extLst>
              <a:ext uri="{FF2B5EF4-FFF2-40B4-BE49-F238E27FC236}">
                <a16:creationId xmlns:a16="http://schemas.microsoft.com/office/drawing/2014/main" id="{328528B5-4596-4584-BD03-9C298D99D1C8}"/>
              </a:ext>
            </a:extLst>
          </p:cNvPr>
          <p:cNvSpPr/>
          <p:nvPr userDrawn="1"/>
        </p:nvSpPr>
        <p:spPr>
          <a:xfrm>
            <a:off x="97654" y="6658252"/>
            <a:ext cx="2041864" cy="1331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3337613"/>
      </p:ext>
    </p:extLst>
  </p:cSld>
  <p:clrMap bg1="lt1" tx1="dk1" bg2="lt2" tx2="dk2" accent1="accent1" accent2="accent2" accent3="accent3" accent4="accent4" accent5="accent5" accent6="accent6" hlink="hlink" folHlink="folHlink"/>
  <p:sldLayoutIdLst>
    <p:sldLayoutId id="2147483685" r:id="rId1"/>
    <p:sldLayoutId id="2147483734" r:id="rId2"/>
    <p:sldLayoutId id="2147483723" r:id="rId3"/>
    <p:sldLayoutId id="2147483740" r:id="rId4"/>
    <p:sldLayoutId id="2147483711" r:id="rId5"/>
    <p:sldLayoutId id="2147483749"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fUBFfj21nxE" TargetMode="Externa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E43344F-4270-0943-938B-F3D2F32136A8}"/>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5" name="Picture 4">
            <a:extLst>
              <a:ext uri="{FF2B5EF4-FFF2-40B4-BE49-F238E27FC236}">
                <a16:creationId xmlns:a16="http://schemas.microsoft.com/office/drawing/2014/main" id="{33FDB515-35DA-42B3-9E15-31441B0BFAB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382771" y="507629"/>
            <a:ext cx="4027072" cy="638265"/>
          </a:xfrm>
          <a:prstGeom prst="rect">
            <a:avLst/>
          </a:prstGeom>
        </p:spPr>
      </p:pic>
      <p:sp>
        <p:nvSpPr>
          <p:cNvPr id="13" name="Title 3">
            <a:extLst>
              <a:ext uri="{FF2B5EF4-FFF2-40B4-BE49-F238E27FC236}">
                <a16:creationId xmlns:a16="http://schemas.microsoft.com/office/drawing/2014/main" id="{795D38B7-0097-554B-9E2A-A3515A6B50C9}"/>
              </a:ext>
            </a:extLst>
          </p:cNvPr>
          <p:cNvSpPr>
            <a:spLocks noGrp="1"/>
          </p:cNvSpPr>
          <p:nvPr>
            <p:ph type="title"/>
          </p:nvPr>
        </p:nvSpPr>
        <p:spPr>
          <a:xfrm>
            <a:off x="427758" y="2839298"/>
            <a:ext cx="7842611" cy="1971494"/>
          </a:xfrm>
        </p:spPr>
        <p:txBody>
          <a:bodyPr/>
          <a:lstStyle/>
          <a:p>
            <a:r>
              <a:rPr lang="en-GB" dirty="0"/>
              <a:t>PROGRAMMATIC MAIL – </a:t>
            </a:r>
            <a:br>
              <a:rPr lang="en-GB" dirty="0"/>
            </a:br>
            <a:r>
              <a:rPr lang="en-GB" dirty="0"/>
              <a:t>CUSTOMISABLE, MEASURABLE</a:t>
            </a:r>
            <a:br>
              <a:rPr lang="en-GB" dirty="0"/>
            </a:br>
            <a:r>
              <a:rPr lang="en-GB" dirty="0"/>
              <a:t>AND NEAR - INSTANT</a:t>
            </a:r>
          </a:p>
        </p:txBody>
      </p:sp>
    </p:spTree>
    <p:extLst>
      <p:ext uri="{BB962C8B-B14F-4D97-AF65-F5344CB8AC3E}">
        <p14:creationId xmlns:p14="http://schemas.microsoft.com/office/powerpoint/2010/main" val="421664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15BCAF-B343-486E-AF53-F815B703BF9A}"/>
              </a:ext>
            </a:extLst>
          </p:cNvPr>
          <p:cNvSpPr>
            <a:spLocks noGrp="1"/>
          </p:cNvSpPr>
          <p:nvPr>
            <p:ph type="body" sz="quarter" idx="10"/>
          </p:nvPr>
        </p:nvSpPr>
        <p:spPr>
          <a:xfrm>
            <a:off x="2081899" y="2313010"/>
            <a:ext cx="8030243" cy="1211025"/>
          </a:xfrm>
        </p:spPr>
        <p:txBody>
          <a:bodyPr/>
          <a:lstStyle/>
          <a:p>
            <a:pPr algn="ctr">
              <a:lnSpc>
                <a:spcPct val="100000"/>
              </a:lnSpc>
            </a:pPr>
            <a:r>
              <a:rPr lang="en-GB" sz="2800" dirty="0"/>
              <a:t>Programmatic mail combines online and physical channels in a way that is likely to significantly improve ROI.</a:t>
            </a:r>
          </a:p>
        </p:txBody>
      </p:sp>
      <p:sp>
        <p:nvSpPr>
          <p:cNvPr id="3" name="TextBox 2">
            <a:extLst>
              <a:ext uri="{FF2B5EF4-FFF2-40B4-BE49-F238E27FC236}">
                <a16:creationId xmlns:a16="http://schemas.microsoft.com/office/drawing/2014/main" id="{E55E2FC4-DD0F-4CAC-8F8B-AFB3DE6401C6}"/>
              </a:ext>
            </a:extLst>
          </p:cNvPr>
          <p:cNvSpPr txBox="1"/>
          <p:nvPr/>
        </p:nvSpPr>
        <p:spPr>
          <a:xfrm>
            <a:off x="7711754" y="6429548"/>
            <a:ext cx="4303552" cy="215444"/>
          </a:xfrm>
          <a:prstGeom prst="rect">
            <a:avLst/>
          </a:prstGeom>
          <a:noFill/>
        </p:spPr>
        <p:txBody>
          <a:bodyPr wrap="square" rtlCol="0">
            <a:spAutoFit/>
          </a:bodyPr>
          <a:lstStyle/>
          <a:p>
            <a:pPr algn="r"/>
            <a:r>
              <a:rPr lang="en-GB" sz="800" b="1" dirty="0">
                <a:solidFill>
                  <a:schemeClr val="bg1">
                    <a:lumMod val="50000"/>
                  </a:schemeClr>
                </a:solidFill>
              </a:rPr>
              <a:t>Source:</a:t>
            </a:r>
            <a:r>
              <a:rPr lang="en-GB" sz="800" dirty="0">
                <a:solidFill>
                  <a:schemeClr val="bg1">
                    <a:lumMod val="50000"/>
                  </a:schemeClr>
                </a:solidFill>
              </a:rPr>
              <a:t> </a:t>
            </a:r>
            <a:r>
              <a:rPr lang="en-GB" sz="800" dirty="0" err="1">
                <a:solidFill>
                  <a:schemeClr val="bg1">
                    <a:lumMod val="50000"/>
                  </a:schemeClr>
                </a:solidFill>
              </a:rPr>
              <a:t>Emailmonday</a:t>
            </a:r>
            <a:r>
              <a:rPr lang="en-GB" sz="800" dirty="0">
                <a:solidFill>
                  <a:schemeClr val="bg1">
                    <a:lumMod val="50000"/>
                  </a:schemeClr>
                </a:solidFill>
              </a:rPr>
              <a:t> “The Ultimate Marketing Automation Stats” (2019)</a:t>
            </a:r>
          </a:p>
        </p:txBody>
      </p:sp>
      <p:pic>
        <p:nvPicPr>
          <p:cNvPr id="4" name="Picture 3">
            <a:extLst>
              <a:ext uri="{FF2B5EF4-FFF2-40B4-BE49-F238E27FC236}">
                <a16:creationId xmlns:a16="http://schemas.microsoft.com/office/drawing/2014/main" id="{BD4D8372-B9B0-4232-8362-94DCDFA8023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152170" y="4653515"/>
            <a:ext cx="1422720" cy="718474"/>
          </a:xfrm>
          <a:prstGeom prst="rect">
            <a:avLst/>
          </a:prstGeom>
        </p:spPr>
      </p:pic>
      <p:sp>
        <p:nvSpPr>
          <p:cNvPr id="7" name="Text Placeholder 1">
            <a:extLst>
              <a:ext uri="{FF2B5EF4-FFF2-40B4-BE49-F238E27FC236}">
                <a16:creationId xmlns:a16="http://schemas.microsoft.com/office/drawing/2014/main" id="{ED621BE0-211D-3645-A3F0-8E1F906E04C8}"/>
              </a:ext>
            </a:extLst>
          </p:cNvPr>
          <p:cNvSpPr txBox="1">
            <a:spLocks/>
          </p:cNvSpPr>
          <p:nvPr/>
        </p:nvSpPr>
        <p:spPr>
          <a:xfrm>
            <a:off x="2081899" y="3627618"/>
            <a:ext cx="8030243" cy="40413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lang="en-US" sz="3600" b="1" kern="1200" dirty="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r>
              <a:rPr lang="en-GB" sz="1800" dirty="0">
                <a:latin typeface="Calibri" panose="020F0502020204030204" pitchFamily="34" charset="0"/>
                <a:cs typeface="Calibri" panose="020F0502020204030204" pitchFamily="34" charset="0"/>
              </a:rPr>
              <a:t>Mark Cripps, CMO</a:t>
            </a:r>
          </a:p>
        </p:txBody>
      </p:sp>
      <p:sp>
        <p:nvSpPr>
          <p:cNvPr id="8" name="Rectangle 7">
            <a:extLst>
              <a:ext uri="{FF2B5EF4-FFF2-40B4-BE49-F238E27FC236}">
                <a16:creationId xmlns:a16="http://schemas.microsoft.com/office/drawing/2014/main" id="{3520CBB9-840E-EA43-A7E8-821DEA329C9F}"/>
              </a:ext>
            </a:extLst>
          </p:cNvPr>
          <p:cNvSpPr/>
          <p:nvPr/>
        </p:nvSpPr>
        <p:spPr>
          <a:xfrm>
            <a:off x="1643865" y="1972638"/>
            <a:ext cx="8931025" cy="2465798"/>
          </a:xfrm>
          <a:prstGeom prst="rect">
            <a:avLst/>
          </a:pr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F1BB4B3F-83AA-C64F-A070-741E4128933D}"/>
              </a:ext>
            </a:extLst>
          </p:cNvPr>
          <p:cNvSpPr/>
          <p:nvPr/>
        </p:nvSpPr>
        <p:spPr>
          <a:xfrm>
            <a:off x="5712431" y="1757560"/>
            <a:ext cx="780836" cy="451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 Placeholder 1">
            <a:extLst>
              <a:ext uri="{FF2B5EF4-FFF2-40B4-BE49-F238E27FC236}">
                <a16:creationId xmlns:a16="http://schemas.microsoft.com/office/drawing/2014/main" id="{1479F8F6-B0D9-CD4B-88DD-32BF3A85BFF8}"/>
              </a:ext>
            </a:extLst>
          </p:cNvPr>
          <p:cNvSpPr txBox="1">
            <a:spLocks/>
          </p:cNvSpPr>
          <p:nvPr/>
        </p:nvSpPr>
        <p:spPr>
          <a:xfrm>
            <a:off x="2081899" y="1341644"/>
            <a:ext cx="8030243" cy="77351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lang="en-US" sz="3600" b="1" kern="1200" dirty="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r>
              <a:rPr lang="en-GB" sz="11500" dirty="0"/>
              <a:t>“</a:t>
            </a:r>
          </a:p>
        </p:txBody>
      </p:sp>
      <p:sp>
        <p:nvSpPr>
          <p:cNvPr id="11" name="Rectangle 10">
            <a:extLst>
              <a:ext uri="{FF2B5EF4-FFF2-40B4-BE49-F238E27FC236}">
                <a16:creationId xmlns:a16="http://schemas.microsoft.com/office/drawing/2014/main" id="{FE6EA144-C5DF-594C-9B7A-1A651C6C13C1}"/>
              </a:ext>
            </a:extLst>
          </p:cNvPr>
          <p:cNvSpPr/>
          <p:nvPr/>
        </p:nvSpPr>
        <p:spPr>
          <a:xfrm>
            <a:off x="5712431" y="4212501"/>
            <a:ext cx="780836" cy="1159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
            <a:extLst>
              <a:ext uri="{FF2B5EF4-FFF2-40B4-BE49-F238E27FC236}">
                <a16:creationId xmlns:a16="http://schemas.microsoft.com/office/drawing/2014/main" id="{B2A02DA0-BB73-3E47-84F8-B0D2D36F24A1}"/>
              </a:ext>
            </a:extLst>
          </p:cNvPr>
          <p:cNvSpPr txBox="1">
            <a:spLocks/>
          </p:cNvSpPr>
          <p:nvPr/>
        </p:nvSpPr>
        <p:spPr>
          <a:xfrm>
            <a:off x="2081899" y="3870924"/>
            <a:ext cx="8030243" cy="85086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lang="en-US" sz="3600" b="1" kern="1200" dirty="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r>
              <a:rPr lang="en-GB" sz="11500" dirty="0"/>
              <a:t>”</a:t>
            </a:r>
          </a:p>
        </p:txBody>
      </p:sp>
    </p:spTree>
    <p:extLst>
      <p:ext uri="{BB962C8B-B14F-4D97-AF65-F5344CB8AC3E}">
        <p14:creationId xmlns:p14="http://schemas.microsoft.com/office/powerpoint/2010/main" val="254263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hlinkClick r:id="rId2"/>
            <a:extLst>
              <a:ext uri="{FF2B5EF4-FFF2-40B4-BE49-F238E27FC236}">
                <a16:creationId xmlns:a16="http://schemas.microsoft.com/office/drawing/2014/main" id="{ABE89324-77D4-47EB-B216-5CD558822DB8}"/>
              </a:ext>
            </a:extLst>
          </p:cNvPr>
          <p:cNvPicPr>
            <a:picLocks noGrp="1" noChangeAspect="1"/>
          </p:cNvPicPr>
          <p:nvPr>
            <p:ph sz="quarter" idx="13"/>
          </p:nvPr>
        </p:nvPicPr>
        <p:blipFill>
          <a:blip r:embed="rId3">
            <a:extLst>
              <a:ext uri="{28A0092B-C50C-407E-A947-70E740481C1C}">
                <a14:useLocalDpi xmlns:a14="http://schemas.microsoft.com/office/drawing/2010/main" val="0"/>
              </a:ext>
            </a:extLst>
          </a:blip>
          <a:srcRect/>
          <a:stretch/>
        </p:blipFill>
        <p:spPr>
          <a:xfrm>
            <a:off x="2368926" y="1664449"/>
            <a:ext cx="7425572" cy="4132684"/>
          </a:xfrm>
          <a:prstGeom prst="rect">
            <a:avLst/>
          </a:prstGeom>
        </p:spPr>
      </p:pic>
      <p:sp>
        <p:nvSpPr>
          <p:cNvPr id="3" name="Title 2">
            <a:extLst>
              <a:ext uri="{FF2B5EF4-FFF2-40B4-BE49-F238E27FC236}">
                <a16:creationId xmlns:a16="http://schemas.microsoft.com/office/drawing/2014/main" id="{AD41E012-CC98-4854-897A-2428EA809936}"/>
              </a:ext>
            </a:extLst>
          </p:cNvPr>
          <p:cNvSpPr>
            <a:spLocks noGrp="1"/>
          </p:cNvSpPr>
          <p:nvPr>
            <p:ph type="title"/>
          </p:nvPr>
        </p:nvSpPr>
        <p:spPr/>
        <p:txBody>
          <a:bodyPr/>
          <a:lstStyle/>
          <a:p>
            <a:r>
              <a:rPr lang="en-GB" dirty="0"/>
              <a:t>SO, DOES IT WORK?</a:t>
            </a:r>
          </a:p>
        </p:txBody>
      </p:sp>
      <p:pic>
        <p:nvPicPr>
          <p:cNvPr id="5" name="Picture 4">
            <a:hlinkClick r:id="rId2"/>
            <a:extLst>
              <a:ext uri="{FF2B5EF4-FFF2-40B4-BE49-F238E27FC236}">
                <a16:creationId xmlns:a16="http://schemas.microsoft.com/office/drawing/2014/main" id="{61DA9FD2-CA83-4944-B96D-5992F6D287E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713384" y="3229138"/>
            <a:ext cx="2765232" cy="559403"/>
          </a:xfrm>
          <a:prstGeom prst="rect">
            <a:avLst/>
          </a:prstGeom>
        </p:spPr>
      </p:pic>
    </p:spTree>
    <p:extLst>
      <p:ext uri="{BB962C8B-B14F-4D97-AF65-F5344CB8AC3E}">
        <p14:creationId xmlns:p14="http://schemas.microsoft.com/office/powerpoint/2010/main" val="179354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52EFD8-89E7-44DD-B74F-5A072BED9831}"/>
              </a:ext>
            </a:extLst>
          </p:cNvPr>
          <p:cNvSpPr>
            <a:spLocks noGrp="1"/>
          </p:cNvSpPr>
          <p:nvPr>
            <p:ph type="title"/>
          </p:nvPr>
        </p:nvSpPr>
        <p:spPr>
          <a:xfrm>
            <a:off x="486000" y="414000"/>
            <a:ext cx="10219140" cy="475686"/>
          </a:xfrm>
        </p:spPr>
        <p:txBody>
          <a:bodyPr/>
          <a:lstStyle/>
          <a:p>
            <a:r>
              <a:rPr lang="en-GB" dirty="0"/>
              <a:t>IT CAN FULFIL MULTIPLE OBJECTIVES FOR BRANDS</a:t>
            </a:r>
          </a:p>
        </p:txBody>
      </p:sp>
      <p:sp>
        <p:nvSpPr>
          <p:cNvPr id="4" name="Text Placeholder 3">
            <a:extLst>
              <a:ext uri="{FF2B5EF4-FFF2-40B4-BE49-F238E27FC236}">
                <a16:creationId xmlns:a16="http://schemas.microsoft.com/office/drawing/2014/main" id="{04A80445-E9EC-4048-AD3D-28B8D78C7404}"/>
              </a:ext>
            </a:extLst>
          </p:cNvPr>
          <p:cNvSpPr>
            <a:spLocks noGrp="1"/>
          </p:cNvSpPr>
          <p:nvPr>
            <p:ph type="body" sz="quarter" idx="11"/>
          </p:nvPr>
        </p:nvSpPr>
        <p:spPr>
          <a:xfrm>
            <a:off x="485775" y="1029501"/>
            <a:ext cx="7051449" cy="267229"/>
          </a:xfrm>
        </p:spPr>
        <p:txBody>
          <a:bodyPr/>
          <a:lstStyle/>
          <a:p>
            <a:r>
              <a:rPr lang="en-GB" dirty="0"/>
              <a:t>From offline retargeting to lifecycle management</a:t>
            </a:r>
          </a:p>
        </p:txBody>
      </p:sp>
      <p:sp>
        <p:nvSpPr>
          <p:cNvPr id="8" name="TextBox 7">
            <a:extLst>
              <a:ext uri="{FF2B5EF4-FFF2-40B4-BE49-F238E27FC236}">
                <a16:creationId xmlns:a16="http://schemas.microsoft.com/office/drawing/2014/main" id="{B17DF271-B4C0-FC4F-8F3A-F218DA6AD791}"/>
              </a:ext>
            </a:extLst>
          </p:cNvPr>
          <p:cNvSpPr txBox="1"/>
          <p:nvPr/>
        </p:nvSpPr>
        <p:spPr>
          <a:xfrm>
            <a:off x="1767155" y="3102796"/>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Browse Abandonment</a:t>
            </a:r>
          </a:p>
        </p:txBody>
      </p:sp>
      <p:sp>
        <p:nvSpPr>
          <p:cNvPr id="9" name="TextBox 8">
            <a:extLst>
              <a:ext uri="{FF2B5EF4-FFF2-40B4-BE49-F238E27FC236}">
                <a16:creationId xmlns:a16="http://schemas.microsoft.com/office/drawing/2014/main" id="{F3AF8F3B-269D-F147-A2E0-1AE0FD7A322D}"/>
              </a:ext>
            </a:extLst>
          </p:cNvPr>
          <p:cNvSpPr txBox="1"/>
          <p:nvPr/>
        </p:nvSpPr>
        <p:spPr>
          <a:xfrm>
            <a:off x="4243226" y="3102796"/>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Quote Abandonment</a:t>
            </a:r>
          </a:p>
        </p:txBody>
      </p:sp>
      <p:sp>
        <p:nvSpPr>
          <p:cNvPr id="10" name="TextBox 9">
            <a:extLst>
              <a:ext uri="{FF2B5EF4-FFF2-40B4-BE49-F238E27FC236}">
                <a16:creationId xmlns:a16="http://schemas.microsoft.com/office/drawing/2014/main" id="{0C09B24D-BFEA-7941-836F-C46E8BA62543}"/>
              </a:ext>
            </a:extLst>
          </p:cNvPr>
          <p:cNvSpPr txBox="1"/>
          <p:nvPr/>
        </p:nvSpPr>
        <p:spPr>
          <a:xfrm>
            <a:off x="6667928" y="3102796"/>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Next Best Product</a:t>
            </a:r>
          </a:p>
        </p:txBody>
      </p:sp>
      <p:sp>
        <p:nvSpPr>
          <p:cNvPr id="11" name="TextBox 10">
            <a:extLst>
              <a:ext uri="{FF2B5EF4-FFF2-40B4-BE49-F238E27FC236}">
                <a16:creationId xmlns:a16="http://schemas.microsoft.com/office/drawing/2014/main" id="{9CD92B11-87FD-DB40-83DF-6FE58F76E075}"/>
              </a:ext>
            </a:extLst>
          </p:cNvPr>
          <p:cNvSpPr txBox="1"/>
          <p:nvPr/>
        </p:nvSpPr>
        <p:spPr>
          <a:xfrm>
            <a:off x="8928242" y="3102796"/>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Email Non-Responders</a:t>
            </a:r>
          </a:p>
        </p:txBody>
      </p:sp>
      <p:sp>
        <p:nvSpPr>
          <p:cNvPr id="12" name="TextBox 11">
            <a:extLst>
              <a:ext uri="{FF2B5EF4-FFF2-40B4-BE49-F238E27FC236}">
                <a16:creationId xmlns:a16="http://schemas.microsoft.com/office/drawing/2014/main" id="{1789B8D0-B0DF-5B4F-BF6A-048E1A95D326}"/>
              </a:ext>
            </a:extLst>
          </p:cNvPr>
          <p:cNvSpPr txBox="1"/>
          <p:nvPr/>
        </p:nvSpPr>
        <p:spPr>
          <a:xfrm>
            <a:off x="1797977" y="5295005"/>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Email Non-Permissible</a:t>
            </a:r>
          </a:p>
        </p:txBody>
      </p:sp>
      <p:sp>
        <p:nvSpPr>
          <p:cNvPr id="13" name="TextBox 12">
            <a:extLst>
              <a:ext uri="{FF2B5EF4-FFF2-40B4-BE49-F238E27FC236}">
                <a16:creationId xmlns:a16="http://schemas.microsoft.com/office/drawing/2014/main" id="{89CE42EB-EF5A-AB44-BACC-0A69A0FE34D5}"/>
              </a:ext>
            </a:extLst>
          </p:cNvPr>
          <p:cNvSpPr txBox="1"/>
          <p:nvPr/>
        </p:nvSpPr>
        <p:spPr>
          <a:xfrm>
            <a:off x="4325419" y="5295005"/>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High Value Customers</a:t>
            </a:r>
          </a:p>
        </p:txBody>
      </p:sp>
      <p:sp>
        <p:nvSpPr>
          <p:cNvPr id="14" name="TextBox 13">
            <a:extLst>
              <a:ext uri="{FF2B5EF4-FFF2-40B4-BE49-F238E27FC236}">
                <a16:creationId xmlns:a16="http://schemas.microsoft.com/office/drawing/2014/main" id="{B78473F1-0D8F-1B46-B622-11D65427D3F5}"/>
              </a:ext>
            </a:extLst>
          </p:cNvPr>
          <p:cNvSpPr txBox="1"/>
          <p:nvPr/>
        </p:nvSpPr>
        <p:spPr>
          <a:xfrm>
            <a:off x="6709023" y="5295005"/>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Customer Milestones</a:t>
            </a:r>
          </a:p>
        </p:txBody>
      </p:sp>
      <p:sp>
        <p:nvSpPr>
          <p:cNvPr id="15" name="TextBox 14">
            <a:extLst>
              <a:ext uri="{FF2B5EF4-FFF2-40B4-BE49-F238E27FC236}">
                <a16:creationId xmlns:a16="http://schemas.microsoft.com/office/drawing/2014/main" id="{9490E1F7-B4BA-1E42-AD64-F62151A444A5}"/>
              </a:ext>
            </a:extLst>
          </p:cNvPr>
          <p:cNvSpPr txBox="1"/>
          <p:nvPr/>
        </p:nvSpPr>
        <p:spPr>
          <a:xfrm>
            <a:off x="8825499" y="5295005"/>
            <a:ext cx="1551398" cy="523220"/>
          </a:xfrm>
          <a:prstGeom prst="rect">
            <a:avLst/>
          </a:prstGeom>
          <a:noFill/>
        </p:spPr>
        <p:txBody>
          <a:bodyPr wrap="square" rtlCol="0">
            <a:spAutoFit/>
          </a:bodyPr>
          <a:lstStyle/>
          <a:p>
            <a:pPr algn="ctr"/>
            <a:r>
              <a:rPr lang="en-GB" sz="1400" b="1" dirty="0">
                <a:latin typeface="Century Gothic" panose="020B0502020202020204" pitchFamily="34" charset="0"/>
              </a:rPr>
              <a:t>Lapsed Customers</a:t>
            </a:r>
          </a:p>
        </p:txBody>
      </p:sp>
      <p:pic>
        <p:nvPicPr>
          <p:cNvPr id="17" name="Picture 16" descr="Icon&#10;&#10;Description automatically generated">
            <a:extLst>
              <a:ext uri="{FF2B5EF4-FFF2-40B4-BE49-F238E27FC236}">
                <a16:creationId xmlns:a16="http://schemas.microsoft.com/office/drawing/2014/main" id="{A882DEB5-B5F7-504C-B5DA-E5DEE227600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237214" y="2024225"/>
            <a:ext cx="977898" cy="977898"/>
          </a:xfrm>
          <a:prstGeom prst="rect">
            <a:avLst/>
          </a:prstGeom>
        </p:spPr>
      </p:pic>
      <p:pic>
        <p:nvPicPr>
          <p:cNvPr id="19" name="Picture 18" descr="Icon&#10;&#10;Description automatically generated">
            <a:extLst>
              <a:ext uri="{FF2B5EF4-FFF2-40B4-BE49-F238E27FC236}">
                <a16:creationId xmlns:a16="http://schemas.microsoft.com/office/drawing/2014/main" id="{F93EE131-88CD-1747-A95A-A26B7DBB54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546129" y="2055378"/>
            <a:ext cx="1365119" cy="977898"/>
          </a:xfrm>
          <a:prstGeom prst="rect">
            <a:avLst/>
          </a:prstGeom>
        </p:spPr>
      </p:pic>
      <p:pic>
        <p:nvPicPr>
          <p:cNvPr id="21" name="Picture 20" descr="Logo&#10;&#10;Description automatically generated">
            <a:extLst>
              <a:ext uri="{FF2B5EF4-FFF2-40B4-BE49-F238E27FC236}">
                <a16:creationId xmlns:a16="http://schemas.microsoft.com/office/drawing/2014/main" id="{B351FE3F-7953-764A-AF93-CA0B964C81F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822128" y="1881886"/>
            <a:ext cx="1181353" cy="1161664"/>
          </a:xfrm>
          <a:prstGeom prst="rect">
            <a:avLst/>
          </a:prstGeom>
        </p:spPr>
      </p:pic>
      <p:pic>
        <p:nvPicPr>
          <p:cNvPr id="23" name="Picture 22" descr="A picture containing dark, lit, night&#10;&#10;Description automatically generated">
            <a:extLst>
              <a:ext uri="{FF2B5EF4-FFF2-40B4-BE49-F238E27FC236}">
                <a16:creationId xmlns:a16="http://schemas.microsoft.com/office/drawing/2014/main" id="{1D21FCFF-991E-E040-974F-5D71D2F9801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201866" y="2136028"/>
            <a:ext cx="1004149" cy="872888"/>
          </a:xfrm>
          <a:prstGeom prst="rect">
            <a:avLst/>
          </a:prstGeom>
        </p:spPr>
      </p:pic>
      <p:pic>
        <p:nvPicPr>
          <p:cNvPr id="25" name="Picture 24" descr="Logo&#10;&#10;Description automatically generated">
            <a:extLst>
              <a:ext uri="{FF2B5EF4-FFF2-40B4-BE49-F238E27FC236}">
                <a16:creationId xmlns:a16="http://schemas.microsoft.com/office/drawing/2014/main" id="{B8B405CD-714D-5B40-87AE-68E9ED901C7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100705" y="4293355"/>
            <a:ext cx="925393" cy="925393"/>
          </a:xfrm>
          <a:prstGeom prst="rect">
            <a:avLst/>
          </a:prstGeom>
        </p:spPr>
      </p:pic>
      <p:pic>
        <p:nvPicPr>
          <p:cNvPr id="27" name="Picture 26" descr="Icon&#10;&#10;Description automatically generated">
            <a:extLst>
              <a:ext uri="{FF2B5EF4-FFF2-40B4-BE49-F238E27FC236}">
                <a16:creationId xmlns:a16="http://schemas.microsoft.com/office/drawing/2014/main" id="{B52E95A2-D184-024D-9C25-0964C205A3A3}"/>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729855" y="4196908"/>
            <a:ext cx="781006" cy="1010713"/>
          </a:xfrm>
          <a:prstGeom prst="rect">
            <a:avLst/>
          </a:prstGeom>
        </p:spPr>
      </p:pic>
      <p:pic>
        <p:nvPicPr>
          <p:cNvPr id="29" name="Picture 28" descr="A picture containing text, light, traffic&#10;&#10;Description automatically generated">
            <a:extLst>
              <a:ext uri="{FF2B5EF4-FFF2-40B4-BE49-F238E27FC236}">
                <a16:creationId xmlns:a16="http://schemas.microsoft.com/office/drawing/2014/main" id="{3A22AE45-9470-1147-BF4B-3098B75CA50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940263" y="4202369"/>
            <a:ext cx="1063217" cy="1017276"/>
          </a:xfrm>
          <a:prstGeom prst="rect">
            <a:avLst/>
          </a:prstGeom>
        </p:spPr>
      </p:pic>
      <p:pic>
        <p:nvPicPr>
          <p:cNvPr id="31" name="Picture 30" descr="Logo&#10;&#10;Description automatically generated">
            <a:extLst>
              <a:ext uri="{FF2B5EF4-FFF2-40B4-BE49-F238E27FC236}">
                <a16:creationId xmlns:a16="http://schemas.microsoft.com/office/drawing/2014/main" id="{BBF80546-46B1-AC4E-B088-CDE062DCA635}"/>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9104398" y="4250304"/>
            <a:ext cx="931956" cy="938519"/>
          </a:xfrm>
          <a:prstGeom prst="rect">
            <a:avLst/>
          </a:prstGeom>
        </p:spPr>
      </p:pic>
    </p:spTree>
    <p:extLst>
      <p:ext uri="{BB962C8B-B14F-4D97-AF65-F5344CB8AC3E}">
        <p14:creationId xmlns:p14="http://schemas.microsoft.com/office/powerpoint/2010/main" val="2640632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27C1BB-3BBF-431D-9E01-E633E9B35BB8}"/>
              </a:ext>
            </a:extLst>
          </p:cNvPr>
          <p:cNvSpPr>
            <a:spLocks noGrp="1"/>
          </p:cNvSpPr>
          <p:nvPr>
            <p:ph type="title"/>
          </p:nvPr>
        </p:nvSpPr>
        <p:spPr>
          <a:xfrm>
            <a:off x="485999" y="414000"/>
            <a:ext cx="8314051" cy="475686"/>
          </a:xfrm>
        </p:spPr>
        <p:txBody>
          <a:bodyPr/>
          <a:lstStyle/>
          <a:p>
            <a:r>
              <a:rPr lang="en-GB" dirty="0"/>
              <a:t>The end-to-end campaign process</a:t>
            </a:r>
          </a:p>
        </p:txBody>
      </p:sp>
      <p:sp>
        <p:nvSpPr>
          <p:cNvPr id="4" name="Text Placeholder 3">
            <a:extLst>
              <a:ext uri="{FF2B5EF4-FFF2-40B4-BE49-F238E27FC236}">
                <a16:creationId xmlns:a16="http://schemas.microsoft.com/office/drawing/2014/main" id="{0ADBCAC0-05A4-432A-9431-6125DEDC2E9A}"/>
              </a:ext>
            </a:extLst>
          </p:cNvPr>
          <p:cNvSpPr>
            <a:spLocks noGrp="1"/>
          </p:cNvSpPr>
          <p:nvPr>
            <p:ph type="body" sz="quarter" idx="11"/>
          </p:nvPr>
        </p:nvSpPr>
        <p:spPr/>
        <p:txBody>
          <a:bodyPr/>
          <a:lstStyle/>
          <a:p>
            <a:r>
              <a:rPr lang="en-GB" dirty="0"/>
              <a:t>Programmatic mail</a:t>
            </a:r>
          </a:p>
        </p:txBody>
      </p:sp>
      <p:sp>
        <p:nvSpPr>
          <p:cNvPr id="2" name="TextBox 1">
            <a:extLst>
              <a:ext uri="{FF2B5EF4-FFF2-40B4-BE49-F238E27FC236}">
                <a16:creationId xmlns:a16="http://schemas.microsoft.com/office/drawing/2014/main" id="{E37B53A0-A8A9-9F47-96A1-2666EDB97476}"/>
              </a:ext>
            </a:extLst>
          </p:cNvPr>
          <p:cNvSpPr txBox="1"/>
          <p:nvPr/>
        </p:nvSpPr>
        <p:spPr>
          <a:xfrm>
            <a:off x="863029" y="3595955"/>
            <a:ext cx="1623317" cy="1169551"/>
          </a:xfrm>
          <a:prstGeom prst="rect">
            <a:avLst/>
          </a:prstGeom>
          <a:noFill/>
        </p:spPr>
        <p:txBody>
          <a:bodyPr wrap="square" rtlCol="0">
            <a:spAutoFit/>
          </a:bodyPr>
          <a:lstStyle/>
          <a:p>
            <a:r>
              <a:rPr lang="en-GB" sz="1400" dirty="0"/>
              <a:t>Brand X determines &amp; agrees campaign objective with programmatic mail partner</a:t>
            </a:r>
          </a:p>
        </p:txBody>
      </p:sp>
      <p:sp>
        <p:nvSpPr>
          <p:cNvPr id="8" name="TextBox 7">
            <a:extLst>
              <a:ext uri="{FF2B5EF4-FFF2-40B4-BE49-F238E27FC236}">
                <a16:creationId xmlns:a16="http://schemas.microsoft.com/office/drawing/2014/main" id="{1EF6DAAE-2BC7-1742-BFCB-4FF0561A9862}"/>
              </a:ext>
            </a:extLst>
          </p:cNvPr>
          <p:cNvSpPr txBox="1"/>
          <p:nvPr/>
        </p:nvSpPr>
        <p:spPr>
          <a:xfrm>
            <a:off x="3102795" y="3595955"/>
            <a:ext cx="1623317" cy="954107"/>
          </a:xfrm>
          <a:prstGeom prst="rect">
            <a:avLst/>
          </a:prstGeom>
          <a:noFill/>
        </p:spPr>
        <p:txBody>
          <a:bodyPr wrap="square" rtlCol="0">
            <a:spAutoFit/>
          </a:bodyPr>
          <a:lstStyle/>
          <a:p>
            <a:r>
              <a:rPr lang="en-GB" sz="1400" dirty="0"/>
              <a:t>Programmatic mail partner sets up tagging on Brand X website</a:t>
            </a:r>
          </a:p>
        </p:txBody>
      </p:sp>
      <p:sp>
        <p:nvSpPr>
          <p:cNvPr id="9" name="TextBox 8">
            <a:extLst>
              <a:ext uri="{FF2B5EF4-FFF2-40B4-BE49-F238E27FC236}">
                <a16:creationId xmlns:a16="http://schemas.microsoft.com/office/drawing/2014/main" id="{85413B1D-C595-5047-9B3C-6B25054C8E7C}"/>
              </a:ext>
            </a:extLst>
          </p:cNvPr>
          <p:cNvSpPr txBox="1"/>
          <p:nvPr/>
        </p:nvSpPr>
        <p:spPr>
          <a:xfrm>
            <a:off x="5486400" y="3595955"/>
            <a:ext cx="1623317" cy="738664"/>
          </a:xfrm>
          <a:prstGeom prst="rect">
            <a:avLst/>
          </a:prstGeom>
          <a:noFill/>
        </p:spPr>
        <p:txBody>
          <a:bodyPr wrap="square" rtlCol="0">
            <a:spAutoFit/>
          </a:bodyPr>
          <a:lstStyle/>
          <a:p>
            <a:r>
              <a:rPr lang="en-GB" sz="1400" dirty="0"/>
              <a:t>Brand X 1</a:t>
            </a:r>
            <a:r>
              <a:rPr lang="en-GB" sz="1400" baseline="30000" dirty="0"/>
              <a:t>st</a:t>
            </a:r>
            <a:r>
              <a:rPr lang="en-GB" sz="1400" dirty="0"/>
              <a:t> party data uploaded to a portal</a:t>
            </a:r>
          </a:p>
        </p:txBody>
      </p:sp>
      <p:sp>
        <p:nvSpPr>
          <p:cNvPr id="10" name="TextBox 9">
            <a:extLst>
              <a:ext uri="{FF2B5EF4-FFF2-40B4-BE49-F238E27FC236}">
                <a16:creationId xmlns:a16="http://schemas.microsoft.com/office/drawing/2014/main" id="{056A7DD4-BF1A-2549-9557-471E4E9AFD4A}"/>
              </a:ext>
            </a:extLst>
          </p:cNvPr>
          <p:cNvSpPr txBox="1"/>
          <p:nvPr/>
        </p:nvSpPr>
        <p:spPr>
          <a:xfrm>
            <a:off x="5486400" y="4335694"/>
            <a:ext cx="1623317" cy="307777"/>
          </a:xfrm>
          <a:prstGeom prst="rect">
            <a:avLst/>
          </a:prstGeom>
          <a:noFill/>
        </p:spPr>
        <p:txBody>
          <a:bodyPr wrap="square" rtlCol="0">
            <a:spAutoFit/>
          </a:bodyPr>
          <a:lstStyle/>
          <a:p>
            <a:r>
              <a:rPr lang="en-GB" sz="1400" b="1" dirty="0"/>
              <a:t>OR</a:t>
            </a:r>
          </a:p>
        </p:txBody>
      </p:sp>
      <p:sp>
        <p:nvSpPr>
          <p:cNvPr id="11" name="TextBox 10">
            <a:extLst>
              <a:ext uri="{FF2B5EF4-FFF2-40B4-BE49-F238E27FC236}">
                <a16:creationId xmlns:a16="http://schemas.microsoft.com/office/drawing/2014/main" id="{F90D0540-16AD-AC48-99A0-55808562E8F0}"/>
              </a:ext>
            </a:extLst>
          </p:cNvPr>
          <p:cNvSpPr txBox="1"/>
          <p:nvPr/>
        </p:nvSpPr>
        <p:spPr>
          <a:xfrm>
            <a:off x="5486400" y="4664467"/>
            <a:ext cx="1623317" cy="954107"/>
          </a:xfrm>
          <a:prstGeom prst="rect">
            <a:avLst/>
          </a:prstGeom>
          <a:noFill/>
        </p:spPr>
        <p:txBody>
          <a:bodyPr wrap="square" rtlCol="0">
            <a:spAutoFit/>
          </a:bodyPr>
          <a:lstStyle/>
          <a:p>
            <a:r>
              <a:rPr lang="en-GB" sz="1400" dirty="0"/>
              <a:t>Tags capture customer information prior to abandonment</a:t>
            </a:r>
          </a:p>
        </p:txBody>
      </p:sp>
      <p:sp>
        <p:nvSpPr>
          <p:cNvPr id="12" name="TextBox 11">
            <a:extLst>
              <a:ext uri="{FF2B5EF4-FFF2-40B4-BE49-F238E27FC236}">
                <a16:creationId xmlns:a16="http://schemas.microsoft.com/office/drawing/2014/main" id="{B5BFC8B8-0880-D04C-8717-CAC19A680836}"/>
              </a:ext>
            </a:extLst>
          </p:cNvPr>
          <p:cNvSpPr txBox="1"/>
          <p:nvPr/>
        </p:nvSpPr>
        <p:spPr>
          <a:xfrm>
            <a:off x="7849456" y="3595955"/>
            <a:ext cx="1623317" cy="1169551"/>
          </a:xfrm>
          <a:prstGeom prst="rect">
            <a:avLst/>
          </a:prstGeom>
          <a:noFill/>
        </p:spPr>
        <p:txBody>
          <a:bodyPr wrap="square" rtlCol="0">
            <a:spAutoFit/>
          </a:bodyPr>
          <a:lstStyle/>
          <a:p>
            <a:r>
              <a:rPr lang="en-GB" sz="1400" dirty="0"/>
              <a:t>Customer behaviour triggers timely, relevant &amp; personalised mailing</a:t>
            </a:r>
          </a:p>
        </p:txBody>
      </p:sp>
      <p:sp>
        <p:nvSpPr>
          <p:cNvPr id="13" name="TextBox 12">
            <a:extLst>
              <a:ext uri="{FF2B5EF4-FFF2-40B4-BE49-F238E27FC236}">
                <a16:creationId xmlns:a16="http://schemas.microsoft.com/office/drawing/2014/main" id="{306028B2-640B-6949-858C-1FF44B47FC11}"/>
              </a:ext>
            </a:extLst>
          </p:cNvPr>
          <p:cNvSpPr txBox="1"/>
          <p:nvPr/>
        </p:nvSpPr>
        <p:spPr>
          <a:xfrm>
            <a:off x="9811820" y="3595955"/>
            <a:ext cx="1623317" cy="1169551"/>
          </a:xfrm>
          <a:prstGeom prst="rect">
            <a:avLst/>
          </a:prstGeom>
          <a:noFill/>
        </p:spPr>
        <p:txBody>
          <a:bodyPr wrap="square" rtlCol="0">
            <a:spAutoFit/>
          </a:bodyPr>
          <a:lstStyle/>
          <a:p>
            <a:r>
              <a:rPr lang="en-GB" sz="1400" dirty="0"/>
              <a:t>Programmatic mail partner, reports on performance with detailed campaign analytics</a:t>
            </a:r>
          </a:p>
        </p:txBody>
      </p:sp>
      <p:pic>
        <p:nvPicPr>
          <p:cNvPr id="15" name="Picture 14" descr="Shape, arrow&#10;&#10;Description automatically generated">
            <a:extLst>
              <a:ext uri="{FF2B5EF4-FFF2-40B4-BE49-F238E27FC236}">
                <a16:creationId xmlns:a16="http://schemas.microsoft.com/office/drawing/2014/main" id="{0C563878-41FE-A646-813C-0B1A81D91BA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638636" y="3595955"/>
            <a:ext cx="250223" cy="384959"/>
          </a:xfrm>
          <a:prstGeom prst="rect">
            <a:avLst/>
          </a:prstGeom>
        </p:spPr>
      </p:pic>
      <p:pic>
        <p:nvPicPr>
          <p:cNvPr id="16" name="Picture 15" descr="Shape, arrow&#10;&#10;Description automatically generated">
            <a:extLst>
              <a:ext uri="{FF2B5EF4-FFF2-40B4-BE49-F238E27FC236}">
                <a16:creationId xmlns:a16="http://schemas.microsoft.com/office/drawing/2014/main" id="{17CC8219-12A3-8843-A462-F0F29A0B2F6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909225" y="3595955"/>
            <a:ext cx="250223" cy="384959"/>
          </a:xfrm>
          <a:prstGeom prst="rect">
            <a:avLst/>
          </a:prstGeom>
        </p:spPr>
      </p:pic>
      <p:pic>
        <p:nvPicPr>
          <p:cNvPr id="17" name="Picture 16" descr="Shape, arrow&#10;&#10;Description automatically generated">
            <a:extLst>
              <a:ext uri="{FF2B5EF4-FFF2-40B4-BE49-F238E27FC236}">
                <a16:creationId xmlns:a16="http://schemas.microsoft.com/office/drawing/2014/main" id="{CDD25C41-B352-294C-94A1-E631B4BD344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426393" y="3595955"/>
            <a:ext cx="250223" cy="384959"/>
          </a:xfrm>
          <a:prstGeom prst="rect">
            <a:avLst/>
          </a:prstGeom>
        </p:spPr>
      </p:pic>
      <p:pic>
        <p:nvPicPr>
          <p:cNvPr id="18" name="Picture 17" descr="Shape, arrow&#10;&#10;Description automatically generated">
            <a:extLst>
              <a:ext uri="{FF2B5EF4-FFF2-40B4-BE49-F238E27FC236}">
                <a16:creationId xmlns:a16="http://schemas.microsoft.com/office/drawing/2014/main" id="{71A9D2A3-1E51-0644-911A-892B9AC102A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470573" y="3595955"/>
            <a:ext cx="250223" cy="384959"/>
          </a:xfrm>
          <a:prstGeom prst="rect">
            <a:avLst/>
          </a:prstGeom>
        </p:spPr>
      </p:pic>
      <p:pic>
        <p:nvPicPr>
          <p:cNvPr id="20" name="Picture 19" descr="Shape, circle&#10;&#10;Description automatically generated">
            <a:extLst>
              <a:ext uri="{FF2B5EF4-FFF2-40B4-BE49-F238E27FC236}">
                <a16:creationId xmlns:a16="http://schemas.microsoft.com/office/drawing/2014/main" id="{BC40506F-9BFA-3D48-B952-D55EDD9409E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11910" y="2157346"/>
            <a:ext cx="1096146" cy="1096146"/>
          </a:xfrm>
          <a:prstGeom prst="rect">
            <a:avLst/>
          </a:prstGeom>
        </p:spPr>
      </p:pic>
      <p:pic>
        <p:nvPicPr>
          <p:cNvPr id="22" name="Picture 21" descr="A picture containing text, black, dark&#10;&#10;Description automatically generated">
            <a:extLst>
              <a:ext uri="{FF2B5EF4-FFF2-40B4-BE49-F238E27FC236}">
                <a16:creationId xmlns:a16="http://schemas.microsoft.com/office/drawing/2014/main" id="{066DAFAB-54C7-2645-B5B2-C978A815CA13}"/>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325284" y="2203916"/>
            <a:ext cx="1096146" cy="1058129"/>
          </a:xfrm>
          <a:prstGeom prst="rect">
            <a:avLst/>
          </a:prstGeom>
        </p:spPr>
      </p:pic>
      <p:pic>
        <p:nvPicPr>
          <p:cNvPr id="24" name="Picture 23" descr="Background pattern&#10;&#10;Description automatically generated with medium confidence">
            <a:extLst>
              <a:ext uri="{FF2B5EF4-FFF2-40B4-BE49-F238E27FC236}">
                <a16:creationId xmlns:a16="http://schemas.microsoft.com/office/drawing/2014/main" id="{49D19914-9AB0-8C45-A6F6-ECF1D2B0ABD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606128" y="2159563"/>
            <a:ext cx="1102482" cy="1102482"/>
          </a:xfrm>
          <a:prstGeom prst="rect">
            <a:avLst/>
          </a:prstGeom>
        </p:spPr>
      </p:pic>
      <p:pic>
        <p:nvPicPr>
          <p:cNvPr id="26" name="Picture 25" descr="Shape&#10;&#10;Description automatically generated">
            <a:extLst>
              <a:ext uri="{FF2B5EF4-FFF2-40B4-BE49-F238E27FC236}">
                <a16:creationId xmlns:a16="http://schemas.microsoft.com/office/drawing/2014/main" id="{2941F960-742A-C344-8286-1331FE6542A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862486" y="2324982"/>
            <a:ext cx="1058130" cy="918735"/>
          </a:xfrm>
          <a:prstGeom prst="rect">
            <a:avLst/>
          </a:prstGeom>
        </p:spPr>
      </p:pic>
      <p:pic>
        <p:nvPicPr>
          <p:cNvPr id="28" name="Picture 27" descr="Icon&#10;&#10;Description automatically generated">
            <a:extLst>
              <a:ext uri="{FF2B5EF4-FFF2-40B4-BE49-F238E27FC236}">
                <a16:creationId xmlns:a16="http://schemas.microsoft.com/office/drawing/2014/main" id="{FF7CA936-43C7-994F-8539-C31C365A9FCB}"/>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093220" y="2296227"/>
            <a:ext cx="918736" cy="963088"/>
          </a:xfrm>
          <a:prstGeom prst="rect">
            <a:avLst/>
          </a:prstGeom>
        </p:spPr>
      </p:pic>
    </p:spTree>
    <p:extLst>
      <p:ext uri="{BB962C8B-B14F-4D97-AF65-F5344CB8AC3E}">
        <p14:creationId xmlns:p14="http://schemas.microsoft.com/office/powerpoint/2010/main" val="3803845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FB14-A56E-4056-84B7-5BB3981871E6}"/>
              </a:ext>
            </a:extLst>
          </p:cNvPr>
          <p:cNvSpPr>
            <a:spLocks noGrp="1"/>
          </p:cNvSpPr>
          <p:nvPr>
            <p:ph type="title"/>
          </p:nvPr>
        </p:nvSpPr>
        <p:spPr>
          <a:xfrm>
            <a:off x="485999" y="414000"/>
            <a:ext cx="9413010" cy="475686"/>
          </a:xfrm>
        </p:spPr>
        <p:txBody>
          <a:bodyPr/>
          <a:lstStyle/>
          <a:p>
            <a:r>
              <a:rPr lang="en-GB" dirty="0"/>
              <a:t>LEVERAGE YOUR FIRST-PARTY DIGITAL DATA</a:t>
            </a:r>
          </a:p>
        </p:txBody>
      </p:sp>
      <p:sp>
        <p:nvSpPr>
          <p:cNvPr id="3" name="Text Placeholder 2">
            <a:extLst>
              <a:ext uri="{FF2B5EF4-FFF2-40B4-BE49-F238E27FC236}">
                <a16:creationId xmlns:a16="http://schemas.microsoft.com/office/drawing/2014/main" id="{5E0A9508-829B-4B6F-9BA5-6B9A69BBB32A}"/>
              </a:ext>
            </a:extLst>
          </p:cNvPr>
          <p:cNvSpPr>
            <a:spLocks noGrp="1"/>
          </p:cNvSpPr>
          <p:nvPr>
            <p:ph type="body" sz="quarter" idx="11"/>
          </p:nvPr>
        </p:nvSpPr>
        <p:spPr/>
        <p:txBody>
          <a:bodyPr/>
          <a:lstStyle/>
          <a:p>
            <a:r>
              <a:rPr lang="en-GB" dirty="0"/>
              <a:t>To activate more effective outcomes</a:t>
            </a:r>
          </a:p>
        </p:txBody>
      </p:sp>
      <p:sp>
        <p:nvSpPr>
          <p:cNvPr id="8" name="Rectangle 7">
            <a:extLst>
              <a:ext uri="{FF2B5EF4-FFF2-40B4-BE49-F238E27FC236}">
                <a16:creationId xmlns:a16="http://schemas.microsoft.com/office/drawing/2014/main" id="{5D1852DC-8701-E44C-AF64-883F4EDE4399}"/>
              </a:ext>
            </a:extLst>
          </p:cNvPr>
          <p:cNvSpPr/>
          <p:nvPr/>
        </p:nvSpPr>
        <p:spPr>
          <a:xfrm>
            <a:off x="0" y="4146654"/>
            <a:ext cx="12192000" cy="475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Century Gothic" panose="020B0502020202020204" pitchFamily="34" charset="0"/>
              </a:rPr>
              <a:t>USING FIRST-PARTY DATA COMES WITH BUSINESS BENEFITS</a:t>
            </a:r>
          </a:p>
        </p:txBody>
      </p:sp>
      <p:pic>
        <p:nvPicPr>
          <p:cNvPr id="10" name="Picture 9" descr="A picture containing text, sign, outdoor, turn&#10;&#10;Description automatically generated">
            <a:extLst>
              <a:ext uri="{FF2B5EF4-FFF2-40B4-BE49-F238E27FC236}">
                <a16:creationId xmlns:a16="http://schemas.microsoft.com/office/drawing/2014/main" id="{A7F0A42E-B031-FF45-875D-979B7336790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695236" y="1609797"/>
            <a:ext cx="1561672" cy="1561672"/>
          </a:xfrm>
          <a:prstGeom prst="rect">
            <a:avLst/>
          </a:prstGeom>
        </p:spPr>
      </p:pic>
      <p:pic>
        <p:nvPicPr>
          <p:cNvPr id="12" name="Picture 11" descr="A picture containing text, sign, vector graphics&#10;&#10;Description automatically generated">
            <a:extLst>
              <a:ext uri="{FF2B5EF4-FFF2-40B4-BE49-F238E27FC236}">
                <a16:creationId xmlns:a16="http://schemas.microsoft.com/office/drawing/2014/main" id="{36085670-F211-954F-84AA-9EAA303BB18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50705" y="1599523"/>
            <a:ext cx="1516123" cy="1522630"/>
          </a:xfrm>
          <a:prstGeom prst="rect">
            <a:avLst/>
          </a:prstGeom>
        </p:spPr>
      </p:pic>
      <p:pic>
        <p:nvPicPr>
          <p:cNvPr id="15" name="Picture 14">
            <a:extLst>
              <a:ext uri="{FF2B5EF4-FFF2-40B4-BE49-F238E27FC236}">
                <a16:creationId xmlns:a16="http://schemas.microsoft.com/office/drawing/2014/main" id="{6C307E99-D905-AB4F-BB5B-4167BE7D10F4}"/>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814688" y="1599523"/>
            <a:ext cx="1462261" cy="1522630"/>
          </a:xfrm>
          <a:prstGeom prst="rect">
            <a:avLst/>
          </a:prstGeom>
        </p:spPr>
      </p:pic>
      <p:sp>
        <p:nvSpPr>
          <p:cNvPr id="16" name="TextBox 15">
            <a:extLst>
              <a:ext uri="{FF2B5EF4-FFF2-40B4-BE49-F238E27FC236}">
                <a16:creationId xmlns:a16="http://schemas.microsoft.com/office/drawing/2014/main" id="{9CBEFCE0-0CB3-7547-AB16-B56034283582}"/>
              </a:ext>
            </a:extLst>
          </p:cNvPr>
          <p:cNvSpPr txBox="1"/>
          <p:nvPr/>
        </p:nvSpPr>
        <p:spPr>
          <a:xfrm>
            <a:off x="1068513" y="3209883"/>
            <a:ext cx="3236359" cy="507831"/>
          </a:xfrm>
          <a:prstGeom prst="rect">
            <a:avLst/>
          </a:prstGeom>
          <a:noFill/>
        </p:spPr>
        <p:txBody>
          <a:bodyPr wrap="square" rtlCol="0">
            <a:spAutoFit/>
          </a:bodyPr>
          <a:lstStyle/>
          <a:p>
            <a:r>
              <a:rPr lang="en-GB" sz="1350" b="1" dirty="0">
                <a:solidFill>
                  <a:schemeClr val="accent1"/>
                </a:solidFill>
                <a:latin typeface="Century Gothic" panose="020B0502020202020204" pitchFamily="34" charset="0"/>
              </a:rPr>
              <a:t>90% </a:t>
            </a:r>
            <a:r>
              <a:rPr lang="en-GB" sz="1350" b="1" dirty="0">
                <a:latin typeface="Century Gothic" panose="020B0502020202020204" pitchFamily="34" charset="0"/>
              </a:rPr>
              <a:t>of marketers say that first-party data is important to their marketing</a:t>
            </a:r>
          </a:p>
        </p:txBody>
      </p:sp>
      <p:sp>
        <p:nvSpPr>
          <p:cNvPr id="17" name="TextBox 16">
            <a:extLst>
              <a:ext uri="{FF2B5EF4-FFF2-40B4-BE49-F238E27FC236}">
                <a16:creationId xmlns:a16="http://schemas.microsoft.com/office/drawing/2014/main" id="{B278DF26-B21A-934A-BE07-7B8F91A780B9}"/>
              </a:ext>
            </a:extLst>
          </p:cNvPr>
          <p:cNvSpPr txBox="1"/>
          <p:nvPr/>
        </p:nvSpPr>
        <p:spPr>
          <a:xfrm>
            <a:off x="5137080" y="3209883"/>
            <a:ext cx="2619910" cy="715581"/>
          </a:xfrm>
          <a:prstGeom prst="rect">
            <a:avLst/>
          </a:prstGeom>
          <a:noFill/>
        </p:spPr>
        <p:txBody>
          <a:bodyPr wrap="square" rtlCol="0">
            <a:spAutoFit/>
          </a:bodyPr>
          <a:lstStyle/>
          <a:p>
            <a:r>
              <a:rPr lang="en-GB" sz="1350" b="1" dirty="0">
                <a:latin typeface="Century Gothic" panose="020B0502020202020204" pitchFamily="34" charset="0"/>
              </a:rPr>
              <a:t>But only </a:t>
            </a:r>
            <a:r>
              <a:rPr lang="en-GB" sz="1350" b="1" dirty="0">
                <a:solidFill>
                  <a:schemeClr val="accent1"/>
                </a:solidFill>
                <a:latin typeface="Century Gothic" panose="020B0502020202020204" pitchFamily="34" charset="0"/>
              </a:rPr>
              <a:t>30% </a:t>
            </a:r>
            <a:r>
              <a:rPr lang="en-GB" sz="1350" b="1" dirty="0">
                <a:latin typeface="Century Gothic" panose="020B0502020202020204" pitchFamily="34" charset="0"/>
              </a:rPr>
              <a:t>are collecting and integrating data across channels</a:t>
            </a:r>
          </a:p>
        </p:txBody>
      </p:sp>
      <p:sp>
        <p:nvSpPr>
          <p:cNvPr id="18" name="TextBox 17">
            <a:extLst>
              <a:ext uri="{FF2B5EF4-FFF2-40B4-BE49-F238E27FC236}">
                <a16:creationId xmlns:a16="http://schemas.microsoft.com/office/drawing/2014/main" id="{9DC20962-1751-DE40-9E44-A113E658263D}"/>
              </a:ext>
            </a:extLst>
          </p:cNvPr>
          <p:cNvSpPr txBox="1"/>
          <p:nvPr/>
        </p:nvSpPr>
        <p:spPr>
          <a:xfrm>
            <a:off x="8414535" y="3209883"/>
            <a:ext cx="2708951" cy="715581"/>
          </a:xfrm>
          <a:prstGeom prst="rect">
            <a:avLst/>
          </a:prstGeom>
          <a:noFill/>
        </p:spPr>
        <p:txBody>
          <a:bodyPr wrap="square" rtlCol="0">
            <a:spAutoFit/>
          </a:bodyPr>
          <a:lstStyle/>
          <a:p>
            <a:r>
              <a:rPr lang="en-GB" sz="1350" b="1" dirty="0">
                <a:latin typeface="Century Gothic" panose="020B0502020202020204" pitchFamily="34" charset="0"/>
              </a:rPr>
              <a:t>Only </a:t>
            </a:r>
            <a:r>
              <a:rPr lang="en-GB" sz="1350" b="1" dirty="0">
                <a:solidFill>
                  <a:schemeClr val="accent1"/>
                </a:solidFill>
                <a:latin typeface="Century Gothic" panose="020B0502020202020204" pitchFamily="34" charset="0"/>
              </a:rPr>
              <a:t>1% </a:t>
            </a:r>
            <a:r>
              <a:rPr lang="en-GB" sz="1350" b="1" dirty="0">
                <a:latin typeface="Century Gothic" panose="020B0502020202020204" pitchFamily="34" charset="0"/>
              </a:rPr>
              <a:t>are using data to deliver a fully cross-channel experience for their customers</a:t>
            </a:r>
          </a:p>
        </p:txBody>
      </p:sp>
      <p:sp>
        <p:nvSpPr>
          <p:cNvPr id="20" name="TextBox 19">
            <a:extLst>
              <a:ext uri="{FF2B5EF4-FFF2-40B4-BE49-F238E27FC236}">
                <a16:creationId xmlns:a16="http://schemas.microsoft.com/office/drawing/2014/main" id="{D2A03DF5-3992-DE43-BB1A-4B3449CA4D7A}"/>
              </a:ext>
            </a:extLst>
          </p:cNvPr>
          <p:cNvSpPr txBox="1"/>
          <p:nvPr/>
        </p:nvSpPr>
        <p:spPr>
          <a:xfrm>
            <a:off x="2958958" y="5264714"/>
            <a:ext cx="3236359" cy="715581"/>
          </a:xfrm>
          <a:prstGeom prst="rect">
            <a:avLst/>
          </a:prstGeom>
          <a:noFill/>
        </p:spPr>
        <p:txBody>
          <a:bodyPr wrap="square" rtlCol="0">
            <a:spAutoFit/>
          </a:bodyPr>
          <a:lstStyle/>
          <a:p>
            <a:r>
              <a:rPr lang="en-GB" sz="1350" b="1" dirty="0">
                <a:solidFill>
                  <a:schemeClr val="accent1"/>
                </a:solidFill>
                <a:latin typeface="Century Gothic" panose="020B0502020202020204" pitchFamily="34" charset="0"/>
              </a:rPr>
              <a:t>incremental revenue</a:t>
            </a:r>
          </a:p>
          <a:p>
            <a:r>
              <a:rPr lang="en-GB" sz="1350" b="1" dirty="0">
                <a:latin typeface="Century Gothic" panose="020B0502020202020204" pitchFamily="34" charset="0"/>
              </a:rPr>
              <a:t>(from a single ad placement, communication, or outreach)</a:t>
            </a:r>
          </a:p>
        </p:txBody>
      </p:sp>
      <p:sp>
        <p:nvSpPr>
          <p:cNvPr id="21" name="TextBox 20">
            <a:extLst>
              <a:ext uri="{FF2B5EF4-FFF2-40B4-BE49-F238E27FC236}">
                <a16:creationId xmlns:a16="http://schemas.microsoft.com/office/drawing/2014/main" id="{12C5BA8A-A1BA-2248-917B-7CA34052146A}"/>
              </a:ext>
            </a:extLst>
          </p:cNvPr>
          <p:cNvSpPr txBox="1"/>
          <p:nvPr/>
        </p:nvSpPr>
        <p:spPr>
          <a:xfrm>
            <a:off x="8722760" y="5264714"/>
            <a:ext cx="3236359" cy="507831"/>
          </a:xfrm>
          <a:prstGeom prst="rect">
            <a:avLst/>
          </a:prstGeom>
          <a:noFill/>
        </p:spPr>
        <p:txBody>
          <a:bodyPr wrap="square" rtlCol="0">
            <a:spAutoFit/>
          </a:bodyPr>
          <a:lstStyle/>
          <a:p>
            <a:r>
              <a:rPr lang="en-GB" sz="1350" b="1" dirty="0">
                <a:solidFill>
                  <a:schemeClr val="accent1"/>
                </a:solidFill>
                <a:latin typeface="Century Gothic" panose="020B0502020202020204" pitchFamily="34" charset="0"/>
              </a:rPr>
              <a:t>improvement in</a:t>
            </a:r>
          </a:p>
          <a:p>
            <a:r>
              <a:rPr lang="en-GB" sz="1350" b="1" dirty="0">
                <a:solidFill>
                  <a:schemeClr val="accent1"/>
                </a:solidFill>
                <a:latin typeface="Century Gothic" panose="020B0502020202020204" pitchFamily="34" charset="0"/>
              </a:rPr>
              <a:t>cost efficiency </a:t>
            </a:r>
            <a:endParaRPr lang="en-GB" sz="1350" b="1" dirty="0">
              <a:latin typeface="Century Gothic" panose="020B0502020202020204" pitchFamily="34" charset="0"/>
            </a:endParaRPr>
          </a:p>
        </p:txBody>
      </p:sp>
      <p:sp>
        <p:nvSpPr>
          <p:cNvPr id="22" name="TextBox 21">
            <a:extLst>
              <a:ext uri="{FF2B5EF4-FFF2-40B4-BE49-F238E27FC236}">
                <a16:creationId xmlns:a16="http://schemas.microsoft.com/office/drawing/2014/main" id="{6030AC2D-8D20-DA49-834C-3C97784636C2}"/>
              </a:ext>
            </a:extLst>
          </p:cNvPr>
          <p:cNvSpPr txBox="1"/>
          <p:nvPr/>
        </p:nvSpPr>
        <p:spPr>
          <a:xfrm>
            <a:off x="4048019" y="6179114"/>
            <a:ext cx="3842534" cy="261610"/>
          </a:xfrm>
          <a:prstGeom prst="rect">
            <a:avLst/>
          </a:prstGeom>
          <a:noFill/>
        </p:spPr>
        <p:txBody>
          <a:bodyPr wrap="square" rtlCol="0">
            <a:spAutoFit/>
          </a:bodyPr>
          <a:lstStyle/>
          <a:p>
            <a:r>
              <a:rPr lang="en-GB" sz="1100" b="1" dirty="0">
                <a:latin typeface="Century Gothic" panose="020B0502020202020204" pitchFamily="34" charset="0"/>
              </a:rPr>
              <a:t>compared to companies with limited data integration</a:t>
            </a:r>
          </a:p>
        </p:txBody>
      </p:sp>
      <p:sp>
        <p:nvSpPr>
          <p:cNvPr id="23" name="TextBox 22">
            <a:extLst>
              <a:ext uri="{FF2B5EF4-FFF2-40B4-BE49-F238E27FC236}">
                <a16:creationId xmlns:a16="http://schemas.microsoft.com/office/drawing/2014/main" id="{19190D5B-0BC2-AB4C-B6C6-4A74FDD8943D}"/>
              </a:ext>
            </a:extLst>
          </p:cNvPr>
          <p:cNvSpPr txBox="1"/>
          <p:nvPr/>
        </p:nvSpPr>
        <p:spPr>
          <a:xfrm>
            <a:off x="1839076" y="4714709"/>
            <a:ext cx="1243172" cy="523220"/>
          </a:xfrm>
          <a:prstGeom prst="rect">
            <a:avLst/>
          </a:prstGeom>
          <a:noFill/>
        </p:spPr>
        <p:txBody>
          <a:bodyPr wrap="square" rtlCol="0">
            <a:spAutoFit/>
          </a:bodyPr>
          <a:lstStyle/>
          <a:p>
            <a:r>
              <a:rPr lang="en-GB" sz="2800" b="1" dirty="0">
                <a:latin typeface="Century Gothic" panose="020B0502020202020204" pitchFamily="34" charset="0"/>
              </a:rPr>
              <a:t>up to</a:t>
            </a:r>
          </a:p>
        </p:txBody>
      </p:sp>
      <p:sp>
        <p:nvSpPr>
          <p:cNvPr id="24" name="TextBox 23">
            <a:extLst>
              <a:ext uri="{FF2B5EF4-FFF2-40B4-BE49-F238E27FC236}">
                <a16:creationId xmlns:a16="http://schemas.microsoft.com/office/drawing/2014/main" id="{AF26C18B-8831-0040-B228-E3A7E99951BC}"/>
              </a:ext>
            </a:extLst>
          </p:cNvPr>
          <p:cNvSpPr txBox="1"/>
          <p:nvPr/>
        </p:nvSpPr>
        <p:spPr>
          <a:xfrm>
            <a:off x="6976155" y="4714709"/>
            <a:ext cx="1243172" cy="523220"/>
          </a:xfrm>
          <a:prstGeom prst="rect">
            <a:avLst/>
          </a:prstGeom>
          <a:noFill/>
        </p:spPr>
        <p:txBody>
          <a:bodyPr wrap="square" rtlCol="0">
            <a:spAutoFit/>
          </a:bodyPr>
          <a:lstStyle/>
          <a:p>
            <a:r>
              <a:rPr lang="en-GB" sz="2800" b="1" dirty="0">
                <a:latin typeface="Century Gothic" panose="020B0502020202020204" pitchFamily="34" charset="0"/>
              </a:rPr>
              <a:t>up to</a:t>
            </a:r>
          </a:p>
        </p:txBody>
      </p:sp>
      <p:sp>
        <p:nvSpPr>
          <p:cNvPr id="25" name="TextBox 24">
            <a:extLst>
              <a:ext uri="{FF2B5EF4-FFF2-40B4-BE49-F238E27FC236}">
                <a16:creationId xmlns:a16="http://schemas.microsoft.com/office/drawing/2014/main" id="{828BA053-2F85-E647-94B2-8373BAF29F9C}"/>
              </a:ext>
            </a:extLst>
          </p:cNvPr>
          <p:cNvSpPr txBox="1"/>
          <p:nvPr/>
        </p:nvSpPr>
        <p:spPr>
          <a:xfrm>
            <a:off x="1839076" y="5053389"/>
            <a:ext cx="1243172" cy="1015663"/>
          </a:xfrm>
          <a:prstGeom prst="rect">
            <a:avLst/>
          </a:prstGeom>
          <a:noFill/>
        </p:spPr>
        <p:txBody>
          <a:bodyPr wrap="square" rtlCol="0">
            <a:spAutoFit/>
          </a:bodyPr>
          <a:lstStyle/>
          <a:p>
            <a:r>
              <a:rPr lang="en-GB" sz="6000" b="1" dirty="0">
                <a:solidFill>
                  <a:schemeClr val="accent1"/>
                </a:solidFill>
                <a:latin typeface="Century Gothic" panose="020B0502020202020204" pitchFamily="34" charset="0"/>
              </a:rPr>
              <a:t>2x</a:t>
            </a:r>
          </a:p>
        </p:txBody>
      </p:sp>
      <p:sp>
        <p:nvSpPr>
          <p:cNvPr id="26" name="TextBox 25">
            <a:extLst>
              <a:ext uri="{FF2B5EF4-FFF2-40B4-BE49-F238E27FC236}">
                <a16:creationId xmlns:a16="http://schemas.microsoft.com/office/drawing/2014/main" id="{D96D0858-87AE-274E-8F4F-456B5E85D43F}"/>
              </a:ext>
            </a:extLst>
          </p:cNvPr>
          <p:cNvSpPr txBox="1"/>
          <p:nvPr/>
        </p:nvSpPr>
        <p:spPr>
          <a:xfrm>
            <a:off x="6965882" y="5053389"/>
            <a:ext cx="1846778" cy="1015663"/>
          </a:xfrm>
          <a:prstGeom prst="rect">
            <a:avLst/>
          </a:prstGeom>
          <a:noFill/>
        </p:spPr>
        <p:txBody>
          <a:bodyPr wrap="square" rtlCol="0">
            <a:spAutoFit/>
          </a:bodyPr>
          <a:lstStyle/>
          <a:p>
            <a:r>
              <a:rPr lang="en-GB" sz="6000" b="1" dirty="0">
                <a:solidFill>
                  <a:schemeClr val="accent1"/>
                </a:solidFill>
                <a:latin typeface="Century Gothic" panose="020B0502020202020204" pitchFamily="34" charset="0"/>
              </a:rPr>
              <a:t>1.5x</a:t>
            </a:r>
          </a:p>
        </p:txBody>
      </p:sp>
      <p:sp>
        <p:nvSpPr>
          <p:cNvPr id="27" name="TextBox 26">
            <a:extLst>
              <a:ext uri="{FF2B5EF4-FFF2-40B4-BE49-F238E27FC236}">
                <a16:creationId xmlns:a16="http://schemas.microsoft.com/office/drawing/2014/main" id="{ECB3A5A9-A793-534F-89D6-E9E72BA8202C}"/>
              </a:ext>
            </a:extLst>
          </p:cNvPr>
          <p:cNvSpPr txBox="1"/>
          <p:nvPr/>
        </p:nvSpPr>
        <p:spPr>
          <a:xfrm>
            <a:off x="7747233" y="6438554"/>
            <a:ext cx="4303552" cy="215444"/>
          </a:xfrm>
          <a:prstGeom prst="rect">
            <a:avLst/>
          </a:prstGeom>
          <a:noFill/>
        </p:spPr>
        <p:txBody>
          <a:bodyPr wrap="square" rtlCol="0">
            <a:spAutoFit/>
          </a:bodyPr>
          <a:lstStyle/>
          <a:p>
            <a:pPr algn="r"/>
            <a:r>
              <a:rPr lang="en-GB" sz="800" b="1" dirty="0">
                <a:solidFill>
                  <a:schemeClr val="bg1">
                    <a:lumMod val="50000"/>
                  </a:schemeClr>
                </a:solidFill>
              </a:rPr>
              <a:t>Source: </a:t>
            </a:r>
            <a:r>
              <a:rPr lang="en-GB" sz="800" dirty="0">
                <a:solidFill>
                  <a:schemeClr val="bg1">
                    <a:lumMod val="50000"/>
                  </a:schemeClr>
                </a:solidFill>
              </a:rPr>
              <a:t>Google / Boston Consulting Group, Responsible Marketing With First-Party Data 2020</a:t>
            </a:r>
          </a:p>
        </p:txBody>
      </p:sp>
    </p:spTree>
    <p:extLst>
      <p:ext uri="{BB962C8B-B14F-4D97-AF65-F5344CB8AC3E}">
        <p14:creationId xmlns:p14="http://schemas.microsoft.com/office/powerpoint/2010/main" val="1819743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E28D0697-AF29-B645-A9B8-8A664AE58617}"/>
              </a:ext>
            </a:extLst>
          </p:cNvPr>
          <p:cNvGrpSpPr/>
          <p:nvPr/>
        </p:nvGrpSpPr>
        <p:grpSpPr>
          <a:xfrm>
            <a:off x="479425" y="2103098"/>
            <a:ext cx="3623666" cy="3636614"/>
            <a:chOff x="479425" y="2228226"/>
            <a:chExt cx="3623666" cy="3636614"/>
          </a:xfrm>
        </p:grpSpPr>
        <p:sp>
          <p:nvSpPr>
            <p:cNvPr id="28" name="Rectangle 27">
              <a:extLst>
                <a:ext uri="{FF2B5EF4-FFF2-40B4-BE49-F238E27FC236}">
                  <a16:creationId xmlns:a16="http://schemas.microsoft.com/office/drawing/2014/main" id="{F590C387-1EBF-7C46-B5B4-2D3569EE7081}"/>
                </a:ext>
              </a:extLst>
            </p:cNvPr>
            <p:cNvSpPr/>
            <p:nvPr/>
          </p:nvSpPr>
          <p:spPr>
            <a:xfrm>
              <a:off x="479425" y="2228226"/>
              <a:ext cx="3623666" cy="3636614"/>
            </a:xfrm>
            <a:prstGeom prst="rect">
              <a:avLst/>
            </a:prstGeom>
            <a:solidFill>
              <a:schemeClr val="bg1"/>
            </a:solidFill>
            <a:ln>
              <a:noFill/>
            </a:ln>
            <a:effectLst>
              <a:outerShdw blurRad="392305" dist="114522" dir="8100000" sx="105000" sy="105000" algn="tr" rotWithShape="0">
                <a:prstClr val="black">
                  <a:alpha val="1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9" name="Text Placeholder 40">
              <a:extLst>
                <a:ext uri="{FF2B5EF4-FFF2-40B4-BE49-F238E27FC236}">
                  <a16:creationId xmlns:a16="http://schemas.microsoft.com/office/drawing/2014/main" id="{7AF2597C-FA9E-FE41-B33C-9B8DCA759B97}"/>
                </a:ext>
              </a:extLst>
            </p:cNvPr>
            <p:cNvSpPr txBox="1">
              <a:spLocks/>
            </p:cNvSpPr>
            <p:nvPr/>
          </p:nvSpPr>
          <p:spPr>
            <a:xfrm>
              <a:off x="650779" y="2569919"/>
              <a:ext cx="2977865" cy="32308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pPr>
              <a:r>
                <a:rPr lang="en-GB" sz="1400" b="1" dirty="0">
                  <a:solidFill>
                    <a:schemeClr val="accent1"/>
                  </a:solidFill>
                  <a:latin typeface="Century Gothic" panose="020B0502020202020204" pitchFamily="34" charset="0"/>
                </a:rPr>
                <a:t>BACKGROUND</a:t>
              </a:r>
              <a:endParaRPr lang="en-GB" sz="1400" dirty="0">
                <a:solidFill>
                  <a:schemeClr val="accent1"/>
                </a:solidFill>
                <a:latin typeface="Century Gothic" panose="020B0502020202020204" pitchFamily="34" charset="0"/>
              </a:endParaRPr>
            </a:p>
          </p:txBody>
        </p:sp>
        <p:sp>
          <p:nvSpPr>
            <p:cNvPr id="30" name="Text Placeholder 40">
              <a:extLst>
                <a:ext uri="{FF2B5EF4-FFF2-40B4-BE49-F238E27FC236}">
                  <a16:creationId xmlns:a16="http://schemas.microsoft.com/office/drawing/2014/main" id="{443D71A0-0E97-FE44-BBB9-AE3D02C938D4}"/>
                </a:ext>
              </a:extLst>
            </p:cNvPr>
            <p:cNvSpPr txBox="1">
              <a:spLocks/>
            </p:cNvSpPr>
            <p:nvPr/>
          </p:nvSpPr>
          <p:spPr>
            <a:xfrm>
              <a:off x="650779" y="2893001"/>
              <a:ext cx="3351104" cy="144423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sz="1200" dirty="0">
                  <a:latin typeface="Calibri Light" panose="020F0302020204030204" pitchFamily="34" charset="0"/>
                  <a:cs typeface="Calibri Light" panose="020F0302020204030204" pitchFamily="34" charset="0"/>
                </a:rPr>
                <a:t>Leading women’s cosmetics brand, Benefit, had noted a high volume of web visitors who were only browsing products - not purchasing. With a growing range of eyebrow products being added to the product range, the company wanted to focus specifically on increasing conversions within that range.</a:t>
              </a:r>
            </a:p>
          </p:txBody>
        </p:sp>
      </p:grpSp>
      <p:grpSp>
        <p:nvGrpSpPr>
          <p:cNvPr id="31" name="Group 30">
            <a:extLst>
              <a:ext uri="{FF2B5EF4-FFF2-40B4-BE49-F238E27FC236}">
                <a16:creationId xmlns:a16="http://schemas.microsoft.com/office/drawing/2014/main" id="{A7E76D16-66E4-D147-A781-1626D1F37AD8}"/>
              </a:ext>
            </a:extLst>
          </p:cNvPr>
          <p:cNvGrpSpPr/>
          <p:nvPr/>
        </p:nvGrpSpPr>
        <p:grpSpPr>
          <a:xfrm>
            <a:off x="4309845" y="2103098"/>
            <a:ext cx="3623666" cy="3636614"/>
            <a:chOff x="4309845" y="2228226"/>
            <a:chExt cx="3623666" cy="3636614"/>
          </a:xfrm>
        </p:grpSpPr>
        <p:sp>
          <p:nvSpPr>
            <p:cNvPr id="32" name="Rectangle 31">
              <a:extLst>
                <a:ext uri="{FF2B5EF4-FFF2-40B4-BE49-F238E27FC236}">
                  <a16:creationId xmlns:a16="http://schemas.microsoft.com/office/drawing/2014/main" id="{F814473C-55BC-2044-96EF-972DB47455B6}"/>
                </a:ext>
              </a:extLst>
            </p:cNvPr>
            <p:cNvSpPr/>
            <p:nvPr/>
          </p:nvSpPr>
          <p:spPr>
            <a:xfrm>
              <a:off x="4309845" y="2228226"/>
              <a:ext cx="3623666" cy="3636614"/>
            </a:xfrm>
            <a:prstGeom prst="rect">
              <a:avLst/>
            </a:prstGeom>
            <a:solidFill>
              <a:schemeClr val="bg1"/>
            </a:solidFill>
            <a:ln>
              <a:noFill/>
            </a:ln>
            <a:effectLst>
              <a:outerShdw blurRad="392305" dist="114522" dir="8100000" sx="105000" sy="105000" algn="tr" rotWithShape="0">
                <a:prstClr val="black">
                  <a:alpha val="1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3" name="Text Placeholder 40">
              <a:extLst>
                <a:ext uri="{FF2B5EF4-FFF2-40B4-BE49-F238E27FC236}">
                  <a16:creationId xmlns:a16="http://schemas.microsoft.com/office/drawing/2014/main" id="{8DFDD958-94B5-604E-9035-5ACD11263455}"/>
                </a:ext>
              </a:extLst>
            </p:cNvPr>
            <p:cNvSpPr txBox="1">
              <a:spLocks/>
            </p:cNvSpPr>
            <p:nvPr/>
          </p:nvSpPr>
          <p:spPr>
            <a:xfrm>
              <a:off x="4494252" y="2569919"/>
              <a:ext cx="2977865" cy="32308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pPr>
              <a:r>
                <a:rPr lang="en-GB" sz="1400" b="1" dirty="0">
                  <a:solidFill>
                    <a:schemeClr val="accent1"/>
                  </a:solidFill>
                  <a:latin typeface="Century Gothic" panose="020B0502020202020204" pitchFamily="34" charset="0"/>
                </a:rPr>
                <a:t>SOLUTION</a:t>
              </a:r>
              <a:endParaRPr lang="en-GB" sz="1400" dirty="0">
                <a:solidFill>
                  <a:schemeClr val="accent1"/>
                </a:solidFill>
                <a:latin typeface="Century Gothic" panose="020B0502020202020204" pitchFamily="34" charset="0"/>
              </a:endParaRPr>
            </a:p>
          </p:txBody>
        </p:sp>
        <p:sp>
          <p:nvSpPr>
            <p:cNvPr id="34" name="Text Placeholder 40">
              <a:extLst>
                <a:ext uri="{FF2B5EF4-FFF2-40B4-BE49-F238E27FC236}">
                  <a16:creationId xmlns:a16="http://schemas.microsoft.com/office/drawing/2014/main" id="{1CE5E97E-E4CC-E244-9444-5C04ECBE7177}"/>
                </a:ext>
              </a:extLst>
            </p:cNvPr>
            <p:cNvSpPr txBox="1">
              <a:spLocks/>
            </p:cNvSpPr>
            <p:nvPr/>
          </p:nvSpPr>
          <p:spPr>
            <a:xfrm>
              <a:off x="4494251" y="2893001"/>
              <a:ext cx="3184927" cy="144423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err="1">
                  <a:latin typeface="Calibri Light" panose="020F0302020204030204" pitchFamily="34" charset="0"/>
                  <a:cs typeface="Calibri Light" panose="020F0302020204030204" pitchFamily="34" charset="0"/>
                </a:rPr>
                <a:t>Paperplanes</a:t>
              </a:r>
              <a:r>
                <a:rPr lang="en-GB" sz="1200" dirty="0">
                  <a:latin typeface="Calibri Light" panose="020F0302020204030204" pitchFamily="34" charset="0"/>
                  <a:cs typeface="Calibri Light" panose="020F0302020204030204" pitchFamily="34" charset="0"/>
                </a:rPr>
                <a:t> partnered with Benefit to programmatically trigger personalised letters to be sent to customers that browsed the eyebrow product section of the website, but didn't make a purchase. The letters were designed to encourage customers to complete a purchase on the specific product they viewed, promoting free delivery for the customer to strengthen conversions. Unique shipping codes were applied to each individualised letter to track and monitor performance. The creative comprised of a double sided, full colour print A4 letter and a full colour C5 envelope with smart use of personalisation across both for maximum impact, brand recognition and awareness.</a:t>
              </a:r>
            </a:p>
          </p:txBody>
        </p:sp>
      </p:grpSp>
      <p:grpSp>
        <p:nvGrpSpPr>
          <p:cNvPr id="35" name="Group 34">
            <a:extLst>
              <a:ext uri="{FF2B5EF4-FFF2-40B4-BE49-F238E27FC236}">
                <a16:creationId xmlns:a16="http://schemas.microsoft.com/office/drawing/2014/main" id="{D510E3C3-105A-4648-B246-B6E226EB3E40}"/>
              </a:ext>
            </a:extLst>
          </p:cNvPr>
          <p:cNvGrpSpPr/>
          <p:nvPr/>
        </p:nvGrpSpPr>
        <p:grpSpPr>
          <a:xfrm>
            <a:off x="8140265" y="2103097"/>
            <a:ext cx="3623666" cy="3636613"/>
            <a:chOff x="8140265" y="2228225"/>
            <a:chExt cx="3623666" cy="3636613"/>
          </a:xfrm>
        </p:grpSpPr>
        <p:sp>
          <p:nvSpPr>
            <p:cNvPr id="36" name="Rectangle 35">
              <a:extLst>
                <a:ext uri="{FF2B5EF4-FFF2-40B4-BE49-F238E27FC236}">
                  <a16:creationId xmlns:a16="http://schemas.microsoft.com/office/drawing/2014/main" id="{5A46B59E-A7EB-204B-9BE5-E27FB0A692B1}"/>
                </a:ext>
              </a:extLst>
            </p:cNvPr>
            <p:cNvSpPr/>
            <p:nvPr/>
          </p:nvSpPr>
          <p:spPr>
            <a:xfrm>
              <a:off x="8140265" y="2228225"/>
              <a:ext cx="3623666" cy="3636613"/>
            </a:xfrm>
            <a:prstGeom prst="rect">
              <a:avLst/>
            </a:prstGeom>
            <a:solidFill>
              <a:schemeClr val="bg1"/>
            </a:solidFill>
            <a:ln>
              <a:noFill/>
            </a:ln>
            <a:effectLst>
              <a:outerShdw blurRad="392305" dist="114522" dir="8100000" sx="105000" sy="105000" algn="tr" rotWithShape="0">
                <a:prstClr val="black">
                  <a:alpha val="1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7" name="Text Placeholder 40">
              <a:extLst>
                <a:ext uri="{FF2B5EF4-FFF2-40B4-BE49-F238E27FC236}">
                  <a16:creationId xmlns:a16="http://schemas.microsoft.com/office/drawing/2014/main" id="{AB2E3196-C81F-6F4E-9910-722EAC4C920C}"/>
                </a:ext>
              </a:extLst>
            </p:cNvPr>
            <p:cNvSpPr txBox="1">
              <a:spLocks/>
            </p:cNvSpPr>
            <p:nvPr/>
          </p:nvSpPr>
          <p:spPr>
            <a:xfrm>
              <a:off x="8324672" y="2569919"/>
              <a:ext cx="2977865" cy="32308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pPr>
              <a:r>
                <a:rPr lang="en-GB" sz="1400" b="1" dirty="0">
                  <a:solidFill>
                    <a:schemeClr val="accent1"/>
                  </a:solidFill>
                  <a:latin typeface="Century Gothic" panose="020B0502020202020204" pitchFamily="34" charset="0"/>
                </a:rPr>
                <a:t>RESULTS</a:t>
              </a:r>
              <a:endParaRPr lang="en-GB" sz="1100" dirty="0">
                <a:solidFill>
                  <a:schemeClr val="accent1"/>
                </a:solidFill>
                <a:latin typeface="Century Gothic" panose="020B0502020202020204" pitchFamily="34" charset="0"/>
              </a:endParaRPr>
            </a:p>
          </p:txBody>
        </p:sp>
        <p:sp>
          <p:nvSpPr>
            <p:cNvPr id="38" name="Text Placeholder 40">
              <a:extLst>
                <a:ext uri="{FF2B5EF4-FFF2-40B4-BE49-F238E27FC236}">
                  <a16:creationId xmlns:a16="http://schemas.microsoft.com/office/drawing/2014/main" id="{11E39BCE-C43D-0D43-BCDB-56348F474BC0}"/>
                </a:ext>
              </a:extLst>
            </p:cNvPr>
            <p:cNvSpPr txBox="1">
              <a:spLocks/>
            </p:cNvSpPr>
            <p:nvPr/>
          </p:nvSpPr>
          <p:spPr>
            <a:xfrm>
              <a:off x="8324671" y="2893001"/>
              <a:ext cx="3162271" cy="14442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latin typeface="Calibri Light" panose="020F0302020204030204" pitchFamily="34" charset="0"/>
                  <a:cs typeface="Calibri Light" panose="020F0302020204030204" pitchFamily="34" charset="0"/>
                </a:rPr>
                <a:t>Campaign results revealed a 37% uplift in sales conversion of eyebrow products online with an average customer value of over £40. Results from the campaign also revealed that engagement levels had risen to over 28%.</a:t>
              </a:r>
            </a:p>
          </p:txBody>
        </p:sp>
      </p:grpSp>
      <p:pic>
        <p:nvPicPr>
          <p:cNvPr id="26" name="Picture 25">
            <a:extLst>
              <a:ext uri="{FF2B5EF4-FFF2-40B4-BE49-F238E27FC236}">
                <a16:creationId xmlns:a16="http://schemas.microsoft.com/office/drawing/2014/main" id="{2506CB29-D757-420A-BCE7-4422779DD41F}"/>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8755623" y="4181745"/>
            <a:ext cx="2731319" cy="2114570"/>
          </a:xfrm>
          <a:prstGeom prst="rect">
            <a:avLst/>
          </a:prstGeom>
        </p:spPr>
      </p:pic>
      <p:sp>
        <p:nvSpPr>
          <p:cNvPr id="16" name="Title 1">
            <a:extLst>
              <a:ext uri="{FF2B5EF4-FFF2-40B4-BE49-F238E27FC236}">
                <a16:creationId xmlns:a16="http://schemas.microsoft.com/office/drawing/2014/main" id="{436C063A-4F7D-1D4B-953B-76CF0FF24522}"/>
              </a:ext>
            </a:extLst>
          </p:cNvPr>
          <p:cNvSpPr txBox="1">
            <a:spLocks/>
          </p:cNvSpPr>
          <p:nvPr/>
        </p:nvSpPr>
        <p:spPr>
          <a:xfrm>
            <a:off x="485999" y="414000"/>
            <a:ext cx="10467550" cy="475686"/>
          </a:xfrm>
          <a:prstGeom prst="rect">
            <a:avLst/>
          </a:prstGeom>
        </p:spPr>
        <p:txBody>
          <a:bodyPr lIns="0" tIns="0" rIns="0" bIns="0"/>
          <a:lstStyle>
            <a:lvl1pPr algn="l" defTabSz="914400" rtl="0" eaLnBrk="1" latinLnBrk="0" hangingPunct="1">
              <a:lnSpc>
                <a:spcPts val="4400"/>
              </a:lnSpc>
              <a:spcBef>
                <a:spcPct val="0"/>
              </a:spcBef>
              <a:buNone/>
              <a:defRPr sz="3600" b="1" kern="1200" cap="all" spc="-100" baseline="0">
                <a:solidFill>
                  <a:schemeClr val="tx1"/>
                </a:solidFill>
                <a:latin typeface="+mj-lt"/>
                <a:ea typeface="+mj-ea"/>
                <a:cs typeface="+mj-cs"/>
              </a:defRPr>
            </a:lvl1pPr>
          </a:lstStyle>
          <a:p>
            <a:r>
              <a:rPr lang="en-GB" dirty="0"/>
              <a:t>Retargeting WITH PROGRAMMATIC DM DROVE SUBSTANTIAL UPLIFT IN SALES FOR BENEFIT</a:t>
            </a:r>
          </a:p>
        </p:txBody>
      </p:sp>
    </p:spTree>
    <p:extLst>
      <p:ext uri="{BB962C8B-B14F-4D97-AF65-F5344CB8AC3E}">
        <p14:creationId xmlns:p14="http://schemas.microsoft.com/office/powerpoint/2010/main" val="167721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8C6A081B-A913-444B-9029-8EA8E8E9D64C}"/>
              </a:ext>
            </a:extLst>
          </p:cNvPr>
          <p:cNvGrpSpPr/>
          <p:nvPr/>
        </p:nvGrpSpPr>
        <p:grpSpPr>
          <a:xfrm>
            <a:off x="479425" y="2228226"/>
            <a:ext cx="3623666" cy="2631450"/>
            <a:chOff x="479425" y="2228226"/>
            <a:chExt cx="3623666" cy="2631450"/>
          </a:xfrm>
        </p:grpSpPr>
        <p:sp>
          <p:nvSpPr>
            <p:cNvPr id="28" name="Rectangle 27">
              <a:extLst>
                <a:ext uri="{FF2B5EF4-FFF2-40B4-BE49-F238E27FC236}">
                  <a16:creationId xmlns:a16="http://schemas.microsoft.com/office/drawing/2014/main" id="{8563CE36-FEC2-E046-8B70-F8F72B353EE2}"/>
                </a:ext>
              </a:extLst>
            </p:cNvPr>
            <p:cNvSpPr/>
            <p:nvPr/>
          </p:nvSpPr>
          <p:spPr>
            <a:xfrm>
              <a:off x="479425" y="2228226"/>
              <a:ext cx="3623666" cy="2631450"/>
            </a:xfrm>
            <a:prstGeom prst="rect">
              <a:avLst/>
            </a:prstGeom>
            <a:solidFill>
              <a:schemeClr val="bg1"/>
            </a:solidFill>
            <a:ln>
              <a:noFill/>
            </a:ln>
            <a:effectLst>
              <a:outerShdw blurRad="392305" dist="114522" dir="8100000" sx="105000" sy="105000" algn="tr" rotWithShape="0">
                <a:prstClr val="black">
                  <a:alpha val="1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9" name="Text Placeholder 40">
              <a:extLst>
                <a:ext uri="{FF2B5EF4-FFF2-40B4-BE49-F238E27FC236}">
                  <a16:creationId xmlns:a16="http://schemas.microsoft.com/office/drawing/2014/main" id="{84876A05-D1CC-CD4F-AB9C-000304C0B80B}"/>
                </a:ext>
              </a:extLst>
            </p:cNvPr>
            <p:cNvSpPr txBox="1">
              <a:spLocks/>
            </p:cNvSpPr>
            <p:nvPr/>
          </p:nvSpPr>
          <p:spPr>
            <a:xfrm>
              <a:off x="650779" y="2569919"/>
              <a:ext cx="2977865" cy="32308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pPr>
              <a:r>
                <a:rPr lang="en-GB" sz="1400" b="1" dirty="0">
                  <a:solidFill>
                    <a:schemeClr val="accent1"/>
                  </a:solidFill>
                  <a:latin typeface="Century Gothic" panose="020B0502020202020204" pitchFamily="34" charset="0"/>
                </a:rPr>
                <a:t>BACKGROUND</a:t>
              </a:r>
              <a:endParaRPr lang="en-GB" sz="1400" dirty="0">
                <a:solidFill>
                  <a:schemeClr val="accent1"/>
                </a:solidFill>
                <a:latin typeface="Century Gothic" panose="020B0502020202020204" pitchFamily="34" charset="0"/>
              </a:endParaRPr>
            </a:p>
          </p:txBody>
        </p:sp>
        <p:sp>
          <p:nvSpPr>
            <p:cNvPr id="30" name="Text Placeholder 40">
              <a:extLst>
                <a:ext uri="{FF2B5EF4-FFF2-40B4-BE49-F238E27FC236}">
                  <a16:creationId xmlns:a16="http://schemas.microsoft.com/office/drawing/2014/main" id="{C9592815-46AB-BF43-9537-65A996028944}"/>
                </a:ext>
              </a:extLst>
            </p:cNvPr>
            <p:cNvSpPr txBox="1">
              <a:spLocks/>
            </p:cNvSpPr>
            <p:nvPr/>
          </p:nvSpPr>
          <p:spPr>
            <a:xfrm>
              <a:off x="650779" y="2893001"/>
              <a:ext cx="3351104" cy="144423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latin typeface="Calibri Light" panose="020F0302020204030204" pitchFamily="34" charset="0"/>
                  <a:cs typeface="Calibri Light" panose="020F0302020204030204" pitchFamily="34" charset="0"/>
                </a:rPr>
                <a:t>OVO is one of the fastest growing independent energy providers in the UK. When customers started a quote on the OVO site, but didn’t complete the buying process, they received a follow up email. Retargeted emails had a good return but it had become difficult to further improve the performance</a:t>
              </a:r>
              <a:r>
                <a:rPr lang="en-US" sz="1200" dirty="0"/>
                <a:t>.</a:t>
              </a:r>
            </a:p>
          </p:txBody>
        </p:sp>
      </p:grpSp>
      <p:grpSp>
        <p:nvGrpSpPr>
          <p:cNvPr id="31" name="Group 30">
            <a:extLst>
              <a:ext uri="{FF2B5EF4-FFF2-40B4-BE49-F238E27FC236}">
                <a16:creationId xmlns:a16="http://schemas.microsoft.com/office/drawing/2014/main" id="{1C80B0B4-EA64-CA42-AB22-0165074729FC}"/>
              </a:ext>
            </a:extLst>
          </p:cNvPr>
          <p:cNvGrpSpPr/>
          <p:nvPr/>
        </p:nvGrpSpPr>
        <p:grpSpPr>
          <a:xfrm>
            <a:off x="4309845" y="2228226"/>
            <a:ext cx="3623666" cy="2631450"/>
            <a:chOff x="4309845" y="2228226"/>
            <a:chExt cx="3623666" cy="2631450"/>
          </a:xfrm>
        </p:grpSpPr>
        <p:sp>
          <p:nvSpPr>
            <p:cNvPr id="32" name="Rectangle 31">
              <a:extLst>
                <a:ext uri="{FF2B5EF4-FFF2-40B4-BE49-F238E27FC236}">
                  <a16:creationId xmlns:a16="http://schemas.microsoft.com/office/drawing/2014/main" id="{D683668A-ED12-2740-9007-A61A64C9FB0E}"/>
                </a:ext>
              </a:extLst>
            </p:cNvPr>
            <p:cNvSpPr/>
            <p:nvPr/>
          </p:nvSpPr>
          <p:spPr>
            <a:xfrm>
              <a:off x="4309845" y="2228226"/>
              <a:ext cx="3623666" cy="2631450"/>
            </a:xfrm>
            <a:prstGeom prst="rect">
              <a:avLst/>
            </a:prstGeom>
            <a:solidFill>
              <a:schemeClr val="bg1"/>
            </a:solidFill>
            <a:ln>
              <a:noFill/>
            </a:ln>
            <a:effectLst>
              <a:outerShdw blurRad="392305" dist="114522" dir="8100000" sx="105000" sy="105000" algn="tr" rotWithShape="0">
                <a:prstClr val="black">
                  <a:alpha val="1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3" name="Text Placeholder 40">
              <a:extLst>
                <a:ext uri="{FF2B5EF4-FFF2-40B4-BE49-F238E27FC236}">
                  <a16:creationId xmlns:a16="http://schemas.microsoft.com/office/drawing/2014/main" id="{A0EFB713-BB2E-B249-A39F-085297368CE8}"/>
                </a:ext>
              </a:extLst>
            </p:cNvPr>
            <p:cNvSpPr txBox="1">
              <a:spLocks/>
            </p:cNvSpPr>
            <p:nvPr/>
          </p:nvSpPr>
          <p:spPr>
            <a:xfrm>
              <a:off x="4494252" y="2569919"/>
              <a:ext cx="2977865" cy="32308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pPr>
              <a:r>
                <a:rPr lang="en-GB" sz="1400" b="1" dirty="0">
                  <a:solidFill>
                    <a:schemeClr val="accent1"/>
                  </a:solidFill>
                  <a:latin typeface="Century Gothic" panose="020B0502020202020204" pitchFamily="34" charset="0"/>
                </a:rPr>
                <a:t>SOLUTION</a:t>
              </a:r>
              <a:endParaRPr lang="en-GB" sz="1400" dirty="0">
                <a:solidFill>
                  <a:schemeClr val="accent1"/>
                </a:solidFill>
                <a:latin typeface="Century Gothic" panose="020B0502020202020204" pitchFamily="34" charset="0"/>
              </a:endParaRPr>
            </a:p>
          </p:txBody>
        </p:sp>
        <p:sp>
          <p:nvSpPr>
            <p:cNvPr id="34" name="Text Placeholder 40">
              <a:extLst>
                <a:ext uri="{FF2B5EF4-FFF2-40B4-BE49-F238E27FC236}">
                  <a16:creationId xmlns:a16="http://schemas.microsoft.com/office/drawing/2014/main" id="{AD75956C-C980-474B-9625-96C73C34B9E0}"/>
                </a:ext>
              </a:extLst>
            </p:cNvPr>
            <p:cNvSpPr txBox="1">
              <a:spLocks/>
            </p:cNvSpPr>
            <p:nvPr/>
          </p:nvSpPr>
          <p:spPr>
            <a:xfrm>
              <a:off x="4494251" y="2893001"/>
              <a:ext cx="3184927" cy="144423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latin typeface="Calibri Light" panose="020F0302020204030204" pitchFamily="34" charset="0"/>
                  <a:cs typeface="Calibri Light" panose="020F0302020204030204" pitchFamily="34" charset="0"/>
                </a:rPr>
                <a:t>OVO partnered with </a:t>
              </a:r>
              <a:r>
                <a:rPr lang="en-US" sz="1200" dirty="0" err="1">
                  <a:latin typeface="Calibri Light" panose="020F0302020204030204" pitchFamily="34" charset="0"/>
                  <a:cs typeface="Calibri Light" panose="020F0302020204030204" pitchFamily="34" charset="0"/>
                </a:rPr>
                <a:t>Paperplanes</a:t>
              </a:r>
              <a:r>
                <a:rPr lang="en-US" sz="1200" dirty="0">
                  <a:latin typeface="Calibri Light" panose="020F0302020204030204" pitchFamily="34" charset="0"/>
                  <a:cs typeface="Calibri Light" panose="020F0302020204030204" pitchFamily="34" charset="0"/>
                </a:rPr>
                <a:t> to target non-converters with highly </a:t>
              </a:r>
              <a:r>
                <a:rPr lang="en-US" sz="1200" dirty="0" err="1">
                  <a:latin typeface="Calibri Light" panose="020F0302020204030204" pitchFamily="34" charset="0"/>
                  <a:cs typeface="Calibri Light" panose="020F0302020204030204" pitchFamily="34" charset="0"/>
                </a:rPr>
                <a:t>personalised</a:t>
              </a:r>
              <a:r>
                <a:rPr lang="en-US" sz="1200" dirty="0">
                  <a:latin typeface="Calibri Light" panose="020F0302020204030204" pitchFamily="34" charset="0"/>
                  <a:cs typeface="Calibri Light" panose="020F0302020204030204" pitchFamily="34" charset="0"/>
                </a:rPr>
                <a:t> programmatic direct mail. Mail retargeted and encouraged them to complete their energy switch, providing quote details they abandoned. The mail, delivered in 24-48 hours, was able to offer the same level of </a:t>
              </a:r>
              <a:r>
                <a:rPr lang="en-US" sz="1200" dirty="0" err="1">
                  <a:latin typeface="Calibri Light" panose="020F0302020204030204" pitchFamily="34" charset="0"/>
                  <a:cs typeface="Calibri Light" panose="020F0302020204030204" pitchFamily="34" charset="0"/>
                </a:rPr>
                <a:t>personalisation</a:t>
              </a:r>
              <a:r>
                <a:rPr lang="en-US" sz="1200" dirty="0">
                  <a:latin typeface="Calibri Light" panose="020F0302020204030204" pitchFamily="34" charset="0"/>
                  <a:cs typeface="Calibri Light" panose="020F0302020204030204" pitchFamily="34" charset="0"/>
                </a:rPr>
                <a:t> as email. </a:t>
              </a:r>
            </a:p>
          </p:txBody>
        </p:sp>
      </p:grpSp>
      <p:grpSp>
        <p:nvGrpSpPr>
          <p:cNvPr id="35" name="Group 34">
            <a:extLst>
              <a:ext uri="{FF2B5EF4-FFF2-40B4-BE49-F238E27FC236}">
                <a16:creationId xmlns:a16="http://schemas.microsoft.com/office/drawing/2014/main" id="{334D7177-E44D-2A44-84D0-159F8815C9D8}"/>
              </a:ext>
            </a:extLst>
          </p:cNvPr>
          <p:cNvGrpSpPr/>
          <p:nvPr/>
        </p:nvGrpSpPr>
        <p:grpSpPr>
          <a:xfrm>
            <a:off x="8140265" y="2228225"/>
            <a:ext cx="3623666" cy="2631449"/>
            <a:chOff x="8140265" y="2228225"/>
            <a:chExt cx="3623666" cy="2631449"/>
          </a:xfrm>
        </p:grpSpPr>
        <p:sp>
          <p:nvSpPr>
            <p:cNvPr id="36" name="Rectangle 35">
              <a:extLst>
                <a:ext uri="{FF2B5EF4-FFF2-40B4-BE49-F238E27FC236}">
                  <a16:creationId xmlns:a16="http://schemas.microsoft.com/office/drawing/2014/main" id="{D59CFCE9-0AE7-6C4D-A552-A88A1B75DB13}"/>
                </a:ext>
              </a:extLst>
            </p:cNvPr>
            <p:cNvSpPr/>
            <p:nvPr/>
          </p:nvSpPr>
          <p:spPr>
            <a:xfrm>
              <a:off x="8140265" y="2228225"/>
              <a:ext cx="3623666" cy="2631449"/>
            </a:xfrm>
            <a:prstGeom prst="rect">
              <a:avLst/>
            </a:prstGeom>
            <a:solidFill>
              <a:schemeClr val="bg1"/>
            </a:solidFill>
            <a:ln>
              <a:noFill/>
            </a:ln>
            <a:effectLst>
              <a:outerShdw blurRad="392305" dist="114522" dir="8100000" sx="105000" sy="105000" algn="tr" rotWithShape="0">
                <a:prstClr val="black">
                  <a:alpha val="1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7" name="Text Placeholder 40">
              <a:extLst>
                <a:ext uri="{FF2B5EF4-FFF2-40B4-BE49-F238E27FC236}">
                  <a16:creationId xmlns:a16="http://schemas.microsoft.com/office/drawing/2014/main" id="{1030CC65-1627-3A4E-ABFA-58CAF9C8A9CD}"/>
                </a:ext>
              </a:extLst>
            </p:cNvPr>
            <p:cNvSpPr txBox="1">
              <a:spLocks/>
            </p:cNvSpPr>
            <p:nvPr/>
          </p:nvSpPr>
          <p:spPr>
            <a:xfrm>
              <a:off x="8324672" y="2569919"/>
              <a:ext cx="2977865" cy="32308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pPr>
              <a:r>
                <a:rPr lang="en-GB" sz="1400" b="1" dirty="0">
                  <a:solidFill>
                    <a:schemeClr val="accent1"/>
                  </a:solidFill>
                  <a:latin typeface="Century Gothic" panose="020B0502020202020204" pitchFamily="34" charset="0"/>
                </a:rPr>
                <a:t>RESULTS</a:t>
              </a:r>
              <a:endParaRPr lang="en-GB" sz="1100" dirty="0">
                <a:solidFill>
                  <a:schemeClr val="accent1"/>
                </a:solidFill>
                <a:latin typeface="Century Gothic" panose="020B0502020202020204" pitchFamily="34" charset="0"/>
              </a:endParaRPr>
            </a:p>
          </p:txBody>
        </p:sp>
        <p:sp>
          <p:nvSpPr>
            <p:cNvPr id="38" name="Text Placeholder 40">
              <a:extLst>
                <a:ext uri="{FF2B5EF4-FFF2-40B4-BE49-F238E27FC236}">
                  <a16:creationId xmlns:a16="http://schemas.microsoft.com/office/drawing/2014/main" id="{AC7C14F8-E8FA-1A45-8702-FC566459722D}"/>
                </a:ext>
              </a:extLst>
            </p:cNvPr>
            <p:cNvSpPr txBox="1">
              <a:spLocks/>
            </p:cNvSpPr>
            <p:nvPr/>
          </p:nvSpPr>
          <p:spPr>
            <a:xfrm>
              <a:off x="8324671" y="2893001"/>
              <a:ext cx="3162271" cy="14442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latin typeface="Calibri Light" panose="020F0302020204030204" pitchFamily="34" charset="0"/>
                  <a:cs typeface="Calibri Light" panose="020F0302020204030204" pitchFamily="34" charset="0"/>
                </a:rPr>
                <a:t>The campaign led to strong incremental uplift and ROI - £15 for every £1 invested. 5.5% overall conversion rate representing a 25% incremental uplift on conversion vs lookalike customers, and strong performance vs digital retargeting. The campaign continued to generate strong conversions well past the typical sales cycle of a 7 day quote, with uplift still noted up to 30 days after the campaign’s end.</a:t>
              </a:r>
            </a:p>
          </p:txBody>
        </p:sp>
      </p:grpSp>
      <p:sp>
        <p:nvSpPr>
          <p:cNvPr id="13" name="Text Placeholder 12">
            <a:extLst>
              <a:ext uri="{FF2B5EF4-FFF2-40B4-BE49-F238E27FC236}">
                <a16:creationId xmlns:a16="http://schemas.microsoft.com/office/drawing/2014/main" id="{AE3C88F5-6C92-AF43-89C7-E0F98957857C}"/>
              </a:ext>
            </a:extLst>
          </p:cNvPr>
          <p:cNvSpPr>
            <a:spLocks noGrp="1"/>
          </p:cNvSpPr>
          <p:nvPr>
            <p:ph type="body" sz="quarter" idx="14"/>
          </p:nvPr>
        </p:nvSpPr>
        <p:spPr>
          <a:xfrm>
            <a:off x="486002" y="1019601"/>
            <a:ext cx="5609998" cy="475686"/>
          </a:xfrm>
        </p:spPr>
        <p:txBody>
          <a:bodyPr/>
          <a:lstStyle/>
          <a:p>
            <a:r>
              <a:rPr lang="en-GB" dirty="0"/>
              <a:t>From customers interested in energy services</a:t>
            </a:r>
          </a:p>
        </p:txBody>
      </p:sp>
      <p:sp>
        <p:nvSpPr>
          <p:cNvPr id="3" name="Title 2">
            <a:extLst>
              <a:ext uri="{FF2B5EF4-FFF2-40B4-BE49-F238E27FC236}">
                <a16:creationId xmlns:a16="http://schemas.microsoft.com/office/drawing/2014/main" id="{EA9C39FA-D5A9-8146-9E78-96DBDFF479A4}"/>
              </a:ext>
            </a:extLst>
          </p:cNvPr>
          <p:cNvSpPr>
            <a:spLocks noGrp="1"/>
          </p:cNvSpPr>
          <p:nvPr>
            <p:ph type="title"/>
          </p:nvPr>
        </p:nvSpPr>
        <p:spPr>
          <a:xfrm>
            <a:off x="485998" y="414000"/>
            <a:ext cx="9463345" cy="475686"/>
          </a:xfrm>
        </p:spPr>
        <p:txBody>
          <a:bodyPr/>
          <a:lstStyle/>
          <a:p>
            <a:r>
              <a:rPr lang="en-GB" dirty="0"/>
              <a:t>OVO ENERGY GENERATED AN ROI OF 15:1</a:t>
            </a:r>
          </a:p>
        </p:txBody>
      </p:sp>
      <p:pic>
        <p:nvPicPr>
          <p:cNvPr id="26" name="Picture 25">
            <a:extLst>
              <a:ext uri="{FF2B5EF4-FFF2-40B4-BE49-F238E27FC236}">
                <a16:creationId xmlns:a16="http://schemas.microsoft.com/office/drawing/2014/main" id="{3488A7C7-815F-4CD0-8C78-FCC2F8B6887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713031" y="538366"/>
            <a:ext cx="1868582" cy="2244046"/>
          </a:xfrm>
          <a:prstGeom prst="rect">
            <a:avLst/>
          </a:prstGeom>
        </p:spPr>
      </p:pic>
    </p:spTree>
    <p:extLst>
      <p:ext uri="{BB962C8B-B14F-4D97-AF65-F5344CB8AC3E}">
        <p14:creationId xmlns:p14="http://schemas.microsoft.com/office/powerpoint/2010/main" val="85803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42460B-D756-4D7B-9240-6CA71408BE7B}"/>
              </a:ext>
            </a:extLst>
          </p:cNvPr>
          <p:cNvPicPr>
            <a:picLocks noChangeAspect="1"/>
          </p:cNvPicPr>
          <p:nvPr/>
        </p:nvPicPr>
        <p:blipFill>
          <a:blip r:embed="rId3">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Subtitle 1">
            <a:extLst>
              <a:ext uri="{FF2B5EF4-FFF2-40B4-BE49-F238E27FC236}">
                <a16:creationId xmlns:a16="http://schemas.microsoft.com/office/drawing/2014/main" id="{AD64A09D-E1C2-4967-924E-F999C7722E7E}"/>
              </a:ext>
            </a:extLst>
          </p:cNvPr>
          <p:cNvSpPr>
            <a:spLocks noGrp="1"/>
          </p:cNvSpPr>
          <p:nvPr>
            <p:ph type="subTitle" idx="1"/>
          </p:nvPr>
        </p:nvSpPr>
        <p:spPr/>
        <p:txBody>
          <a:bodyPr/>
          <a:lstStyle/>
          <a:p>
            <a:r>
              <a:rPr lang="en-GB" dirty="0"/>
              <a:t>www.marketreach.co.uk</a:t>
            </a:r>
          </a:p>
          <a:p>
            <a:endParaRPr lang="en-GB" dirty="0"/>
          </a:p>
        </p:txBody>
      </p:sp>
      <p:sp>
        <p:nvSpPr>
          <p:cNvPr id="3" name="Title 2">
            <a:extLst>
              <a:ext uri="{FF2B5EF4-FFF2-40B4-BE49-F238E27FC236}">
                <a16:creationId xmlns:a16="http://schemas.microsoft.com/office/drawing/2014/main" id="{3401D87F-A61C-46EC-868B-E120930CA0AA}"/>
              </a:ext>
            </a:extLst>
          </p:cNvPr>
          <p:cNvSpPr>
            <a:spLocks noGrp="1"/>
          </p:cNvSpPr>
          <p:nvPr>
            <p:ph type="title"/>
          </p:nvPr>
        </p:nvSpPr>
        <p:spPr>
          <a:xfrm>
            <a:off x="403806" y="2966455"/>
            <a:ext cx="10515600" cy="674228"/>
          </a:xfrm>
        </p:spPr>
        <p:txBody>
          <a:bodyPr/>
          <a:lstStyle/>
          <a:p>
            <a:r>
              <a:rPr lang="en-GB" dirty="0"/>
              <a:t>THANK YOU</a:t>
            </a:r>
          </a:p>
        </p:txBody>
      </p:sp>
    </p:spTree>
    <p:extLst>
      <p:ext uri="{BB962C8B-B14F-4D97-AF65-F5344CB8AC3E}">
        <p14:creationId xmlns:p14="http://schemas.microsoft.com/office/powerpoint/2010/main" val="1388019718"/>
      </p:ext>
    </p:extLst>
  </p:cSld>
  <p:clrMapOvr>
    <a:masterClrMapping/>
  </p:clrMapOvr>
</p:sld>
</file>

<file path=ppt/theme/theme1.xml><?xml version="1.0" encoding="utf-8"?>
<a:theme xmlns:a="http://schemas.openxmlformats.org/drawingml/2006/main" name="Office Theme">
  <a:themeElements>
    <a:clrScheme name="Marketreach Colours">
      <a:dk1>
        <a:srgbClr val="000000"/>
      </a:dk1>
      <a:lt1>
        <a:srgbClr val="FFFFFF"/>
      </a:lt1>
      <a:dk2>
        <a:srgbClr val="666666"/>
      </a:dk2>
      <a:lt2>
        <a:srgbClr val="FFFFFF"/>
      </a:lt2>
      <a:accent1>
        <a:srgbClr val="E32019"/>
      </a:accent1>
      <a:accent2>
        <a:srgbClr val="E94D47"/>
      </a:accent2>
      <a:accent3>
        <a:srgbClr val="EE7975"/>
      </a:accent3>
      <a:accent4>
        <a:srgbClr val="F3A6A3"/>
      </a:accent4>
      <a:accent5>
        <a:srgbClr val="F9D3D1"/>
      </a:accent5>
      <a:accent6>
        <a:srgbClr val="000000"/>
      </a:accent6>
      <a:hlink>
        <a:srgbClr val="E32019"/>
      </a:hlink>
      <a:folHlink>
        <a:srgbClr val="E94D47"/>
      </a:folHlink>
    </a:clrScheme>
    <a:fontScheme name="Marketreach fonts">
      <a:majorFont>
        <a:latin typeface="Century Gothic"/>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660</Words>
  <Application>Microsoft Office PowerPoint</Application>
  <PresentationFormat>Widescreen</PresentationFormat>
  <Paragraphs>60</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Century Gothic</vt:lpstr>
      <vt:lpstr>Wingdings</vt:lpstr>
      <vt:lpstr>Office Theme</vt:lpstr>
      <vt:lpstr>PROGRAMMATIC MAIL –  CUSTOMISABLE, MEASURABLE AND NEAR - INSTANT</vt:lpstr>
      <vt:lpstr>PowerPoint Presentation</vt:lpstr>
      <vt:lpstr>SO, DOES IT WORK?</vt:lpstr>
      <vt:lpstr>IT CAN FULFIL MULTIPLE OBJECTIVES FOR BRANDS</vt:lpstr>
      <vt:lpstr>The end-to-end campaign process</vt:lpstr>
      <vt:lpstr>LEVERAGE YOUR FIRST-PARTY DIGITAL DATA</vt:lpstr>
      <vt:lpstr>PowerPoint Presentation</vt:lpstr>
      <vt:lpstr>OVO ENERGY GENERATED AN ROI OF 15:1</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2018-10-03T11:19:32Z</dcterms:created>
  <dcterms:modified xsi:type="dcterms:W3CDTF">2021-08-05T08:52:50Z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80f36f3-41a5-4f45-a6a2-e224f336accd_Enabled">
    <vt:lpwstr>true</vt:lpwstr>
  </property>
  <property fmtid="{D5CDD505-2E9C-101B-9397-08002B2CF9AE}" pid="3" name="MSIP_Label_980f36f3-41a5-4f45-a6a2-e224f336accd_SetDate">
    <vt:lpwstr>2021-08-05T08:52:50Z</vt:lpwstr>
  </property>
  <property fmtid="{D5CDD505-2E9C-101B-9397-08002B2CF9AE}" pid="4" name="MSIP_Label_980f36f3-41a5-4f45-a6a2-e224f336accd_Method">
    <vt:lpwstr>Standard</vt:lpwstr>
  </property>
  <property fmtid="{D5CDD505-2E9C-101B-9397-08002B2CF9AE}" pid="5" name="MSIP_Label_980f36f3-41a5-4f45-a6a2-e224f336accd_Name">
    <vt:lpwstr>980f36f3-41a5-4f45-a6a2-e224f336accd</vt:lpwstr>
  </property>
  <property fmtid="{D5CDD505-2E9C-101B-9397-08002B2CF9AE}" pid="6" name="MSIP_Label_980f36f3-41a5-4f45-a6a2-e224f336accd_SiteId">
    <vt:lpwstr>7a082108-90dd-41ac-be41-9b8feabee2da</vt:lpwstr>
  </property>
  <property fmtid="{D5CDD505-2E9C-101B-9397-08002B2CF9AE}" pid="7" name="MSIP_Label_980f36f3-41a5-4f45-a6a2-e224f336accd_ActionId">
    <vt:lpwstr/>
  </property>
  <property fmtid="{D5CDD505-2E9C-101B-9397-08002B2CF9AE}" pid="8" name="MSIP_Label_980f36f3-41a5-4f45-a6a2-e224f336accd_ContentBits">
    <vt:lpwstr>2</vt:lpwstr>
  </property>
</Properties>
</file>