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84" r:id="rId1"/>
  </p:sldMasterIdLst>
  <p:notesMasterIdLst>
    <p:notesMasterId r:id="rId7"/>
  </p:notesMasterIdLst>
  <p:handoutMasterIdLst>
    <p:handoutMasterId r:id="rId8"/>
  </p:handoutMasterIdLst>
  <p:sldIdLst>
    <p:sldId id="308" r:id="rId2"/>
    <p:sldId id="341" r:id="rId3"/>
    <p:sldId id="342" r:id="rId4"/>
    <p:sldId id="343" r:id="rId5"/>
    <p:sldId id="333" r:id="rId6"/>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302" userDrawn="1">
          <p15:clr>
            <a:srgbClr val="A4A3A4"/>
          </p15:clr>
        </p15:guide>
        <p15:guide id="4" orient="horz" pos="2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DC304"/>
    <a:srgbClr val="82CBD4"/>
    <a:srgbClr val="95C121"/>
    <a:srgbClr val="EF7E05"/>
    <a:srgbClr val="1BACE4"/>
    <a:srgbClr val="E6E6E6"/>
    <a:srgbClr val="1D1E1C"/>
    <a:srgbClr val="E20C18"/>
    <a:srgbClr val="FAA8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708" autoAdjust="0"/>
    <p:restoredTop sz="96357" autoAdjust="0"/>
  </p:normalViewPr>
  <p:slideViewPr>
    <p:cSldViewPr snapToGrid="0">
      <p:cViewPr varScale="1">
        <p:scale>
          <a:sx n="86" d="100"/>
          <a:sy n="86" d="100"/>
        </p:scale>
        <p:origin x="941" y="53"/>
      </p:cViewPr>
      <p:guideLst>
        <p:guide orient="horz" pos="2160"/>
        <p:guide pos="3840"/>
        <p:guide pos="302"/>
        <p:guide orient="horz" pos="2840"/>
      </p:guideLst>
    </p:cSldViewPr>
  </p:slideViewPr>
  <p:notesTextViewPr>
    <p:cViewPr>
      <p:scale>
        <a:sx n="3" d="2"/>
        <a:sy n="3" d="2"/>
      </p:scale>
      <p:origin x="0" y="0"/>
    </p:cViewPr>
  </p:notesTextViewPr>
  <p:sorterViewPr>
    <p:cViewPr>
      <p:scale>
        <a:sx n="66" d="100"/>
        <a:sy n="66" d="100"/>
      </p:scale>
      <p:origin x="0" y="0"/>
    </p:cViewPr>
  </p:sorterViewPr>
  <p:notesViewPr>
    <p:cSldViewPr snapToGrid="0" showGuides="1">
      <p:cViewPr varScale="1">
        <p:scale>
          <a:sx n="87" d="100"/>
          <a:sy n="87" d="100"/>
        </p:scale>
        <p:origin x="2064" y="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B768DAB-FE87-4CAB-AEAC-2A9EBE55511B}"/>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4A9FC4E2-F6F1-419C-9F44-302787CC4AC4}"/>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50D87A0D-4AE4-469D-8C0F-1E3E19CC0F04}" type="datetimeFigureOut">
              <a:rPr lang="en-GB" smtClean="0"/>
              <a:t>05/08/2021</a:t>
            </a:fld>
            <a:endParaRPr lang="en-GB"/>
          </a:p>
        </p:txBody>
      </p:sp>
      <p:sp>
        <p:nvSpPr>
          <p:cNvPr id="4" name="Footer Placeholder 3">
            <a:extLst>
              <a:ext uri="{FF2B5EF4-FFF2-40B4-BE49-F238E27FC236}">
                <a16:creationId xmlns:a16="http://schemas.microsoft.com/office/drawing/2014/main" id="{6134850C-42C4-41F0-AA1F-2F442460B52A}"/>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03B8400-D95F-432A-B8B1-FBF545FE0748}"/>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02F9E6EB-C898-47AB-9193-70CED8AB477C}" type="slidenum">
              <a:rPr lang="en-GB" smtClean="0"/>
              <a:t>‹#›</a:t>
            </a:fld>
            <a:endParaRPr lang="en-GB"/>
          </a:p>
        </p:txBody>
      </p:sp>
    </p:spTree>
    <p:extLst>
      <p:ext uri="{BB962C8B-B14F-4D97-AF65-F5344CB8AC3E}">
        <p14:creationId xmlns:p14="http://schemas.microsoft.com/office/powerpoint/2010/main" val="212040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58E864C0-77EE-456B-9747-0A15F816AD6A}" type="datetimeFigureOut">
              <a:rPr lang="en-GB" smtClean="0"/>
              <a:t>05/08/2021</a:t>
            </a:fld>
            <a:endParaRPr lang="en-GB"/>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DCC1A71F-ED3E-4A54-969C-A8BBEECB2EB9}" type="slidenum">
              <a:rPr lang="en-GB" smtClean="0"/>
              <a:t>‹#›</a:t>
            </a:fld>
            <a:endParaRPr lang="en-GB"/>
          </a:p>
        </p:txBody>
      </p:sp>
    </p:spTree>
    <p:extLst>
      <p:ext uri="{BB962C8B-B14F-4D97-AF65-F5344CB8AC3E}">
        <p14:creationId xmlns:p14="http://schemas.microsoft.com/office/powerpoint/2010/main" val="3069845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Image">
    <p:spTree>
      <p:nvGrpSpPr>
        <p:cNvPr id="1" name=""/>
        <p:cNvGrpSpPr/>
        <p:nvPr/>
      </p:nvGrpSpPr>
      <p:grpSpPr>
        <a:xfrm>
          <a:off x="0" y="0"/>
          <a:ext cx="0" cy="0"/>
          <a:chOff x="0" y="0"/>
          <a:chExt cx="0" cy="0"/>
        </a:xfrm>
      </p:grpSpPr>
      <p:sp>
        <p:nvSpPr>
          <p:cNvPr id="38" name="Text Placeholder 37">
            <a:extLst>
              <a:ext uri="{FF2B5EF4-FFF2-40B4-BE49-F238E27FC236}">
                <a16:creationId xmlns:a16="http://schemas.microsoft.com/office/drawing/2014/main" id="{07F2A013-233D-4620-B6AA-A31A571A4FB5}"/>
              </a:ext>
            </a:extLst>
          </p:cNvPr>
          <p:cNvSpPr>
            <a:spLocks noGrp="1"/>
          </p:cNvSpPr>
          <p:nvPr>
            <p:ph type="body" sz="quarter" idx="10" hasCustomPrompt="1"/>
          </p:nvPr>
        </p:nvSpPr>
        <p:spPr>
          <a:xfrm>
            <a:off x="486000" y="4286471"/>
            <a:ext cx="11140874" cy="241784"/>
          </a:xfrm>
          <a:prstGeom prst="rect">
            <a:avLst/>
          </a:prstGeom>
        </p:spPr>
        <p:txBody>
          <a:bodyPr lIns="0" tIns="0" rIns="0" bIns="0">
            <a:noAutofit/>
          </a:bodyPr>
          <a:lstStyle>
            <a:lvl1pPr marL="0" indent="0">
              <a:buNone/>
              <a:defRPr lang="en-GB" sz="1800" b="0" i="0" kern="1200" cap="none" baseline="0" dirty="0">
                <a:solidFill>
                  <a:schemeClr val="bg1"/>
                </a:solidFill>
                <a:latin typeface="Calibri" panose="020F0502020204030204" pitchFamily="34" charset="0"/>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 line</a:t>
            </a:r>
            <a:endParaRPr lang="en-GB" dirty="0"/>
          </a:p>
        </p:txBody>
      </p:sp>
      <p:sp>
        <p:nvSpPr>
          <p:cNvPr id="20" name="Subtitle 2">
            <a:extLst>
              <a:ext uri="{FF2B5EF4-FFF2-40B4-BE49-F238E27FC236}">
                <a16:creationId xmlns:a16="http://schemas.microsoft.com/office/drawing/2014/main" id="{AC0D4679-B451-ED43-B2CD-E9661A32AF68}"/>
              </a:ext>
            </a:extLst>
          </p:cNvPr>
          <p:cNvSpPr>
            <a:spLocks noGrp="1"/>
          </p:cNvSpPr>
          <p:nvPr>
            <p:ph type="subTitle" idx="1" hasCustomPrompt="1"/>
          </p:nvPr>
        </p:nvSpPr>
        <p:spPr>
          <a:xfrm>
            <a:off x="486000" y="3891545"/>
            <a:ext cx="11140874" cy="264956"/>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
        <p:nvSpPr>
          <p:cNvPr id="21" name="Title 3">
            <a:extLst>
              <a:ext uri="{FF2B5EF4-FFF2-40B4-BE49-F238E27FC236}">
                <a16:creationId xmlns:a16="http://schemas.microsoft.com/office/drawing/2014/main" id="{357D1814-6C07-3F44-9A66-DF9973E577CC}"/>
              </a:ext>
            </a:extLst>
          </p:cNvPr>
          <p:cNvSpPr>
            <a:spLocks noGrp="1"/>
          </p:cNvSpPr>
          <p:nvPr>
            <p:ph type="title" hasCustomPrompt="1"/>
          </p:nvPr>
        </p:nvSpPr>
        <p:spPr>
          <a:xfrm>
            <a:off x="486000" y="2315120"/>
            <a:ext cx="10515600" cy="1325563"/>
          </a:xfrm>
          <a:prstGeom prst="rect">
            <a:avLst/>
          </a:prstGeom>
        </p:spPr>
        <p:txBody>
          <a:bodyPr/>
          <a:lstStyle>
            <a:lvl1pPr>
              <a:defRPr sz="3600" b="1">
                <a:solidFill>
                  <a:schemeClr val="bg1"/>
                </a:solidFill>
              </a:defRPr>
            </a:lvl1pPr>
          </a:lstStyle>
          <a:p>
            <a:r>
              <a:rPr lang="en-GB" dirty="0"/>
              <a:t>CLICK TO EDIT TITLE SLIDE COPY</a:t>
            </a:r>
            <a:endParaRPr lang="en-US" dirty="0"/>
          </a:p>
        </p:txBody>
      </p:sp>
      <p:pic>
        <p:nvPicPr>
          <p:cNvPr id="22" name="Picture 21">
            <a:extLst>
              <a:ext uri="{FF2B5EF4-FFF2-40B4-BE49-F238E27FC236}">
                <a16:creationId xmlns:a16="http://schemas.microsoft.com/office/drawing/2014/main" id="{11A3C808-5FE7-C64E-9387-4B8959F50A0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82771" y="507629"/>
            <a:ext cx="4027072" cy="638265"/>
          </a:xfrm>
          <a:prstGeom prst="rect">
            <a:avLst/>
          </a:prstGeom>
        </p:spPr>
      </p:pic>
      <p:sp>
        <p:nvSpPr>
          <p:cNvPr id="6" name="Rectangle 5">
            <a:extLst>
              <a:ext uri="{FF2B5EF4-FFF2-40B4-BE49-F238E27FC236}">
                <a16:creationId xmlns:a16="http://schemas.microsoft.com/office/drawing/2014/main" id="{D5DA65D0-94BC-4899-90AD-524A67BAA7D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94256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Table">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A68C3CF0-EDE0-41E7-90BE-6658867FA7F3}"/>
              </a:ext>
            </a:extLst>
          </p:cNvPr>
          <p:cNvSpPr>
            <a:spLocks noGrp="1"/>
          </p:cNvSpPr>
          <p:nvPr>
            <p:ph sz="quarter" idx="16"/>
          </p:nvPr>
        </p:nvSpPr>
        <p:spPr>
          <a:xfrm>
            <a:off x="481942" y="1800000"/>
            <a:ext cx="3971525" cy="4567238"/>
          </a:xfrm>
          <a:prstGeom prst="rect">
            <a:avLst/>
          </a:prstGeom>
        </p:spPr>
        <p:txBody>
          <a:bodyPr/>
          <a:lstStyle>
            <a:lvl1pPr marL="228600" indent="-228600">
              <a:buClr>
                <a:schemeClr val="accent1"/>
              </a:buClr>
              <a:buFont typeface="Wingdings" panose="05000000000000000000" pitchFamily="2" charset="2"/>
              <a:buChar char="§"/>
              <a:defRPr sz="1800"/>
            </a:lvl1pPr>
            <a:lvl2pPr marL="685800" indent="-228600">
              <a:buClr>
                <a:schemeClr val="accent1"/>
              </a:buClr>
              <a:buFont typeface="Wingdings" panose="05000000000000000000" pitchFamily="2" charset="2"/>
              <a:buChar char="§"/>
              <a:defRPr sz="1800"/>
            </a:lvl2pPr>
            <a:lvl3pPr marL="1143000" indent="-228600">
              <a:buClr>
                <a:schemeClr val="accent1"/>
              </a:buClr>
              <a:buFont typeface="Wingdings" panose="05000000000000000000" pitchFamily="2" charset="2"/>
              <a:buChar char="§"/>
              <a:defRPr sz="1800"/>
            </a:lvl3pPr>
            <a:lvl4pPr marL="1600200" indent="-228600">
              <a:buClr>
                <a:schemeClr val="accent1"/>
              </a:buClr>
              <a:buFont typeface="Wingdings" panose="05000000000000000000" pitchFamily="2" charset="2"/>
              <a:buChar char="§"/>
              <a:defRPr sz="1800"/>
            </a:lvl4pPr>
            <a:lvl5pPr marL="2057400" indent="-228600">
              <a:buClr>
                <a:schemeClr val="accent1"/>
              </a:buClr>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able Placeholder 4">
            <a:extLst>
              <a:ext uri="{FF2B5EF4-FFF2-40B4-BE49-F238E27FC236}">
                <a16:creationId xmlns:a16="http://schemas.microsoft.com/office/drawing/2014/main" id="{2E94993B-2CBF-4D63-9C0B-3DEB90439715}"/>
              </a:ext>
            </a:extLst>
          </p:cNvPr>
          <p:cNvSpPr>
            <a:spLocks noGrp="1"/>
          </p:cNvSpPr>
          <p:nvPr>
            <p:ph type="tbl" sz="quarter" idx="13" hasCustomPrompt="1"/>
          </p:nvPr>
        </p:nvSpPr>
        <p:spPr>
          <a:xfrm>
            <a:off x="4738255" y="1800000"/>
            <a:ext cx="6904144" cy="4513714"/>
          </a:xfrm>
          <a:prstGeom prst="rect">
            <a:avLst/>
          </a:prstGeom>
          <a:solidFill>
            <a:schemeClr val="bg1">
              <a:lumMod val="65000"/>
            </a:schemeClr>
          </a:solidFill>
        </p:spPr>
        <p:txBody>
          <a:bodyPr lIns="360000" tIns="360000" rIns="360000" bIns="360000"/>
          <a:lstStyle>
            <a:lvl1pPr marL="0" indent="0" algn="ctr">
              <a:buNone/>
              <a:defRPr lang="en-GB" sz="2400" b="0" kern="1200">
                <a:solidFill>
                  <a:schemeClr val="tx1"/>
                </a:solidFill>
                <a:latin typeface="Arial" panose="020B0604020202020204" pitchFamily="34" charset="0"/>
                <a:ea typeface="+mn-ea"/>
                <a:cs typeface="Arial" panose="020B0604020202020204" pitchFamily="34" charset="0"/>
              </a:defRPr>
            </a:lvl1pPr>
          </a:lstStyle>
          <a:p>
            <a:r>
              <a:rPr lang="en-GB" dirty="0"/>
              <a:t>Click icon to create table</a:t>
            </a:r>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17" name="Text Placeholder 6">
            <a:extLst>
              <a:ext uri="{FF2B5EF4-FFF2-40B4-BE49-F238E27FC236}">
                <a16:creationId xmlns:a16="http://schemas.microsoft.com/office/drawing/2014/main" id="{DA6DFA94-8E20-224E-B8CD-EEBA8E3B249F}"/>
              </a:ext>
            </a:extLst>
          </p:cNvPr>
          <p:cNvSpPr>
            <a:spLocks noGrp="1"/>
          </p:cNvSpPr>
          <p:nvPr>
            <p:ph type="body" sz="quarter" idx="14" hasCustomPrompt="1"/>
          </p:nvPr>
        </p:nvSpPr>
        <p:spPr>
          <a:xfrm>
            <a:off x="486000" y="993160"/>
            <a:ext cx="7051449" cy="267229"/>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pic>
        <p:nvPicPr>
          <p:cNvPr id="8" name="Picture 7">
            <a:extLst>
              <a:ext uri="{FF2B5EF4-FFF2-40B4-BE49-F238E27FC236}">
                <a16:creationId xmlns:a16="http://schemas.microsoft.com/office/drawing/2014/main" id="{5464D7F2-2738-4DD6-9804-14CE0144090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9" name="Title 1">
            <a:extLst>
              <a:ext uri="{FF2B5EF4-FFF2-40B4-BE49-F238E27FC236}">
                <a16:creationId xmlns:a16="http://schemas.microsoft.com/office/drawing/2014/main" id="{AC4FA247-4B05-413B-AF4C-A3E42B2599F0}"/>
              </a:ext>
            </a:extLst>
          </p:cNvPr>
          <p:cNvSpPr>
            <a:spLocks noGrp="1"/>
          </p:cNvSpPr>
          <p:nvPr>
            <p:ph type="title" hasCustomPrompt="1"/>
          </p:nvPr>
        </p:nvSpPr>
        <p:spPr>
          <a:xfrm>
            <a:off x="485999" y="414000"/>
            <a:ext cx="8482996" cy="475686"/>
          </a:xfrm>
          <a:prstGeom prst="rect">
            <a:avLst/>
          </a:prstGeom>
        </p:spPr>
        <p:txBody>
          <a:bodyPr lIns="0" tIns="0" rIns="0" bIns="0"/>
          <a:lstStyle>
            <a:lvl1pPr>
              <a:lnSpc>
                <a:spcPts val="4400"/>
              </a:lnSpc>
              <a:defRPr sz="3600" b="1" cap="all" spc="-100" baseline="0">
                <a:latin typeface="+mj-lt"/>
              </a:defRPr>
            </a:lvl1pPr>
          </a:lstStyle>
          <a:p>
            <a:r>
              <a:rPr lang="en-US" dirty="0"/>
              <a:t>Text, table slide</a:t>
            </a:r>
            <a:endParaRPr lang="en-GB" dirty="0"/>
          </a:p>
        </p:txBody>
      </p:sp>
      <p:sp>
        <p:nvSpPr>
          <p:cNvPr id="10" name="Rectangle 9">
            <a:extLst>
              <a:ext uri="{FF2B5EF4-FFF2-40B4-BE49-F238E27FC236}">
                <a16:creationId xmlns:a16="http://schemas.microsoft.com/office/drawing/2014/main" id="{5580FDF3-E8A6-4F1A-A868-1A2BA27BE4A8}"/>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4396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Image, Contact Details">
    <p:spTree>
      <p:nvGrpSpPr>
        <p:cNvPr id="1" name=""/>
        <p:cNvGrpSpPr/>
        <p:nvPr/>
      </p:nvGrpSpPr>
      <p:grpSpPr>
        <a:xfrm>
          <a:off x="0" y="0"/>
          <a:ext cx="0" cy="0"/>
          <a:chOff x="0" y="0"/>
          <a:chExt cx="0" cy="0"/>
        </a:xfrm>
      </p:grpSpPr>
      <p:sp>
        <p:nvSpPr>
          <p:cNvPr id="39" name="Text Placeholder 37">
            <a:extLst>
              <a:ext uri="{FF2B5EF4-FFF2-40B4-BE49-F238E27FC236}">
                <a16:creationId xmlns:a16="http://schemas.microsoft.com/office/drawing/2014/main" id="{D9460F84-08B3-9840-99D2-CEDEDA4E02A7}"/>
              </a:ext>
            </a:extLst>
          </p:cNvPr>
          <p:cNvSpPr>
            <a:spLocks noGrp="1"/>
          </p:cNvSpPr>
          <p:nvPr>
            <p:ph type="body" sz="quarter" idx="10" hasCustomPrompt="1"/>
          </p:nvPr>
        </p:nvSpPr>
        <p:spPr>
          <a:xfrm>
            <a:off x="894734" y="4593479"/>
            <a:ext cx="10732139" cy="241784"/>
          </a:xfrm>
          <a:prstGeom prst="rect">
            <a:avLst/>
          </a:prstGeom>
        </p:spPr>
        <p:txBody>
          <a:bodyPr lIns="0" tIns="0" rIns="0" bIns="0">
            <a:noAutofit/>
          </a:bodyPr>
          <a:lstStyle>
            <a:lvl1pPr marL="0" indent="0">
              <a:buNone/>
              <a:defRPr lang="en-GB" sz="1800" b="0" i="0" kern="1200" cap="none" baseline="0" dirty="0">
                <a:solidFill>
                  <a:schemeClr val="bg1"/>
                </a:solidFill>
                <a:latin typeface="Calibri" panose="020F0502020204030204" pitchFamily="34" charset="0"/>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Phone number here</a:t>
            </a:r>
            <a:endParaRPr lang="en-GB" dirty="0"/>
          </a:p>
        </p:txBody>
      </p:sp>
      <p:sp>
        <p:nvSpPr>
          <p:cNvPr id="40" name="Subtitle 2">
            <a:extLst>
              <a:ext uri="{FF2B5EF4-FFF2-40B4-BE49-F238E27FC236}">
                <a16:creationId xmlns:a16="http://schemas.microsoft.com/office/drawing/2014/main" id="{6A60678E-A454-354A-B4B9-EAB11B969674}"/>
              </a:ext>
            </a:extLst>
          </p:cNvPr>
          <p:cNvSpPr>
            <a:spLocks noGrp="1"/>
          </p:cNvSpPr>
          <p:nvPr>
            <p:ph type="subTitle" idx="1" hasCustomPrompt="1"/>
          </p:nvPr>
        </p:nvSpPr>
        <p:spPr>
          <a:xfrm>
            <a:off x="486000" y="3891545"/>
            <a:ext cx="11140874" cy="264956"/>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
        <p:nvSpPr>
          <p:cNvPr id="41" name="Title 3">
            <a:extLst>
              <a:ext uri="{FF2B5EF4-FFF2-40B4-BE49-F238E27FC236}">
                <a16:creationId xmlns:a16="http://schemas.microsoft.com/office/drawing/2014/main" id="{EF0CC505-3F1F-2343-8D30-97964582441F}"/>
              </a:ext>
            </a:extLst>
          </p:cNvPr>
          <p:cNvSpPr>
            <a:spLocks noGrp="1"/>
          </p:cNvSpPr>
          <p:nvPr>
            <p:ph type="title" hasCustomPrompt="1"/>
          </p:nvPr>
        </p:nvSpPr>
        <p:spPr>
          <a:xfrm>
            <a:off x="486000" y="2966455"/>
            <a:ext cx="10515600" cy="674228"/>
          </a:xfrm>
          <a:prstGeom prst="rect">
            <a:avLst/>
          </a:prstGeom>
        </p:spPr>
        <p:txBody>
          <a:bodyPr/>
          <a:lstStyle>
            <a:lvl1pPr>
              <a:defRPr sz="3600" b="1">
                <a:solidFill>
                  <a:schemeClr val="bg1"/>
                </a:solidFill>
              </a:defRPr>
            </a:lvl1pPr>
          </a:lstStyle>
          <a:p>
            <a:r>
              <a:rPr lang="en-GB" dirty="0"/>
              <a:t>THANK YOU</a:t>
            </a:r>
            <a:endParaRPr lang="en-US" dirty="0"/>
          </a:p>
        </p:txBody>
      </p:sp>
      <p:sp>
        <p:nvSpPr>
          <p:cNvPr id="44" name="Text Placeholder 37">
            <a:extLst>
              <a:ext uri="{FF2B5EF4-FFF2-40B4-BE49-F238E27FC236}">
                <a16:creationId xmlns:a16="http://schemas.microsoft.com/office/drawing/2014/main" id="{C1A336C6-720A-FA49-8B57-8FA34714DECD}"/>
              </a:ext>
            </a:extLst>
          </p:cNvPr>
          <p:cNvSpPr>
            <a:spLocks noGrp="1"/>
          </p:cNvSpPr>
          <p:nvPr>
            <p:ph type="body" sz="quarter" idx="11" hasCustomPrompt="1"/>
          </p:nvPr>
        </p:nvSpPr>
        <p:spPr>
          <a:xfrm>
            <a:off x="894733" y="5009209"/>
            <a:ext cx="10732139" cy="241784"/>
          </a:xfrm>
          <a:prstGeom prst="rect">
            <a:avLst/>
          </a:prstGeom>
        </p:spPr>
        <p:txBody>
          <a:bodyPr lIns="0" tIns="0" rIns="0" bIns="0">
            <a:noAutofit/>
          </a:bodyPr>
          <a:lstStyle>
            <a:lvl1pPr marL="0" indent="0">
              <a:buNone/>
              <a:defRPr lang="en-GB" sz="1800" b="0" i="0" kern="1200" cap="none" baseline="0" dirty="0">
                <a:solidFill>
                  <a:schemeClr val="bg1"/>
                </a:solidFill>
                <a:latin typeface="Calibri" panose="020F0502020204030204" pitchFamily="34" charset="0"/>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Email address here</a:t>
            </a:r>
            <a:endParaRPr lang="en-GB" dirty="0"/>
          </a:p>
        </p:txBody>
      </p:sp>
      <p:pic>
        <p:nvPicPr>
          <p:cNvPr id="6" name="Picture 5">
            <a:extLst>
              <a:ext uri="{FF2B5EF4-FFF2-40B4-BE49-F238E27FC236}">
                <a16:creationId xmlns:a16="http://schemas.microsoft.com/office/drawing/2014/main" id="{FDDFBAE3-6A08-A24D-8EAF-70F93B4B0F82}"/>
              </a:ext>
            </a:extLst>
          </p:cNvPr>
          <p:cNvPicPr>
            <a:picLocks noChangeAspect="1"/>
          </p:cNvPicPr>
          <p:nvPr userDrawn="1"/>
        </p:nvPicPr>
        <p:blipFill>
          <a:blip r:embed="rId2"/>
          <a:stretch>
            <a:fillRect/>
          </a:stretch>
        </p:blipFill>
        <p:spPr>
          <a:xfrm>
            <a:off x="486000" y="4593479"/>
            <a:ext cx="230175" cy="230175"/>
          </a:xfrm>
          <a:prstGeom prst="rect">
            <a:avLst/>
          </a:prstGeom>
        </p:spPr>
      </p:pic>
      <p:pic>
        <p:nvPicPr>
          <p:cNvPr id="7" name="Picture 6">
            <a:extLst>
              <a:ext uri="{FF2B5EF4-FFF2-40B4-BE49-F238E27FC236}">
                <a16:creationId xmlns:a16="http://schemas.microsoft.com/office/drawing/2014/main" id="{6CDDC212-7A54-024E-9D8C-0EDEAB5B0607}"/>
              </a:ext>
            </a:extLst>
          </p:cNvPr>
          <p:cNvPicPr>
            <a:picLocks noChangeAspect="1"/>
          </p:cNvPicPr>
          <p:nvPr userDrawn="1"/>
        </p:nvPicPr>
        <p:blipFill>
          <a:blip r:embed="rId3"/>
          <a:stretch>
            <a:fillRect/>
          </a:stretch>
        </p:blipFill>
        <p:spPr>
          <a:xfrm>
            <a:off x="467903" y="5050357"/>
            <a:ext cx="252094" cy="159488"/>
          </a:xfrm>
          <a:prstGeom prst="rect">
            <a:avLst/>
          </a:prstGeom>
        </p:spPr>
      </p:pic>
      <p:pic>
        <p:nvPicPr>
          <p:cNvPr id="15" name="Picture 14">
            <a:extLst>
              <a:ext uri="{FF2B5EF4-FFF2-40B4-BE49-F238E27FC236}">
                <a16:creationId xmlns:a16="http://schemas.microsoft.com/office/drawing/2014/main" id="{433C51F1-B894-CC4A-A7F1-5D9760F4E08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82771" y="507629"/>
            <a:ext cx="4027072" cy="638265"/>
          </a:xfrm>
          <a:prstGeom prst="rect">
            <a:avLst/>
          </a:prstGeom>
        </p:spPr>
      </p:pic>
      <p:sp>
        <p:nvSpPr>
          <p:cNvPr id="9" name="Rectangle 8">
            <a:extLst>
              <a:ext uri="{FF2B5EF4-FFF2-40B4-BE49-F238E27FC236}">
                <a16:creationId xmlns:a16="http://schemas.microsoft.com/office/drawing/2014/main" id="{CA385F4D-7B8C-4E42-9272-1EDA3B04B437}"/>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103070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3E1AB9D-4722-4847-9D17-393008E7BCEF}"/>
              </a:ext>
            </a:extLst>
          </p:cNvPr>
          <p:cNvSpPr>
            <a:spLocks noGrp="1"/>
          </p:cNvSpPr>
          <p:nvPr>
            <p:ph type="sldNum" sz="quarter" idx="4"/>
          </p:nvPr>
        </p:nvSpPr>
        <p:spPr>
          <a:xfrm>
            <a:off x="9182100" y="626110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87542D-5C6B-4EB3-96EB-9B37C3D5D2F8}" type="slidenum">
              <a:rPr lang="en-GB" smtClean="0"/>
              <a:t>‹#›</a:t>
            </a:fld>
            <a:endParaRPr lang="en-GB"/>
          </a:p>
        </p:txBody>
      </p:sp>
      <p:sp>
        <p:nvSpPr>
          <p:cNvPr id="2" name="MSIPCMContentMarking" descr="{&quot;HashCode&quot;:-685326706,&quot;Placement&quot;:&quot;Footer&quot;,&quot;Top&quot;:519.343,&quot;Left&quot;:0.0,&quot;SlideWidth&quot;:960,&quot;SlideHeight&quot;:540}">
            <a:extLst>
              <a:ext uri="{FF2B5EF4-FFF2-40B4-BE49-F238E27FC236}">
                <a16:creationId xmlns:a16="http://schemas.microsoft.com/office/drawing/2014/main" id="{64590B03-94C3-47EA-A7F9-5797AC8B1E91}"/>
              </a:ext>
            </a:extLst>
          </p:cNvPr>
          <p:cNvSpPr txBox="1"/>
          <p:nvPr userDrawn="1"/>
        </p:nvSpPr>
        <p:spPr>
          <a:xfrm>
            <a:off x="0" y="6595656"/>
            <a:ext cx="1631108" cy="262344"/>
          </a:xfrm>
          <a:prstGeom prst="rect">
            <a:avLst/>
          </a:prstGeom>
          <a:noFill/>
        </p:spPr>
        <p:txBody>
          <a:bodyPr vert="horz" wrap="square" lIns="0" tIns="0" rIns="0" bIns="0" rtlCol="0" anchor="ctr" anchorCtr="1">
            <a:spAutoFit/>
          </a:bodyPr>
          <a:lstStyle/>
          <a:p>
            <a:pPr algn="l">
              <a:spcBef>
                <a:spcPts val="0"/>
              </a:spcBef>
              <a:spcAft>
                <a:spcPts val="0"/>
              </a:spcAft>
            </a:pPr>
            <a:r>
              <a:rPr lang="en-GB" sz="1000">
                <a:solidFill>
                  <a:srgbClr val="000000"/>
                </a:solidFill>
                <a:latin typeface="Calibri" panose="020F0502020204030204" pitchFamily="34" charset="0"/>
              </a:rPr>
              <a:t>Classified: RMG – Internal</a:t>
            </a:r>
          </a:p>
        </p:txBody>
      </p:sp>
      <p:sp>
        <p:nvSpPr>
          <p:cNvPr id="4" name="Rectangle 3">
            <a:extLst>
              <a:ext uri="{FF2B5EF4-FFF2-40B4-BE49-F238E27FC236}">
                <a16:creationId xmlns:a16="http://schemas.microsoft.com/office/drawing/2014/main" id="{EF326182-3165-42B4-AF8F-0F4EA49C09E4}"/>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13337613"/>
      </p:ext>
    </p:extLst>
  </p:cSld>
  <p:clrMap bg1="lt1" tx1="dk1" bg2="lt2" tx2="dk2" accent1="accent1" accent2="accent2" accent3="accent3" accent4="accent4" accent5="accent5" accent6="accent6" hlink="hlink" folHlink="folHlink"/>
  <p:sldLayoutIdLst>
    <p:sldLayoutId id="2147483685" r:id="rId1"/>
    <p:sldLayoutId id="2147483711" r:id="rId2"/>
    <p:sldLayoutId id="2147483720"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9A28547-DED3-447A-8B67-97911C25730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33FDB515-35DA-42B3-9E15-31441B0BFAB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2771" y="507629"/>
            <a:ext cx="4027072" cy="638265"/>
          </a:xfrm>
          <a:prstGeom prst="rect">
            <a:avLst/>
          </a:prstGeom>
        </p:spPr>
      </p:pic>
      <p:sp>
        <p:nvSpPr>
          <p:cNvPr id="13" name="Title 3">
            <a:extLst>
              <a:ext uri="{FF2B5EF4-FFF2-40B4-BE49-F238E27FC236}">
                <a16:creationId xmlns:a16="http://schemas.microsoft.com/office/drawing/2014/main" id="{795D38B7-0097-554B-9E2A-A3515A6B50C9}"/>
              </a:ext>
            </a:extLst>
          </p:cNvPr>
          <p:cNvSpPr>
            <a:spLocks noGrp="1"/>
          </p:cNvSpPr>
          <p:nvPr>
            <p:ph type="title"/>
          </p:nvPr>
        </p:nvSpPr>
        <p:spPr>
          <a:xfrm>
            <a:off x="427758" y="2993411"/>
            <a:ext cx="7842611" cy="489529"/>
          </a:xfrm>
        </p:spPr>
        <p:txBody>
          <a:bodyPr/>
          <a:lstStyle/>
          <a:p>
            <a:r>
              <a:rPr lang="en-GB" dirty="0"/>
              <a:t>AUTOMATION</a:t>
            </a:r>
          </a:p>
        </p:txBody>
      </p:sp>
    </p:spTree>
    <p:extLst>
      <p:ext uri="{BB962C8B-B14F-4D97-AF65-F5344CB8AC3E}">
        <p14:creationId xmlns:p14="http://schemas.microsoft.com/office/powerpoint/2010/main" val="4216645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FFF32FE-CFA0-6845-9071-A048B9238046}"/>
              </a:ext>
            </a:extLst>
          </p:cNvPr>
          <p:cNvSpPr>
            <a:spLocks noGrp="1"/>
          </p:cNvSpPr>
          <p:nvPr>
            <p:ph type="sldNum" sz="quarter" idx="10"/>
          </p:nvPr>
        </p:nvSpPr>
        <p:spPr>
          <a:xfrm>
            <a:off x="4814047" y="6521824"/>
            <a:ext cx="6858912" cy="101755"/>
          </a:xfrm>
        </p:spPr>
        <p:txBody>
          <a:bodyPr/>
          <a:lstStyle/>
          <a:p>
            <a:r>
              <a:rPr lang="en-GB" sz="800" b="1" cap="none" dirty="0"/>
              <a:t>Source:</a:t>
            </a:r>
            <a:r>
              <a:rPr lang="en-GB" sz="800" cap="none" dirty="0"/>
              <a:t>  </a:t>
            </a:r>
            <a:r>
              <a:rPr lang="en-GB" sz="800" cap="none" dirty="0" err="1"/>
              <a:t>Emailmonday</a:t>
            </a:r>
            <a:r>
              <a:rPr lang="en-GB" sz="800" cap="none" dirty="0"/>
              <a:t> “The Ultimate Marketing Automation stats” (2019)</a:t>
            </a:r>
          </a:p>
          <a:p>
            <a:endParaRPr lang="en-GB" sz="800" cap="none" dirty="0"/>
          </a:p>
        </p:txBody>
      </p:sp>
      <p:sp>
        <p:nvSpPr>
          <p:cNvPr id="13" name="Text Placeholder 12">
            <a:extLst>
              <a:ext uri="{FF2B5EF4-FFF2-40B4-BE49-F238E27FC236}">
                <a16:creationId xmlns:a16="http://schemas.microsoft.com/office/drawing/2014/main" id="{AE3C88F5-6C92-AF43-89C7-E0F98957857C}"/>
              </a:ext>
            </a:extLst>
          </p:cNvPr>
          <p:cNvSpPr>
            <a:spLocks noGrp="1"/>
          </p:cNvSpPr>
          <p:nvPr>
            <p:ph type="body" sz="quarter" idx="14"/>
          </p:nvPr>
        </p:nvSpPr>
        <p:spPr>
          <a:xfrm>
            <a:off x="486002" y="1019601"/>
            <a:ext cx="5268312" cy="475686"/>
          </a:xfrm>
        </p:spPr>
        <p:txBody>
          <a:bodyPr/>
          <a:lstStyle/>
          <a:p>
            <a:r>
              <a:rPr lang="en-GB" dirty="0"/>
              <a:t>Mail automation can play an important role in marketing &amp; CRM activity</a:t>
            </a:r>
          </a:p>
        </p:txBody>
      </p:sp>
      <p:sp>
        <p:nvSpPr>
          <p:cNvPr id="3" name="Title 2">
            <a:extLst>
              <a:ext uri="{FF2B5EF4-FFF2-40B4-BE49-F238E27FC236}">
                <a16:creationId xmlns:a16="http://schemas.microsoft.com/office/drawing/2014/main" id="{EA9C39FA-D5A9-8146-9E78-96DBDFF479A4}"/>
              </a:ext>
            </a:extLst>
          </p:cNvPr>
          <p:cNvSpPr>
            <a:spLocks noGrp="1"/>
          </p:cNvSpPr>
          <p:nvPr>
            <p:ph type="title"/>
          </p:nvPr>
        </p:nvSpPr>
        <p:spPr>
          <a:xfrm>
            <a:off x="485998" y="414000"/>
            <a:ext cx="10633105" cy="475686"/>
          </a:xfrm>
        </p:spPr>
        <p:txBody>
          <a:bodyPr/>
          <a:lstStyle/>
          <a:p>
            <a:r>
              <a:rPr lang="en-GB" dirty="0"/>
              <a:t>The age of automation</a:t>
            </a:r>
          </a:p>
        </p:txBody>
      </p:sp>
      <p:sp>
        <p:nvSpPr>
          <p:cNvPr id="4" name="TextBox 3">
            <a:extLst>
              <a:ext uri="{FF2B5EF4-FFF2-40B4-BE49-F238E27FC236}">
                <a16:creationId xmlns:a16="http://schemas.microsoft.com/office/drawing/2014/main" id="{EE9BBB7D-1F07-E049-92E1-D7533AE6D48B}"/>
              </a:ext>
            </a:extLst>
          </p:cNvPr>
          <p:cNvSpPr txBox="1"/>
          <p:nvPr/>
        </p:nvSpPr>
        <p:spPr>
          <a:xfrm>
            <a:off x="381163" y="1787976"/>
            <a:ext cx="5175128" cy="2462213"/>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n-US" sz="1400" b="1" dirty="0">
                <a:latin typeface="+mj-lt"/>
              </a:rPr>
              <a:t>Now you can automate the mailing process in the same way you can with digital – driving measurable results more holistically alongside other channels.</a:t>
            </a:r>
          </a:p>
          <a:p>
            <a:pPr marL="285750" indent="-285750">
              <a:buClr>
                <a:schemeClr val="accent1"/>
              </a:buClr>
              <a:buFont typeface="Arial" panose="020B0604020202020204" pitchFamily="34" charset="0"/>
              <a:buChar char="•"/>
            </a:pPr>
            <a:endParaRPr lang="en-US" sz="1400" b="1" dirty="0">
              <a:latin typeface="+mj-lt"/>
            </a:endParaRPr>
          </a:p>
          <a:p>
            <a:pPr marL="285750" indent="-285750">
              <a:buClr>
                <a:schemeClr val="accent1"/>
              </a:buClr>
              <a:buFont typeface="Arial" panose="020B0604020202020204" pitchFamily="34" charset="0"/>
              <a:buChar char="•"/>
            </a:pPr>
            <a:r>
              <a:rPr lang="en-US" sz="1400" b="1" dirty="0">
                <a:latin typeface="+mj-lt"/>
              </a:rPr>
              <a:t>This approach enables you to engage with customers who are unresponsive, whilst driving down costs and booting speed of activation.</a:t>
            </a:r>
          </a:p>
          <a:p>
            <a:pPr marL="285750" indent="-285750">
              <a:buClr>
                <a:schemeClr val="accent1"/>
              </a:buClr>
              <a:buFont typeface="Arial" panose="020B0604020202020204" pitchFamily="34" charset="0"/>
              <a:buChar char="•"/>
            </a:pPr>
            <a:endParaRPr lang="en-US" sz="1400" b="1" dirty="0">
              <a:latin typeface="+mj-lt"/>
            </a:endParaRPr>
          </a:p>
          <a:p>
            <a:pPr marL="285750" indent="-285750">
              <a:buClr>
                <a:schemeClr val="accent1"/>
              </a:buClr>
              <a:buFont typeface="Arial" panose="020B0604020202020204" pitchFamily="34" charset="0"/>
              <a:buChar char="•"/>
            </a:pPr>
            <a:r>
              <a:rPr lang="en-US" sz="1400" b="1" dirty="0">
                <a:latin typeface="+mj-lt"/>
              </a:rPr>
              <a:t>Leverage your first-party data to trigger </a:t>
            </a:r>
            <a:r>
              <a:rPr lang="en-US" sz="1400" b="1" dirty="0" err="1">
                <a:latin typeface="+mj-lt"/>
              </a:rPr>
              <a:t>personalised</a:t>
            </a:r>
            <a:r>
              <a:rPr lang="en-US" sz="1400" b="1" dirty="0">
                <a:latin typeface="+mj-lt"/>
              </a:rPr>
              <a:t> communications in a single view SaaS environment with social, email, SMS &amp; push.</a:t>
            </a:r>
          </a:p>
        </p:txBody>
      </p:sp>
      <p:sp>
        <p:nvSpPr>
          <p:cNvPr id="6" name="Rectangle 5">
            <a:extLst>
              <a:ext uri="{FF2B5EF4-FFF2-40B4-BE49-F238E27FC236}">
                <a16:creationId xmlns:a16="http://schemas.microsoft.com/office/drawing/2014/main" id="{893F7031-1362-864E-8527-05A8F255CB60}"/>
              </a:ext>
            </a:extLst>
          </p:cNvPr>
          <p:cNvSpPr/>
          <p:nvPr/>
        </p:nvSpPr>
        <p:spPr>
          <a:xfrm>
            <a:off x="485998" y="4542879"/>
            <a:ext cx="4887540" cy="1525942"/>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81548E8-4B2B-4246-8C2E-88EB258FCAC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50521" y="4766509"/>
            <a:ext cx="3358494" cy="1078682"/>
          </a:xfrm>
          <a:prstGeom prst="rect">
            <a:avLst/>
          </a:prstGeom>
        </p:spPr>
      </p:pic>
      <p:pic>
        <p:nvPicPr>
          <p:cNvPr id="10" name="Picture 9">
            <a:extLst>
              <a:ext uri="{FF2B5EF4-FFF2-40B4-BE49-F238E27FC236}">
                <a16:creationId xmlns:a16="http://schemas.microsoft.com/office/drawing/2014/main" id="{00295FAF-570F-45B6-A34F-B1639713D51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219365" y="1488300"/>
            <a:ext cx="4128042" cy="3881399"/>
          </a:xfrm>
          <a:prstGeom prst="rect">
            <a:avLst/>
          </a:prstGeom>
        </p:spPr>
      </p:pic>
    </p:spTree>
    <p:extLst>
      <p:ext uri="{BB962C8B-B14F-4D97-AF65-F5344CB8AC3E}">
        <p14:creationId xmlns:p14="http://schemas.microsoft.com/office/powerpoint/2010/main" val="678727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FFF32FE-CFA0-6845-9071-A048B9238046}"/>
              </a:ext>
            </a:extLst>
          </p:cNvPr>
          <p:cNvSpPr>
            <a:spLocks noGrp="1"/>
          </p:cNvSpPr>
          <p:nvPr>
            <p:ph type="sldNum" sz="quarter" idx="10"/>
          </p:nvPr>
        </p:nvSpPr>
        <p:spPr>
          <a:xfrm>
            <a:off x="4814047" y="6521824"/>
            <a:ext cx="6858912" cy="101755"/>
          </a:xfrm>
        </p:spPr>
        <p:txBody>
          <a:bodyPr/>
          <a:lstStyle/>
          <a:p>
            <a:r>
              <a:rPr lang="en-GB" sz="800" b="1" cap="none" dirty="0"/>
              <a:t>Source:</a:t>
            </a:r>
            <a:r>
              <a:rPr lang="en-GB" sz="800" cap="none" dirty="0"/>
              <a:t>  </a:t>
            </a:r>
            <a:r>
              <a:rPr lang="en-GB" sz="800" cap="none" dirty="0" err="1"/>
              <a:t>Emailmonday</a:t>
            </a:r>
            <a:r>
              <a:rPr lang="en-GB" sz="800" cap="none" dirty="0"/>
              <a:t> “The Ultimate Marketing Automation stats” (2019)</a:t>
            </a:r>
          </a:p>
          <a:p>
            <a:endParaRPr lang="en-GB" sz="800" cap="none" dirty="0"/>
          </a:p>
        </p:txBody>
      </p:sp>
      <p:sp>
        <p:nvSpPr>
          <p:cNvPr id="13" name="Text Placeholder 12">
            <a:extLst>
              <a:ext uri="{FF2B5EF4-FFF2-40B4-BE49-F238E27FC236}">
                <a16:creationId xmlns:a16="http://schemas.microsoft.com/office/drawing/2014/main" id="{AE3C88F5-6C92-AF43-89C7-E0F98957857C}"/>
              </a:ext>
            </a:extLst>
          </p:cNvPr>
          <p:cNvSpPr>
            <a:spLocks noGrp="1"/>
          </p:cNvSpPr>
          <p:nvPr>
            <p:ph type="body" sz="quarter" idx="14"/>
          </p:nvPr>
        </p:nvSpPr>
        <p:spPr>
          <a:xfrm>
            <a:off x="486002" y="1019601"/>
            <a:ext cx="5268312" cy="475686"/>
          </a:xfrm>
        </p:spPr>
        <p:txBody>
          <a:bodyPr/>
          <a:lstStyle/>
          <a:p>
            <a:r>
              <a:rPr lang="en-GB" dirty="0"/>
              <a:t>Mail automation can play an important role in marketing &amp; CRM activity</a:t>
            </a:r>
          </a:p>
        </p:txBody>
      </p:sp>
      <p:sp>
        <p:nvSpPr>
          <p:cNvPr id="3" name="Title 2">
            <a:extLst>
              <a:ext uri="{FF2B5EF4-FFF2-40B4-BE49-F238E27FC236}">
                <a16:creationId xmlns:a16="http://schemas.microsoft.com/office/drawing/2014/main" id="{EA9C39FA-D5A9-8146-9E78-96DBDFF479A4}"/>
              </a:ext>
            </a:extLst>
          </p:cNvPr>
          <p:cNvSpPr>
            <a:spLocks noGrp="1"/>
          </p:cNvSpPr>
          <p:nvPr>
            <p:ph type="title"/>
          </p:nvPr>
        </p:nvSpPr>
        <p:spPr>
          <a:xfrm>
            <a:off x="485998" y="414000"/>
            <a:ext cx="10633105" cy="475686"/>
          </a:xfrm>
        </p:spPr>
        <p:txBody>
          <a:bodyPr/>
          <a:lstStyle/>
          <a:p>
            <a:r>
              <a:rPr lang="en-GB" dirty="0"/>
              <a:t>Mail is now easy to integrate in your mix</a:t>
            </a:r>
          </a:p>
        </p:txBody>
      </p:sp>
      <p:sp>
        <p:nvSpPr>
          <p:cNvPr id="12" name="TextBox 11">
            <a:extLst>
              <a:ext uri="{FF2B5EF4-FFF2-40B4-BE49-F238E27FC236}">
                <a16:creationId xmlns:a16="http://schemas.microsoft.com/office/drawing/2014/main" id="{457CF638-B15C-43E8-8A02-271EC8F222B9}"/>
              </a:ext>
            </a:extLst>
          </p:cNvPr>
          <p:cNvSpPr txBox="1"/>
          <p:nvPr/>
        </p:nvSpPr>
        <p:spPr>
          <a:xfrm>
            <a:off x="4320888" y="1886879"/>
            <a:ext cx="6107382" cy="923330"/>
          </a:xfrm>
          <a:prstGeom prst="rect">
            <a:avLst/>
          </a:prstGeom>
          <a:noFill/>
        </p:spPr>
        <p:txBody>
          <a:bodyPr wrap="square" rtlCol="0">
            <a:spAutoFit/>
          </a:bodyPr>
          <a:lstStyle/>
          <a:p>
            <a:pPr marR="0" lvl="0" fontAlgn="base">
              <a:lnSpc>
                <a:spcPct val="90000"/>
              </a:lnSpc>
              <a:spcBef>
                <a:spcPts val="0"/>
              </a:spcBef>
              <a:spcAft>
                <a:spcPts val="0"/>
              </a:spcAft>
              <a:buClr>
                <a:schemeClr val="accent1"/>
              </a:buClr>
              <a:buSzTx/>
              <a:tabLst/>
              <a:defRPr/>
            </a:pPr>
            <a:r>
              <a:rPr lang="en-US" sz="1200" b="1" dirty="0">
                <a:solidFill>
                  <a:schemeClr val="accent1"/>
                </a:solidFill>
                <a:latin typeface="+mj-lt"/>
              </a:rPr>
              <a:t>Integrate with your marketing stack</a:t>
            </a:r>
          </a:p>
          <a:p>
            <a:pPr marR="0" lvl="0" fontAlgn="base">
              <a:lnSpc>
                <a:spcPct val="90000"/>
              </a:lnSpc>
              <a:spcBef>
                <a:spcPts val="0"/>
              </a:spcBef>
              <a:spcAft>
                <a:spcPts val="0"/>
              </a:spcAft>
              <a:buClr>
                <a:schemeClr val="accent1"/>
              </a:buClr>
              <a:buSzTx/>
              <a:tabLst/>
              <a:defRPr/>
            </a:pPr>
            <a:endParaRPr lang="en-US" sz="1200" b="1" dirty="0">
              <a:latin typeface="+mj-lt"/>
            </a:endParaRPr>
          </a:p>
          <a:p>
            <a:pPr fontAlgn="base">
              <a:lnSpc>
                <a:spcPct val="90000"/>
              </a:lnSpc>
              <a:defRPr/>
            </a:pPr>
            <a:r>
              <a:rPr lang="en-US" sz="1200" b="1" dirty="0">
                <a:latin typeface="+mj-lt"/>
              </a:rPr>
              <a:t>Automate direct mail across the customer lifecycle with no manual processes, batching or CSV uploads.  Integrate with your marketing tools to dynamically trigger direct mail based on customer profile, behavior or milestone</a:t>
            </a:r>
            <a:endParaRPr lang="en-GB" sz="1600" dirty="0"/>
          </a:p>
        </p:txBody>
      </p:sp>
      <p:sp>
        <p:nvSpPr>
          <p:cNvPr id="14" name="TextBox 13">
            <a:extLst>
              <a:ext uri="{FF2B5EF4-FFF2-40B4-BE49-F238E27FC236}">
                <a16:creationId xmlns:a16="http://schemas.microsoft.com/office/drawing/2014/main" id="{F03DF307-5512-47D9-BE8B-99E957AB80E9}"/>
              </a:ext>
            </a:extLst>
          </p:cNvPr>
          <p:cNvSpPr txBox="1"/>
          <p:nvPr/>
        </p:nvSpPr>
        <p:spPr>
          <a:xfrm>
            <a:off x="4735329" y="3327190"/>
            <a:ext cx="5587347" cy="757130"/>
          </a:xfrm>
          <a:prstGeom prst="rect">
            <a:avLst/>
          </a:prstGeom>
          <a:noFill/>
        </p:spPr>
        <p:txBody>
          <a:bodyPr wrap="square" rtlCol="0">
            <a:spAutoFit/>
          </a:bodyPr>
          <a:lstStyle/>
          <a:p>
            <a:pPr marL="0" marR="0" lvl="0" indent="0" fontAlgn="base">
              <a:lnSpc>
                <a:spcPct val="90000"/>
              </a:lnSpc>
              <a:spcBef>
                <a:spcPts val="0"/>
              </a:spcBef>
              <a:spcAft>
                <a:spcPts val="0"/>
              </a:spcAft>
              <a:buClrTx/>
              <a:buSzTx/>
              <a:buFontTx/>
              <a:buNone/>
              <a:tabLst/>
              <a:defRPr/>
            </a:pPr>
            <a:r>
              <a:rPr lang="en-US" sz="1200" b="1" dirty="0">
                <a:solidFill>
                  <a:schemeClr val="accent1"/>
                </a:solidFill>
                <a:latin typeface="+mj-lt"/>
              </a:rPr>
              <a:t>Design quickly and reuse digital assets</a:t>
            </a:r>
          </a:p>
          <a:p>
            <a:pPr marL="0" marR="0" lvl="0" indent="0" fontAlgn="base">
              <a:lnSpc>
                <a:spcPct val="90000"/>
              </a:lnSpc>
              <a:spcBef>
                <a:spcPts val="0"/>
              </a:spcBef>
              <a:spcAft>
                <a:spcPts val="0"/>
              </a:spcAft>
              <a:buClrTx/>
              <a:buSzTx/>
              <a:buFontTx/>
              <a:buNone/>
              <a:tabLst/>
              <a:defRPr/>
            </a:pPr>
            <a:endParaRPr lang="en-US" sz="1200" b="1" dirty="0">
              <a:latin typeface="+mj-lt"/>
            </a:endParaRPr>
          </a:p>
          <a:p>
            <a:pPr marL="0" marR="0" lvl="0" indent="0" fontAlgn="base">
              <a:lnSpc>
                <a:spcPct val="90000"/>
              </a:lnSpc>
              <a:spcBef>
                <a:spcPts val="0"/>
              </a:spcBef>
              <a:spcAft>
                <a:spcPts val="0"/>
              </a:spcAft>
              <a:buClrTx/>
              <a:buSzTx/>
              <a:buFontTx/>
              <a:buNone/>
              <a:tabLst/>
              <a:defRPr/>
            </a:pPr>
            <a:r>
              <a:rPr lang="en-US" sz="1200" b="1" dirty="0">
                <a:latin typeface="+mj-lt"/>
              </a:rPr>
              <a:t>HTML templates let you easily reuse designs and content across campaign channels without proofs, approvals or rigid formats</a:t>
            </a:r>
            <a:endParaRPr lang="en-GB" sz="1600" dirty="0"/>
          </a:p>
        </p:txBody>
      </p:sp>
      <p:sp>
        <p:nvSpPr>
          <p:cNvPr id="15" name="TextBox 14">
            <a:extLst>
              <a:ext uri="{FF2B5EF4-FFF2-40B4-BE49-F238E27FC236}">
                <a16:creationId xmlns:a16="http://schemas.microsoft.com/office/drawing/2014/main" id="{50E3C66A-B1E3-48E5-9FF0-44AF4D6AD74A}"/>
              </a:ext>
            </a:extLst>
          </p:cNvPr>
          <p:cNvSpPr txBox="1"/>
          <p:nvPr/>
        </p:nvSpPr>
        <p:spPr>
          <a:xfrm>
            <a:off x="4580905" y="4768507"/>
            <a:ext cx="5587347" cy="757130"/>
          </a:xfrm>
          <a:prstGeom prst="rect">
            <a:avLst/>
          </a:prstGeom>
          <a:noFill/>
        </p:spPr>
        <p:txBody>
          <a:bodyPr wrap="square" rtlCol="0">
            <a:spAutoFit/>
          </a:bodyPr>
          <a:lstStyle/>
          <a:p>
            <a:pPr fontAlgn="base">
              <a:lnSpc>
                <a:spcPct val="90000"/>
              </a:lnSpc>
              <a:defRPr/>
            </a:pPr>
            <a:r>
              <a:rPr lang="en-US" sz="1200" b="1" dirty="0" err="1">
                <a:solidFill>
                  <a:schemeClr val="accent1"/>
                </a:solidFill>
                <a:latin typeface="+mj-lt"/>
              </a:rPr>
              <a:t>Personalise</a:t>
            </a:r>
            <a:r>
              <a:rPr lang="en-US" sz="1200" b="1" dirty="0">
                <a:solidFill>
                  <a:schemeClr val="accent1"/>
                </a:solidFill>
                <a:latin typeface="+mj-lt"/>
              </a:rPr>
              <a:t> your direct mail</a:t>
            </a:r>
          </a:p>
          <a:p>
            <a:pPr fontAlgn="base">
              <a:lnSpc>
                <a:spcPct val="90000"/>
              </a:lnSpc>
              <a:defRPr/>
            </a:pPr>
            <a:endParaRPr lang="en-US" sz="1200" b="1" dirty="0">
              <a:solidFill>
                <a:schemeClr val="accent1"/>
              </a:solidFill>
              <a:latin typeface="+mj-lt"/>
            </a:endParaRPr>
          </a:p>
          <a:p>
            <a:pPr fontAlgn="base">
              <a:lnSpc>
                <a:spcPct val="90000"/>
              </a:lnSpc>
              <a:defRPr/>
            </a:pPr>
            <a:r>
              <a:rPr lang="en-US" sz="1200" b="1" dirty="0" err="1">
                <a:latin typeface="+mj-lt"/>
              </a:rPr>
              <a:t>Customise</a:t>
            </a:r>
            <a:r>
              <a:rPr lang="en-US" sz="1200" b="1" dirty="0">
                <a:latin typeface="+mj-lt"/>
              </a:rPr>
              <a:t> content, imagery and layout for each piece of mail you send to create meaningful engagement and drive conversions and print it</a:t>
            </a:r>
            <a:endParaRPr lang="en-GB" sz="1600" dirty="0"/>
          </a:p>
        </p:txBody>
      </p:sp>
      <p:sp>
        <p:nvSpPr>
          <p:cNvPr id="16" name="TextBox 15">
            <a:extLst>
              <a:ext uri="{FF2B5EF4-FFF2-40B4-BE49-F238E27FC236}">
                <a16:creationId xmlns:a16="http://schemas.microsoft.com/office/drawing/2014/main" id="{F01ED0B7-A096-4FBE-86B6-304751B87A6C}"/>
              </a:ext>
            </a:extLst>
          </p:cNvPr>
          <p:cNvSpPr txBox="1"/>
          <p:nvPr/>
        </p:nvSpPr>
        <p:spPr>
          <a:xfrm>
            <a:off x="3556799" y="5797801"/>
            <a:ext cx="5078402" cy="757130"/>
          </a:xfrm>
          <a:prstGeom prst="rect">
            <a:avLst/>
          </a:prstGeom>
          <a:noFill/>
        </p:spPr>
        <p:txBody>
          <a:bodyPr wrap="square" rtlCol="0">
            <a:spAutoFit/>
          </a:bodyPr>
          <a:lstStyle/>
          <a:p>
            <a:pPr fontAlgn="base">
              <a:lnSpc>
                <a:spcPct val="90000"/>
              </a:lnSpc>
              <a:defRPr/>
            </a:pPr>
            <a:r>
              <a:rPr lang="en-US" sz="1200" b="1" dirty="0">
                <a:solidFill>
                  <a:schemeClr val="accent1"/>
                </a:solidFill>
                <a:latin typeface="+mj-lt"/>
              </a:rPr>
              <a:t>Easy to experiment and </a:t>
            </a:r>
            <a:r>
              <a:rPr lang="en-US" sz="1200" b="1" dirty="0" err="1">
                <a:solidFill>
                  <a:schemeClr val="accent1"/>
                </a:solidFill>
                <a:latin typeface="+mj-lt"/>
              </a:rPr>
              <a:t>optimise</a:t>
            </a:r>
            <a:r>
              <a:rPr lang="en-US" sz="1200" b="1" dirty="0">
                <a:solidFill>
                  <a:schemeClr val="accent1"/>
                </a:solidFill>
                <a:latin typeface="+mj-lt"/>
              </a:rPr>
              <a:t> approach</a:t>
            </a:r>
          </a:p>
          <a:p>
            <a:pPr fontAlgn="base">
              <a:lnSpc>
                <a:spcPct val="90000"/>
              </a:lnSpc>
              <a:defRPr/>
            </a:pPr>
            <a:endParaRPr lang="en-US" sz="1200" b="1" dirty="0">
              <a:solidFill>
                <a:schemeClr val="accent1"/>
              </a:solidFill>
              <a:latin typeface="+mj-lt"/>
            </a:endParaRPr>
          </a:p>
          <a:p>
            <a:pPr fontAlgn="base">
              <a:lnSpc>
                <a:spcPct val="90000"/>
              </a:lnSpc>
              <a:defRPr/>
            </a:pPr>
            <a:r>
              <a:rPr lang="en-US" sz="1200" b="1" dirty="0">
                <a:latin typeface="+mj-lt"/>
              </a:rPr>
              <a:t>All automation platforms can give you complete visibility of production and delivery and match back to your data</a:t>
            </a:r>
          </a:p>
        </p:txBody>
      </p:sp>
      <p:pic>
        <p:nvPicPr>
          <p:cNvPr id="17" name="Picture 16" descr="Diagram&#10;&#10;Description automatically generated with medium confidence">
            <a:extLst>
              <a:ext uri="{FF2B5EF4-FFF2-40B4-BE49-F238E27FC236}">
                <a16:creationId xmlns:a16="http://schemas.microsoft.com/office/drawing/2014/main" id="{97F766EB-F713-DF4F-931E-163D7AE53C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848" y="1918980"/>
            <a:ext cx="4190888" cy="4151475"/>
          </a:xfrm>
          <a:prstGeom prst="rect">
            <a:avLst/>
          </a:prstGeom>
        </p:spPr>
      </p:pic>
    </p:spTree>
    <p:extLst>
      <p:ext uri="{BB962C8B-B14F-4D97-AF65-F5344CB8AC3E}">
        <p14:creationId xmlns:p14="http://schemas.microsoft.com/office/powerpoint/2010/main" val="2597073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9C39FA-D5A9-8146-9E78-96DBDFF479A4}"/>
              </a:ext>
            </a:extLst>
          </p:cNvPr>
          <p:cNvSpPr>
            <a:spLocks noGrp="1"/>
          </p:cNvSpPr>
          <p:nvPr>
            <p:ph type="title"/>
          </p:nvPr>
        </p:nvSpPr>
        <p:spPr>
          <a:xfrm>
            <a:off x="485998" y="414000"/>
            <a:ext cx="10633105" cy="475686"/>
          </a:xfrm>
        </p:spPr>
        <p:txBody>
          <a:bodyPr/>
          <a:lstStyle/>
          <a:p>
            <a:r>
              <a:rPr lang="en-GB" dirty="0"/>
              <a:t>US e-commerce platform used mail</a:t>
            </a:r>
          </a:p>
        </p:txBody>
      </p:sp>
      <p:sp>
        <p:nvSpPr>
          <p:cNvPr id="4" name="Text Placeholder 3">
            <a:extLst>
              <a:ext uri="{FF2B5EF4-FFF2-40B4-BE49-F238E27FC236}">
                <a16:creationId xmlns:a16="http://schemas.microsoft.com/office/drawing/2014/main" id="{89370C31-3278-48B7-8B12-9849FDD2B4B6}"/>
              </a:ext>
            </a:extLst>
          </p:cNvPr>
          <p:cNvSpPr>
            <a:spLocks noGrp="1"/>
          </p:cNvSpPr>
          <p:nvPr>
            <p:ph type="body" sz="quarter" idx="14"/>
          </p:nvPr>
        </p:nvSpPr>
        <p:spPr/>
        <p:txBody>
          <a:bodyPr/>
          <a:lstStyle/>
          <a:p>
            <a:r>
              <a:rPr lang="en-GB" dirty="0"/>
              <a:t>A cost-effective alternative to digital platforms</a:t>
            </a:r>
          </a:p>
          <a:p>
            <a:endParaRPr lang="en-GB" dirty="0"/>
          </a:p>
        </p:txBody>
      </p:sp>
      <p:grpSp>
        <p:nvGrpSpPr>
          <p:cNvPr id="6" name="Group 5">
            <a:extLst>
              <a:ext uri="{FF2B5EF4-FFF2-40B4-BE49-F238E27FC236}">
                <a16:creationId xmlns:a16="http://schemas.microsoft.com/office/drawing/2014/main" id="{5F5DF678-CFCC-6741-9965-C2A571447F7C}"/>
              </a:ext>
            </a:extLst>
          </p:cNvPr>
          <p:cNvGrpSpPr/>
          <p:nvPr/>
        </p:nvGrpSpPr>
        <p:grpSpPr>
          <a:xfrm>
            <a:off x="479425" y="2228226"/>
            <a:ext cx="3623666" cy="3150722"/>
            <a:chOff x="485997" y="2248774"/>
            <a:chExt cx="3623666" cy="3150722"/>
          </a:xfrm>
        </p:grpSpPr>
        <p:sp>
          <p:nvSpPr>
            <p:cNvPr id="8" name="Rectangle 7">
              <a:extLst>
                <a:ext uri="{FF2B5EF4-FFF2-40B4-BE49-F238E27FC236}">
                  <a16:creationId xmlns:a16="http://schemas.microsoft.com/office/drawing/2014/main" id="{81CC86CA-B118-4AF5-AD3A-7774976B1721}"/>
                </a:ext>
              </a:extLst>
            </p:cNvPr>
            <p:cNvSpPr/>
            <p:nvPr/>
          </p:nvSpPr>
          <p:spPr>
            <a:xfrm>
              <a:off x="485997" y="2248774"/>
              <a:ext cx="3623666" cy="3150722"/>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9" name="Text Placeholder 40">
              <a:extLst>
                <a:ext uri="{FF2B5EF4-FFF2-40B4-BE49-F238E27FC236}">
                  <a16:creationId xmlns:a16="http://schemas.microsoft.com/office/drawing/2014/main" id="{83260CF7-D65A-467A-8765-A8A68F8B0F13}"/>
                </a:ext>
              </a:extLst>
            </p:cNvPr>
            <p:cNvSpPr txBox="1">
              <a:spLocks/>
            </p:cNvSpPr>
            <p:nvPr/>
          </p:nvSpPr>
          <p:spPr>
            <a:xfrm>
              <a:off x="657351" y="2590467"/>
              <a:ext cx="2977865" cy="32308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1"/>
                </a:buClr>
              </a:pPr>
              <a:r>
                <a:rPr lang="en-GB" sz="1400" b="1" dirty="0">
                  <a:solidFill>
                    <a:schemeClr val="accent1"/>
                  </a:solidFill>
                  <a:latin typeface="Century Gothic" panose="020B0502020202020204" pitchFamily="34" charset="0"/>
                </a:rPr>
                <a:t>BACKGROUND</a:t>
              </a:r>
              <a:endParaRPr lang="en-GB" sz="1400" dirty="0">
                <a:solidFill>
                  <a:schemeClr val="accent1"/>
                </a:solidFill>
                <a:latin typeface="Century Gothic" panose="020B0502020202020204" pitchFamily="34" charset="0"/>
              </a:endParaRPr>
            </a:p>
          </p:txBody>
        </p:sp>
        <p:sp>
          <p:nvSpPr>
            <p:cNvPr id="10" name="Text Placeholder 40">
              <a:extLst>
                <a:ext uri="{FF2B5EF4-FFF2-40B4-BE49-F238E27FC236}">
                  <a16:creationId xmlns:a16="http://schemas.microsoft.com/office/drawing/2014/main" id="{E91EA070-1483-4913-A577-D55EC7B05F18}"/>
                </a:ext>
              </a:extLst>
            </p:cNvPr>
            <p:cNvSpPr txBox="1">
              <a:spLocks/>
            </p:cNvSpPr>
            <p:nvPr/>
          </p:nvSpPr>
          <p:spPr>
            <a:xfrm>
              <a:off x="657351" y="2913549"/>
              <a:ext cx="3351104" cy="144423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200" dirty="0" err="1">
                  <a:latin typeface="Calibri Light" panose="020F0302020204030204" pitchFamily="34" charset="0"/>
                  <a:cs typeface="Calibri Light" panose="020F0302020204030204" pitchFamily="34" charset="0"/>
                </a:rPr>
                <a:t>thredUP</a:t>
              </a:r>
              <a:r>
                <a:rPr lang="en-US" sz="1200" dirty="0">
                  <a:latin typeface="Calibri Light" panose="020F0302020204030204" pitchFamily="34" charset="0"/>
                  <a:cs typeface="Calibri Light" panose="020F0302020204030204" pitchFamily="34" charset="0"/>
                </a:rPr>
                <a:t>, a San Francisco-based e-commerce platform for buying and selling secondhand clothing, was looking for a way to reactivate high-value, VIP customers that hadn’t completed a transaction with them in the last 30 days. Like many digital-first enterprises, they had used Google and Facebook as channels for reaching people in the mood to shop, but the associated CPC or CPM varied dramatically - depending on the time of year, what trends were popular, and so on.</a:t>
              </a:r>
            </a:p>
          </p:txBody>
        </p:sp>
      </p:grpSp>
      <p:grpSp>
        <p:nvGrpSpPr>
          <p:cNvPr id="2" name="Group 1">
            <a:extLst>
              <a:ext uri="{FF2B5EF4-FFF2-40B4-BE49-F238E27FC236}">
                <a16:creationId xmlns:a16="http://schemas.microsoft.com/office/drawing/2014/main" id="{7A0D9BB2-FA10-4049-A555-8FC63E3D3B2B}"/>
              </a:ext>
            </a:extLst>
          </p:cNvPr>
          <p:cNvGrpSpPr/>
          <p:nvPr/>
        </p:nvGrpSpPr>
        <p:grpSpPr>
          <a:xfrm>
            <a:off x="4309845" y="2228226"/>
            <a:ext cx="3623666" cy="3150722"/>
            <a:chOff x="4368637" y="2248774"/>
            <a:chExt cx="3623666" cy="3150722"/>
          </a:xfrm>
        </p:grpSpPr>
        <p:sp>
          <p:nvSpPr>
            <p:cNvPr id="12" name="Rectangle 11">
              <a:extLst>
                <a:ext uri="{FF2B5EF4-FFF2-40B4-BE49-F238E27FC236}">
                  <a16:creationId xmlns:a16="http://schemas.microsoft.com/office/drawing/2014/main" id="{3E3F3703-66A2-49D4-A0F3-CB8DFAA6E669}"/>
                </a:ext>
              </a:extLst>
            </p:cNvPr>
            <p:cNvSpPr/>
            <p:nvPr/>
          </p:nvSpPr>
          <p:spPr>
            <a:xfrm>
              <a:off x="4368637" y="2248774"/>
              <a:ext cx="3623666" cy="3150722"/>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3" name="Text Placeholder 40">
              <a:extLst>
                <a:ext uri="{FF2B5EF4-FFF2-40B4-BE49-F238E27FC236}">
                  <a16:creationId xmlns:a16="http://schemas.microsoft.com/office/drawing/2014/main" id="{1BA753B9-8F9F-47BA-AE39-880406B30B53}"/>
                </a:ext>
              </a:extLst>
            </p:cNvPr>
            <p:cNvSpPr txBox="1">
              <a:spLocks/>
            </p:cNvSpPr>
            <p:nvPr/>
          </p:nvSpPr>
          <p:spPr>
            <a:xfrm>
              <a:off x="4553044" y="2590467"/>
              <a:ext cx="2977865" cy="32308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1"/>
                </a:buClr>
              </a:pPr>
              <a:r>
                <a:rPr lang="en-GB" sz="1400" b="1" dirty="0">
                  <a:solidFill>
                    <a:schemeClr val="accent1"/>
                  </a:solidFill>
                  <a:latin typeface="Century Gothic" panose="020B0502020202020204" pitchFamily="34" charset="0"/>
                </a:rPr>
                <a:t>SOLUTION</a:t>
              </a:r>
              <a:endParaRPr lang="en-GB" sz="1400" dirty="0">
                <a:solidFill>
                  <a:schemeClr val="accent1"/>
                </a:solidFill>
                <a:latin typeface="Century Gothic" panose="020B0502020202020204" pitchFamily="34" charset="0"/>
              </a:endParaRPr>
            </a:p>
          </p:txBody>
        </p:sp>
        <p:sp>
          <p:nvSpPr>
            <p:cNvPr id="14" name="Text Placeholder 40">
              <a:extLst>
                <a:ext uri="{FF2B5EF4-FFF2-40B4-BE49-F238E27FC236}">
                  <a16:creationId xmlns:a16="http://schemas.microsoft.com/office/drawing/2014/main" id="{A1212E52-C36B-4E23-BEA0-B5A2C8D59054}"/>
                </a:ext>
              </a:extLst>
            </p:cNvPr>
            <p:cNvSpPr txBox="1">
              <a:spLocks/>
            </p:cNvSpPr>
            <p:nvPr/>
          </p:nvSpPr>
          <p:spPr>
            <a:xfrm>
              <a:off x="4553043" y="2913549"/>
              <a:ext cx="3184927" cy="144423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200" dirty="0">
                  <a:latin typeface="Calibri Light" panose="020F0302020204030204" pitchFamily="34" charset="0"/>
                  <a:cs typeface="Calibri Light" panose="020F0302020204030204" pitchFamily="34" charset="0"/>
                </a:rPr>
                <a:t>In partnership with Lob, a programmatic mail specialist, </a:t>
              </a:r>
              <a:r>
                <a:rPr lang="en-US" sz="1200" dirty="0" err="1">
                  <a:latin typeface="Calibri Light" panose="020F0302020204030204" pitchFamily="34" charset="0"/>
                  <a:cs typeface="Calibri Light" panose="020F0302020204030204" pitchFamily="34" charset="0"/>
                </a:rPr>
                <a:t>thredUP</a:t>
              </a:r>
              <a:r>
                <a:rPr lang="en-US" sz="1200" dirty="0">
                  <a:latin typeface="Calibri Light" panose="020F0302020204030204" pitchFamily="34" charset="0"/>
                  <a:cs typeface="Calibri Light" panose="020F0302020204030204" pitchFamily="34" charset="0"/>
                </a:rPr>
                <a:t> </a:t>
              </a:r>
              <a:r>
                <a:rPr lang="en-US" sz="1200" dirty="0" err="1">
                  <a:latin typeface="Calibri Light" panose="020F0302020204030204" pitchFamily="34" charset="0"/>
                  <a:cs typeface="Calibri Light" panose="020F0302020204030204" pitchFamily="34" charset="0"/>
                </a:rPr>
                <a:t>utilised</a:t>
              </a:r>
              <a:r>
                <a:rPr lang="en-US" sz="1200" dirty="0">
                  <a:latin typeface="Calibri Light" panose="020F0302020204030204" pitchFamily="34" charset="0"/>
                  <a:cs typeface="Calibri Light" panose="020F0302020204030204" pitchFamily="34" charset="0"/>
                </a:rPr>
                <a:t> it’s CRM data to trigger highly </a:t>
              </a:r>
              <a:r>
                <a:rPr lang="en-US" sz="1200" dirty="0" err="1">
                  <a:latin typeface="Calibri Light" panose="020F0302020204030204" pitchFamily="34" charset="0"/>
                  <a:cs typeface="Calibri Light" panose="020F0302020204030204" pitchFamily="34" charset="0"/>
                </a:rPr>
                <a:t>personalised</a:t>
              </a:r>
              <a:r>
                <a:rPr lang="en-US" sz="1200" dirty="0">
                  <a:latin typeface="Calibri Light" panose="020F0302020204030204" pitchFamily="34" charset="0"/>
                  <a:cs typeface="Calibri Light" panose="020F0302020204030204" pitchFamily="34" charset="0"/>
                </a:rPr>
                <a:t> postcards based on the lack of engagement from their VIP customers within the 30 day period and their online </a:t>
              </a:r>
              <a:r>
                <a:rPr lang="en-GB" sz="1200" dirty="0">
                  <a:latin typeface="Calibri Light" panose="020F0302020204030204" pitchFamily="34" charset="0"/>
                  <a:cs typeface="Calibri Light" panose="020F0302020204030204" pitchFamily="34" charset="0"/>
                </a:rPr>
                <a:t>browsing</a:t>
              </a:r>
              <a:r>
                <a:rPr lang="en-US" sz="1200" dirty="0">
                  <a:latin typeface="Calibri Light" panose="020F0302020204030204" pitchFamily="34" charset="0"/>
                  <a:cs typeface="Calibri Light" panose="020F0302020204030204" pitchFamily="34" charset="0"/>
                </a:rPr>
                <a:t> </a:t>
              </a:r>
              <a:r>
                <a:rPr lang="en-US" sz="1200" dirty="0" err="1">
                  <a:latin typeface="Calibri Light" panose="020F0302020204030204" pitchFamily="34" charset="0"/>
                  <a:cs typeface="Calibri Light" panose="020F0302020204030204" pitchFamily="34" charset="0"/>
                </a:rPr>
                <a:t>behaviour</a:t>
              </a:r>
              <a:r>
                <a:rPr lang="en-US" sz="1200" dirty="0">
                  <a:latin typeface="Calibri Light" panose="020F0302020204030204" pitchFamily="34" charset="0"/>
                  <a:cs typeface="Calibri Light" panose="020F0302020204030204" pitchFamily="34" charset="0"/>
                </a:rPr>
                <a:t>. Online data allowed them to </a:t>
              </a:r>
              <a:r>
                <a:rPr lang="en-US" sz="1200" dirty="0" err="1">
                  <a:latin typeface="Calibri Light" panose="020F0302020204030204" pitchFamily="34" charset="0"/>
                  <a:cs typeface="Calibri Light" panose="020F0302020204030204" pitchFamily="34" charset="0"/>
                </a:rPr>
                <a:t>customise</a:t>
              </a:r>
              <a:r>
                <a:rPr lang="en-US" sz="1200" dirty="0">
                  <a:latin typeface="Calibri Light" panose="020F0302020204030204" pitchFamily="34" charset="0"/>
                  <a:cs typeface="Calibri Light" panose="020F0302020204030204" pitchFamily="34" charset="0"/>
                </a:rPr>
                <a:t> their offline communication to reflect past online habits; enabling </a:t>
              </a:r>
              <a:r>
                <a:rPr lang="en-US" sz="1200" dirty="0" err="1">
                  <a:latin typeface="Calibri Light" panose="020F0302020204030204" pitchFamily="34" charset="0"/>
                  <a:cs typeface="Calibri Light" panose="020F0302020204030204" pitchFamily="34" charset="0"/>
                </a:rPr>
                <a:t>personalised</a:t>
              </a:r>
              <a:r>
                <a:rPr lang="en-US" sz="1200" dirty="0">
                  <a:latin typeface="Calibri Light" panose="020F0302020204030204" pitchFamily="34" charset="0"/>
                  <a:cs typeface="Calibri Light" panose="020F0302020204030204" pitchFamily="34" charset="0"/>
                </a:rPr>
                <a:t> copy, product images, relevant brands and tailored discounts to drive conversion.</a:t>
              </a:r>
            </a:p>
          </p:txBody>
        </p:sp>
      </p:grpSp>
      <p:grpSp>
        <p:nvGrpSpPr>
          <p:cNvPr id="5" name="Group 4">
            <a:extLst>
              <a:ext uri="{FF2B5EF4-FFF2-40B4-BE49-F238E27FC236}">
                <a16:creationId xmlns:a16="http://schemas.microsoft.com/office/drawing/2014/main" id="{9870878A-1B02-E149-A00F-1DBEC26A3DA1}"/>
              </a:ext>
            </a:extLst>
          </p:cNvPr>
          <p:cNvGrpSpPr/>
          <p:nvPr/>
        </p:nvGrpSpPr>
        <p:grpSpPr>
          <a:xfrm>
            <a:off x="8140265" y="2228225"/>
            <a:ext cx="3623666" cy="3150721"/>
            <a:chOff x="8453697" y="2248773"/>
            <a:chExt cx="3623666" cy="3150721"/>
          </a:xfrm>
        </p:grpSpPr>
        <p:sp>
          <p:nvSpPr>
            <p:cNvPr id="16" name="Rectangle 15">
              <a:extLst>
                <a:ext uri="{FF2B5EF4-FFF2-40B4-BE49-F238E27FC236}">
                  <a16:creationId xmlns:a16="http://schemas.microsoft.com/office/drawing/2014/main" id="{2F4FF9DB-A627-4523-9B2F-C1E1A80A19C3}"/>
                </a:ext>
              </a:extLst>
            </p:cNvPr>
            <p:cNvSpPr/>
            <p:nvPr/>
          </p:nvSpPr>
          <p:spPr>
            <a:xfrm>
              <a:off x="8453697" y="2248773"/>
              <a:ext cx="3623666" cy="3150721"/>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8" name="Text Placeholder 40">
              <a:extLst>
                <a:ext uri="{FF2B5EF4-FFF2-40B4-BE49-F238E27FC236}">
                  <a16:creationId xmlns:a16="http://schemas.microsoft.com/office/drawing/2014/main" id="{1D9C1201-9D38-4B18-A1B2-18F6F878E6F2}"/>
                </a:ext>
              </a:extLst>
            </p:cNvPr>
            <p:cNvSpPr txBox="1">
              <a:spLocks/>
            </p:cNvSpPr>
            <p:nvPr/>
          </p:nvSpPr>
          <p:spPr>
            <a:xfrm>
              <a:off x="8638104" y="2590467"/>
              <a:ext cx="2977865" cy="32308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1"/>
                </a:buClr>
              </a:pPr>
              <a:r>
                <a:rPr lang="en-GB" sz="1400" b="1" dirty="0">
                  <a:solidFill>
                    <a:schemeClr val="accent1"/>
                  </a:solidFill>
                  <a:latin typeface="Century Gothic" panose="020B0502020202020204" pitchFamily="34" charset="0"/>
                </a:rPr>
                <a:t>RESULTS</a:t>
              </a:r>
              <a:endParaRPr lang="en-GB" sz="1100" dirty="0">
                <a:solidFill>
                  <a:schemeClr val="accent1"/>
                </a:solidFill>
                <a:latin typeface="Century Gothic" panose="020B0502020202020204" pitchFamily="34" charset="0"/>
              </a:endParaRPr>
            </a:p>
          </p:txBody>
        </p:sp>
        <p:sp>
          <p:nvSpPr>
            <p:cNvPr id="19" name="Text Placeholder 40">
              <a:extLst>
                <a:ext uri="{FF2B5EF4-FFF2-40B4-BE49-F238E27FC236}">
                  <a16:creationId xmlns:a16="http://schemas.microsoft.com/office/drawing/2014/main" id="{723A31E0-4DD8-4098-BEE4-4994D2219C82}"/>
                </a:ext>
              </a:extLst>
            </p:cNvPr>
            <p:cNvSpPr txBox="1">
              <a:spLocks/>
            </p:cNvSpPr>
            <p:nvPr/>
          </p:nvSpPr>
          <p:spPr>
            <a:xfrm>
              <a:off x="8638103" y="2913549"/>
              <a:ext cx="3162271" cy="144423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200" dirty="0">
                  <a:latin typeface="Calibri Light" panose="020F0302020204030204" pitchFamily="34" charset="0"/>
                  <a:cs typeface="Calibri Light" panose="020F0302020204030204" pitchFamily="34" charset="0"/>
                </a:rPr>
                <a:t>Mail returned a meaningful ROI for the company, boosting reorder rates from a sub-set of high-quality customers by between 20-25%, and using direct mail avoided the issue of price volatility – as the cost per thousand for mail remains constant. The diversification of their strategy has also reduced its reliance on one or two online channels.</a:t>
              </a:r>
            </a:p>
          </p:txBody>
        </p:sp>
      </p:grpSp>
      <p:pic>
        <p:nvPicPr>
          <p:cNvPr id="20" name="Picture 19">
            <a:extLst>
              <a:ext uri="{FF2B5EF4-FFF2-40B4-BE49-F238E27FC236}">
                <a16:creationId xmlns:a16="http://schemas.microsoft.com/office/drawing/2014/main" id="{3B005EEB-83D7-45BF-B469-09A5963A196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32385" y="5184241"/>
            <a:ext cx="2200603" cy="1146514"/>
          </a:xfrm>
          <a:prstGeom prst="rect">
            <a:avLst/>
          </a:prstGeom>
          <a:effectLst>
            <a:outerShdw blurRad="50800" dist="38100" dir="2700000" algn="tl" rotWithShape="0">
              <a:prstClr val="black">
                <a:alpha val="40000"/>
              </a:prstClr>
            </a:outerShdw>
          </a:effectLst>
        </p:spPr>
      </p:pic>
      <p:pic>
        <p:nvPicPr>
          <p:cNvPr id="21" name="Picture 20">
            <a:extLst>
              <a:ext uri="{FF2B5EF4-FFF2-40B4-BE49-F238E27FC236}">
                <a16:creationId xmlns:a16="http://schemas.microsoft.com/office/drawing/2014/main" id="{605017CF-8B19-42E4-BA48-1AA0C0B0F79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93513" y="4427137"/>
            <a:ext cx="1051179" cy="1903618"/>
          </a:xfrm>
          <a:prstGeom prst="rect">
            <a:avLst/>
          </a:prstGeom>
          <a:effectLst>
            <a:outerShdw blurRad="50800" dist="38100" dir="2700000" algn="tl" rotWithShape="0">
              <a:prstClr val="black">
                <a:alpha val="40000"/>
              </a:prstClr>
            </a:outerShdw>
          </a:effectLst>
        </p:spPr>
      </p:pic>
      <p:pic>
        <p:nvPicPr>
          <p:cNvPr id="11" name="Picture 10" descr="White letters on a black background&#10;&#10;Description automatically generated with medium confidence">
            <a:extLst>
              <a:ext uri="{FF2B5EF4-FFF2-40B4-BE49-F238E27FC236}">
                <a16:creationId xmlns:a16="http://schemas.microsoft.com/office/drawing/2014/main" id="{4E4A65B4-B968-374C-8C37-D1EA28AB89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31981" y="470868"/>
            <a:ext cx="1631950" cy="361950"/>
          </a:xfrm>
          <a:prstGeom prst="rect">
            <a:avLst/>
          </a:prstGeom>
        </p:spPr>
      </p:pic>
    </p:spTree>
    <p:extLst>
      <p:ext uri="{BB962C8B-B14F-4D97-AF65-F5344CB8AC3E}">
        <p14:creationId xmlns:p14="http://schemas.microsoft.com/office/powerpoint/2010/main" val="32582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8B8C43-7351-334B-BDA1-B01C2549C3B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C70FE49B-2D95-B645-A1B9-BE90B205F81E}"/>
              </a:ext>
            </a:extLst>
          </p:cNvPr>
          <p:cNvSpPr>
            <a:spLocks noGrp="1"/>
          </p:cNvSpPr>
          <p:nvPr>
            <p:ph type="subTitle" idx="1"/>
          </p:nvPr>
        </p:nvSpPr>
        <p:spPr/>
        <p:txBody>
          <a:bodyPr/>
          <a:lstStyle/>
          <a:p>
            <a:r>
              <a:rPr lang="en-US" dirty="0" err="1"/>
              <a:t>www.marketreach.co.uk</a:t>
            </a:r>
            <a:endParaRPr lang="en-US" dirty="0"/>
          </a:p>
        </p:txBody>
      </p:sp>
      <p:sp>
        <p:nvSpPr>
          <p:cNvPr id="4" name="Title 3">
            <a:extLst>
              <a:ext uri="{FF2B5EF4-FFF2-40B4-BE49-F238E27FC236}">
                <a16:creationId xmlns:a16="http://schemas.microsoft.com/office/drawing/2014/main" id="{CC3D6141-F512-B742-8BEA-047270268771}"/>
              </a:ext>
            </a:extLst>
          </p:cNvPr>
          <p:cNvSpPr>
            <a:spLocks noGrp="1"/>
          </p:cNvSpPr>
          <p:nvPr>
            <p:ph type="title"/>
          </p:nvPr>
        </p:nvSpPr>
        <p:spPr>
          <a:xfrm>
            <a:off x="391871" y="2966455"/>
            <a:ext cx="10515600" cy="674228"/>
          </a:xfrm>
        </p:spPr>
        <p:txBody>
          <a:bodyPr/>
          <a:lstStyle/>
          <a:p>
            <a:r>
              <a:rPr lang="en-US" dirty="0"/>
              <a:t>THANK YOU</a:t>
            </a:r>
          </a:p>
        </p:txBody>
      </p:sp>
    </p:spTree>
    <p:extLst>
      <p:ext uri="{BB962C8B-B14F-4D97-AF65-F5344CB8AC3E}">
        <p14:creationId xmlns:p14="http://schemas.microsoft.com/office/powerpoint/2010/main" val="1604911919"/>
      </p:ext>
    </p:extLst>
  </p:cSld>
  <p:clrMapOvr>
    <a:masterClrMapping/>
  </p:clrMapOvr>
</p:sld>
</file>

<file path=ppt/theme/theme1.xml><?xml version="1.0" encoding="utf-8"?>
<a:theme xmlns:a="http://schemas.openxmlformats.org/drawingml/2006/main" name="Office Theme">
  <a:themeElements>
    <a:clrScheme name="Marketreach Colours">
      <a:dk1>
        <a:srgbClr val="000000"/>
      </a:dk1>
      <a:lt1>
        <a:srgbClr val="FFFFFF"/>
      </a:lt1>
      <a:dk2>
        <a:srgbClr val="666666"/>
      </a:dk2>
      <a:lt2>
        <a:srgbClr val="FFFFFF"/>
      </a:lt2>
      <a:accent1>
        <a:srgbClr val="E32019"/>
      </a:accent1>
      <a:accent2>
        <a:srgbClr val="E94D47"/>
      </a:accent2>
      <a:accent3>
        <a:srgbClr val="EE7975"/>
      </a:accent3>
      <a:accent4>
        <a:srgbClr val="F3A6A3"/>
      </a:accent4>
      <a:accent5>
        <a:srgbClr val="F9D3D1"/>
      </a:accent5>
      <a:accent6>
        <a:srgbClr val="000000"/>
      </a:accent6>
      <a:hlink>
        <a:srgbClr val="E32019"/>
      </a:hlink>
      <a:folHlink>
        <a:srgbClr val="E94D47"/>
      </a:folHlink>
    </a:clrScheme>
    <a:fontScheme name="Marketreach fonts">
      <a:majorFont>
        <a:latin typeface="Century Gothic"/>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468</Words>
  <Application>Microsoft Office PowerPoint</Application>
  <PresentationFormat>Widescreen</PresentationFormat>
  <Paragraphs>34</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Calibri Light</vt:lpstr>
      <vt:lpstr>Century Gothic</vt:lpstr>
      <vt:lpstr>Wingdings</vt:lpstr>
      <vt:lpstr>Office Theme</vt:lpstr>
      <vt:lpstr>AUTOMATION</vt:lpstr>
      <vt:lpstr>The age of automation</vt:lpstr>
      <vt:lpstr>Mail is now easy to integrate in your mix</vt:lpstr>
      <vt:lpstr>US e-commerce platform used mail</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2018-10-03T11:19:32Z</dcterms:created>
  <dcterms:modified xsi:type="dcterms:W3CDTF">2021-08-05T08:47:47Z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80f36f3-41a5-4f45-a6a2-e224f336accd_Enabled">
    <vt:lpwstr>true</vt:lpwstr>
  </property>
  <property fmtid="{D5CDD505-2E9C-101B-9397-08002B2CF9AE}" pid="3" name="MSIP_Label_980f36f3-41a5-4f45-a6a2-e224f336accd_SetDate">
    <vt:lpwstr>2021-08-05T08:47:46Z</vt:lpwstr>
  </property>
  <property fmtid="{D5CDD505-2E9C-101B-9397-08002B2CF9AE}" pid="4" name="MSIP_Label_980f36f3-41a5-4f45-a6a2-e224f336accd_Method">
    <vt:lpwstr>Standard</vt:lpwstr>
  </property>
  <property fmtid="{D5CDD505-2E9C-101B-9397-08002B2CF9AE}" pid="5" name="MSIP_Label_980f36f3-41a5-4f45-a6a2-e224f336accd_Name">
    <vt:lpwstr>980f36f3-41a5-4f45-a6a2-e224f336accd</vt:lpwstr>
  </property>
  <property fmtid="{D5CDD505-2E9C-101B-9397-08002B2CF9AE}" pid="6" name="MSIP_Label_980f36f3-41a5-4f45-a6a2-e224f336accd_SiteId">
    <vt:lpwstr>7a082108-90dd-41ac-be41-9b8feabee2da</vt:lpwstr>
  </property>
  <property fmtid="{D5CDD505-2E9C-101B-9397-08002B2CF9AE}" pid="7" name="MSIP_Label_980f36f3-41a5-4f45-a6a2-e224f336accd_ActionId">
    <vt:lpwstr/>
  </property>
  <property fmtid="{D5CDD505-2E9C-101B-9397-08002B2CF9AE}" pid="8" name="MSIP_Label_980f36f3-41a5-4f45-a6a2-e224f336accd_ContentBits">
    <vt:lpwstr>2</vt:lpwstr>
  </property>
</Properties>
</file>