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3714" r:id="rId5"/>
    <p:sldId id="263" r:id="rId6"/>
    <p:sldId id="264" r:id="rId7"/>
    <p:sldId id="3715" r:id="rId8"/>
    <p:sldId id="262" r:id="rId9"/>
    <p:sldId id="3711" r:id="rId10"/>
    <p:sldId id="3718" r:id="rId1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00" userDrawn="1">
          <p15:clr>
            <a:srgbClr val="A4A3A4"/>
          </p15:clr>
        </p15:guide>
        <p15:guide id="2" pos="67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C304"/>
    <a:srgbClr val="82CBD4"/>
    <a:srgbClr val="95C121"/>
    <a:srgbClr val="EF7E05"/>
    <a:srgbClr val="1BACE4"/>
    <a:srgbClr val="E6E6E6"/>
    <a:srgbClr val="1D1E1C"/>
    <a:srgbClr val="E20C18"/>
    <a:srgbClr val="FAA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600" y="53"/>
      </p:cViewPr>
      <p:guideLst>
        <p:guide orient="horz" pos="2500"/>
        <p:guide pos="67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2107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07950">
                <a:solidFill>
                  <a:schemeClr val="tx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B6-4B91-8BA9-19E246BB9012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B6-4B91-8BA9-19E246BB901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0.28999999999999998</c:v>
                </c:pt>
                <c:pt idx="1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B6-4B91-8BA9-19E246BB9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9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07950">
                <a:solidFill>
                  <a:schemeClr val="tx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21B-4B0C-A372-6B0268BFA1D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1B-4B0C-A372-6B0268BFA1D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0.33</c:v>
                </c:pt>
                <c:pt idx="1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B-4B0C-A372-6B0268BFA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9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07950">
                <a:solidFill>
                  <a:schemeClr val="tx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1B-43BD-BF30-0A7ACDBF23D5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1B-43BD-BF30-0A7ACDBF23D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1B-43BD-BF30-0A7ACDBF2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5"/>
        <c:holeSize val="9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768DAB-FE87-4CAB-AEAC-2A9EBE555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9FC4E2-F6F1-419C-9F44-302787CC4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87A0D-4AE4-469D-8C0F-1E3E19CC0F04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4850C-42C4-41F0-AA1F-2F442460B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B8400-D95F-432A-B8B1-FBF545FE0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9E6EB-C898-47AB-9193-70CED8AB4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864C0-77EE-456B-9747-0A15F816AD6A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1A71F-ED3E-4A54-969C-A8BBEECB2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4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Mai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68F23D-1574-4D78-85FB-259C0CE92F72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59C135B9-BBD4-4C1A-B428-07CAA57DE8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9" b="12020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3C3B0-5AE2-4A39-AF48-77A5879230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1A3C808-5FE7-C64E-9387-4B8959F50A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15" name="Title 3">
            <a:extLst>
              <a:ext uri="{FF2B5EF4-FFF2-40B4-BE49-F238E27FC236}">
                <a16:creationId xmlns:a16="http://schemas.microsoft.com/office/drawing/2014/main" id="{0E514967-D186-4B0B-BC63-DD91D30257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943" y="231512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TITLE SLIDE COPY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93E8C4D-CE7B-4E72-BDA9-39DB23396A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8876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</a:t>
            </a:r>
          </a:p>
        </p:txBody>
      </p:sp>
      <p:sp>
        <p:nvSpPr>
          <p:cNvPr id="17" name="Text Placeholder 37">
            <a:extLst>
              <a:ext uri="{FF2B5EF4-FFF2-40B4-BE49-F238E27FC236}">
                <a16:creationId xmlns:a16="http://schemas.microsoft.com/office/drawing/2014/main" id="{D24C7D19-BB4F-4EF8-80D9-7BE2514FCCF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996" y="4286471"/>
            <a:ext cx="11140874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 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71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Header, Wa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CF829B6-8F65-9C49-8B56-C81689650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861201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TEXT-ONLY, single title, wave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526A71-AA71-0340-ADDE-15A0DA0261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977452"/>
            <a:ext cx="8861199" cy="28293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369665-BC8A-471B-B121-B84A3BF0853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460EA9-D4DD-4016-B2DB-8443B4C3EB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3FA559B-338C-486F-B850-4917C9ABA2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4544" y="1781175"/>
            <a:ext cx="11332027" cy="447675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CF5E35-E11F-4B1A-8551-321DFB3F3A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4404" r="11961"/>
          <a:stretch/>
        </p:blipFill>
        <p:spPr>
          <a:xfrm>
            <a:off x="10752141" y="-1"/>
            <a:ext cx="1439859" cy="166509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E8C924B-FE6C-4195-94BA-9C7F88E46206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33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Header, Circ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C8B7C-F5E9-4230-9AB4-F7884F6DCEF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5F41FD-917A-4663-A5C6-237A858D44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66D97F-2F14-49EB-AF7D-A8A210E060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6635"/>
          <a:stretch/>
        </p:blipFill>
        <p:spPr>
          <a:xfrm>
            <a:off x="9704211" y="0"/>
            <a:ext cx="2001788" cy="146861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549C332-7D05-4B2C-B10B-3EC9E0486C4B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B5867CB-5182-4D59-BCAA-77E71C8671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861201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TEXT-ONLY, single title, circle</a:t>
            </a:r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DE48DEFD-E9D3-4089-B606-B7A6D6FCBF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977452"/>
            <a:ext cx="8861199" cy="28293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3619165-8026-480F-BCFB-2C0A433F01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4544" y="1781175"/>
            <a:ext cx="11332027" cy="447675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81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t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F0EC8B-6944-7A47-9A1B-7C92B922EC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2095" b="14017"/>
          <a:stretch/>
        </p:blipFill>
        <p:spPr>
          <a:xfrm>
            <a:off x="9265131" y="2511926"/>
            <a:ext cx="2926869" cy="434607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6429F-13ED-465D-AD4C-B0448DAB60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46983" y="6444000"/>
            <a:ext cx="425976" cy="17957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fld id="{887360FE-02F5-4392-9C12-7D03F05745B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BB76C2-AAB2-4D1E-869D-46076497BC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A1062A9-12EF-40B8-8136-D997D0DBC355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10AA6B4-06A0-4B7D-BECB-BEC3276631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861201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Process, 6 stages</a:t>
            </a:r>
            <a:endParaRPr lang="en-GB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04FBFF46-BB30-4D8F-A4C2-0956EF529F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977452"/>
            <a:ext cx="8861199" cy="28293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7A33D06-1EAE-4D42-BD90-9B587543E04E}"/>
              </a:ext>
            </a:extLst>
          </p:cNvPr>
          <p:cNvSpPr/>
          <p:nvPr userDrawn="1"/>
        </p:nvSpPr>
        <p:spPr>
          <a:xfrm>
            <a:off x="251813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 Placeholder 35">
            <a:extLst>
              <a:ext uri="{FF2B5EF4-FFF2-40B4-BE49-F238E27FC236}">
                <a16:creationId xmlns:a16="http://schemas.microsoft.com/office/drawing/2014/main" id="{E969B702-2D90-4A8C-818E-BE349557B45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58533" y="2028678"/>
            <a:ext cx="1488250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443621B-4CB3-4E1A-A2AE-720BADB52B26}"/>
              </a:ext>
            </a:extLst>
          </p:cNvPr>
          <p:cNvSpPr/>
          <p:nvPr userDrawn="1"/>
        </p:nvSpPr>
        <p:spPr>
          <a:xfrm>
            <a:off x="2210079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 Placeholder 35">
            <a:extLst>
              <a:ext uri="{FF2B5EF4-FFF2-40B4-BE49-F238E27FC236}">
                <a16:creationId xmlns:a16="http://schemas.microsoft.com/office/drawing/2014/main" id="{ECECEC0B-3D8D-4F78-B65E-CEEB7F56B6F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209149" y="2028678"/>
            <a:ext cx="1513753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F4F4918-3112-40A9-B65C-A32B1F402BF2}"/>
              </a:ext>
            </a:extLst>
          </p:cNvPr>
          <p:cNvSpPr/>
          <p:nvPr userDrawn="1"/>
        </p:nvSpPr>
        <p:spPr>
          <a:xfrm>
            <a:off x="4178574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ext Placeholder 35">
            <a:extLst>
              <a:ext uri="{FF2B5EF4-FFF2-40B4-BE49-F238E27FC236}">
                <a16:creationId xmlns:a16="http://schemas.microsoft.com/office/drawing/2014/main" id="{F28A5266-BA48-484D-9F91-46D04A78133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189999" y="2028678"/>
            <a:ext cx="1501398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06A64D0-8B54-443B-8C2A-AC90A4B3C517}"/>
              </a:ext>
            </a:extLst>
          </p:cNvPr>
          <p:cNvSpPr/>
          <p:nvPr userDrawn="1"/>
        </p:nvSpPr>
        <p:spPr>
          <a:xfrm>
            <a:off x="6147069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Text Placeholder 35">
            <a:extLst>
              <a:ext uri="{FF2B5EF4-FFF2-40B4-BE49-F238E27FC236}">
                <a16:creationId xmlns:a16="http://schemas.microsoft.com/office/drawing/2014/main" id="{A614EA7C-BDC5-4FDE-913B-662DF1E39444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159578" y="2028678"/>
            <a:ext cx="1500312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18F6E51-B6BE-439C-8449-84F6671EE3E7}"/>
              </a:ext>
            </a:extLst>
          </p:cNvPr>
          <p:cNvSpPr/>
          <p:nvPr userDrawn="1"/>
        </p:nvSpPr>
        <p:spPr>
          <a:xfrm>
            <a:off x="8115564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 Placeholder 35">
            <a:extLst>
              <a:ext uri="{FF2B5EF4-FFF2-40B4-BE49-F238E27FC236}">
                <a16:creationId xmlns:a16="http://schemas.microsoft.com/office/drawing/2014/main" id="{C5104A83-B738-4265-8E9E-8E27AE76B03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24399" y="2028678"/>
            <a:ext cx="1495851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8B57032-18CE-4064-AFE1-6A0302A02800}"/>
              </a:ext>
            </a:extLst>
          </p:cNvPr>
          <p:cNvSpPr/>
          <p:nvPr userDrawn="1"/>
        </p:nvSpPr>
        <p:spPr>
          <a:xfrm>
            <a:off x="10084057" y="2028678"/>
            <a:ext cx="1811507" cy="38482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Text Placeholder 35">
            <a:extLst>
              <a:ext uri="{FF2B5EF4-FFF2-40B4-BE49-F238E27FC236}">
                <a16:creationId xmlns:a16="http://schemas.microsoft.com/office/drawing/2014/main" id="{2B345BC8-8D63-4AC6-9DFD-98B6CD13FE6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093262" y="2028678"/>
            <a:ext cx="1479613" cy="1031875"/>
          </a:xfrm>
          <a:prstGeom prst="rect">
            <a:avLst/>
          </a:prstGeom>
          <a:solidFill>
            <a:schemeClr val="bg1"/>
          </a:solidFill>
        </p:spPr>
        <p:txBody>
          <a:bodyPr wrap="square" lIns="288000" anchor="ctr"/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b="1" dirty="0"/>
              <a:t>Edit</a:t>
            </a:r>
            <a:endParaRPr lang="en-US" dirty="0"/>
          </a:p>
        </p:txBody>
      </p:sp>
      <p:sp>
        <p:nvSpPr>
          <p:cNvPr id="78" name="Text Placeholder 40">
            <a:extLst>
              <a:ext uri="{FF2B5EF4-FFF2-40B4-BE49-F238E27FC236}">
                <a16:creationId xmlns:a16="http://schemas.microsoft.com/office/drawing/2014/main" id="{EB389AB7-4135-4E98-B896-F8A9D66152FE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0177918" y="3239605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83" name="Text Placeholder 40">
            <a:extLst>
              <a:ext uri="{FF2B5EF4-FFF2-40B4-BE49-F238E27FC236}">
                <a16:creationId xmlns:a16="http://schemas.microsoft.com/office/drawing/2014/main" id="{22C1654A-4A50-4D5A-BCC6-E1989853E81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317329" y="3237961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84" name="Text Placeholder 40">
            <a:extLst>
              <a:ext uri="{FF2B5EF4-FFF2-40B4-BE49-F238E27FC236}">
                <a16:creationId xmlns:a16="http://schemas.microsoft.com/office/drawing/2014/main" id="{7590D40B-0A1D-4BEB-AA50-F47F1C789B23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2313700" y="3246290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85" name="Text Placeholder 40">
            <a:extLst>
              <a:ext uri="{FF2B5EF4-FFF2-40B4-BE49-F238E27FC236}">
                <a16:creationId xmlns:a16="http://schemas.microsoft.com/office/drawing/2014/main" id="{F1F8639E-9955-4B00-B3C5-85E416B5451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4265400" y="3246290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86" name="Text Placeholder 40">
            <a:extLst>
              <a:ext uri="{FF2B5EF4-FFF2-40B4-BE49-F238E27FC236}">
                <a16:creationId xmlns:a16="http://schemas.microsoft.com/office/drawing/2014/main" id="{CEC1CD5F-6F51-46AC-85FD-6359167DDC7A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245575" y="3246290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87" name="Text Placeholder 40">
            <a:extLst>
              <a:ext uri="{FF2B5EF4-FFF2-40B4-BE49-F238E27FC236}">
                <a16:creationId xmlns:a16="http://schemas.microsoft.com/office/drawing/2014/main" id="{E901A7F8-4FB7-4FB9-A98C-AA7612964DA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214070" y="3235303"/>
            <a:ext cx="1614494" cy="25201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2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, Mai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686DC3-4581-46A3-9F39-3B4C5EBD6EF2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27CDC051-DCD2-450D-8722-CB1D5C7EA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9" b="12020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CBB1A5-4AA6-4F27-BB02-C0BFFF0D6B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18C119-A0AF-D640-AF3B-0271C21DA1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AF15156B-339F-4057-9635-0293D184B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3615" y="2966455"/>
            <a:ext cx="10515600" cy="67422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E.G. “THANK YOU”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51288D4-A7CF-43CB-9D80-AC11972281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2675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</a:t>
            </a:r>
          </a:p>
        </p:txBody>
      </p:sp>
    </p:spTree>
    <p:extLst>
      <p:ext uri="{BB962C8B-B14F-4D97-AF65-F5344CB8AC3E}">
        <p14:creationId xmlns:p14="http://schemas.microsoft.com/office/powerpoint/2010/main" val="56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1AB9D-4722-4847-9D17-393008E7B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2100" y="62611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9BB56318-D0CF-4942-BC59-306D1F6A9197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301333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0" r:id="rId2"/>
    <p:sldLayoutId id="2147483723" r:id="rId3"/>
    <p:sldLayoutId id="2147483768" r:id="rId4"/>
    <p:sldLayoutId id="214748375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5.sv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2" Type="http://schemas.openxmlformats.org/officeDocument/2006/relationships/tags" Target="../tags/tag6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7A22A-397C-43B0-A4B8-4801C9C9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JICMAIL:</a:t>
            </a:r>
            <a:br>
              <a:rPr lang="en-GB" dirty="0"/>
            </a:br>
            <a:r>
              <a:rPr lang="en-GB" dirty="0"/>
              <a:t>JOINT INDUSTRY COMMITTEE FOR MAIL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EA13B-09BD-4269-8FEE-4E7218E99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‘Gold standard’ audience and item data for mail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946025-C339-4EB2-8D37-412580AC7654}"/>
              </a:ext>
            </a:extLst>
          </p:cNvPr>
          <p:cNvGrpSpPr>
            <a:grpSpLocks noChangeAspect="1"/>
          </p:cNvGrpSpPr>
          <p:nvPr/>
        </p:nvGrpSpPr>
        <p:grpSpPr>
          <a:xfrm>
            <a:off x="443943" y="5464514"/>
            <a:ext cx="1261644" cy="953735"/>
            <a:chOff x="619125" y="5064125"/>
            <a:chExt cx="1535113" cy="1160463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37E2849-5101-4B62-BA8C-7FFB421D08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5064125"/>
              <a:ext cx="488950" cy="530225"/>
            </a:xfrm>
            <a:custGeom>
              <a:avLst/>
              <a:gdLst>
                <a:gd name="T0" fmla="*/ 1067 w 1469"/>
                <a:gd name="T1" fmla="*/ 581 h 1596"/>
                <a:gd name="T2" fmla="*/ 756 w 1469"/>
                <a:gd name="T3" fmla="*/ 343 h 1596"/>
                <a:gd name="T4" fmla="*/ 396 w 1469"/>
                <a:gd name="T5" fmla="*/ 798 h 1596"/>
                <a:gd name="T6" fmla="*/ 756 w 1469"/>
                <a:gd name="T7" fmla="*/ 1252 h 1596"/>
                <a:gd name="T8" fmla="*/ 1067 w 1469"/>
                <a:gd name="T9" fmla="*/ 967 h 1596"/>
                <a:gd name="T10" fmla="*/ 1469 w 1469"/>
                <a:gd name="T11" fmla="*/ 967 h 1596"/>
                <a:gd name="T12" fmla="*/ 766 w 1469"/>
                <a:gd name="T13" fmla="*/ 1596 h 1596"/>
                <a:gd name="T14" fmla="*/ 0 w 1469"/>
                <a:gd name="T15" fmla="*/ 792 h 1596"/>
                <a:gd name="T16" fmla="*/ 766 w 1469"/>
                <a:gd name="T17" fmla="*/ 0 h 1596"/>
                <a:gd name="T18" fmla="*/ 1469 w 1469"/>
                <a:gd name="T19" fmla="*/ 581 h 1596"/>
                <a:gd name="T20" fmla="*/ 1067 w 1469"/>
                <a:gd name="T21" fmla="*/ 581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9" h="1596">
                  <a:moveTo>
                    <a:pt x="1067" y="581"/>
                  </a:moveTo>
                  <a:cubicBezTo>
                    <a:pt x="1046" y="428"/>
                    <a:pt x="925" y="343"/>
                    <a:pt x="756" y="343"/>
                  </a:cubicBezTo>
                  <a:cubicBezTo>
                    <a:pt x="497" y="343"/>
                    <a:pt x="396" y="571"/>
                    <a:pt x="396" y="798"/>
                  </a:cubicBezTo>
                  <a:cubicBezTo>
                    <a:pt x="396" y="1025"/>
                    <a:pt x="497" y="1252"/>
                    <a:pt x="756" y="1252"/>
                  </a:cubicBezTo>
                  <a:cubicBezTo>
                    <a:pt x="941" y="1252"/>
                    <a:pt x="1051" y="1147"/>
                    <a:pt x="1067" y="967"/>
                  </a:cubicBezTo>
                  <a:cubicBezTo>
                    <a:pt x="1469" y="967"/>
                    <a:pt x="1469" y="967"/>
                    <a:pt x="1469" y="967"/>
                  </a:cubicBezTo>
                  <a:cubicBezTo>
                    <a:pt x="1448" y="1363"/>
                    <a:pt x="1157" y="1596"/>
                    <a:pt x="766" y="1596"/>
                  </a:cubicBezTo>
                  <a:cubicBezTo>
                    <a:pt x="301" y="1596"/>
                    <a:pt x="0" y="1242"/>
                    <a:pt x="0" y="792"/>
                  </a:cubicBezTo>
                  <a:cubicBezTo>
                    <a:pt x="0" y="354"/>
                    <a:pt x="301" y="0"/>
                    <a:pt x="766" y="0"/>
                  </a:cubicBezTo>
                  <a:cubicBezTo>
                    <a:pt x="1099" y="0"/>
                    <a:pt x="1458" y="211"/>
                    <a:pt x="1469" y="581"/>
                  </a:cubicBezTo>
                  <a:lnTo>
                    <a:pt x="1067" y="5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F0F5186-C3B3-4999-8F38-F9111D16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788" y="5581650"/>
              <a:ext cx="385763" cy="339725"/>
            </a:xfrm>
            <a:custGeom>
              <a:avLst/>
              <a:gdLst>
                <a:gd name="T0" fmla="*/ 2 w 243"/>
                <a:gd name="T1" fmla="*/ 0 h 214"/>
                <a:gd name="T2" fmla="*/ 85 w 243"/>
                <a:gd name="T3" fmla="*/ 0 h 214"/>
                <a:gd name="T4" fmla="*/ 122 w 243"/>
                <a:gd name="T5" fmla="*/ 142 h 214"/>
                <a:gd name="T6" fmla="*/ 123 w 243"/>
                <a:gd name="T7" fmla="*/ 142 h 214"/>
                <a:gd name="T8" fmla="*/ 159 w 243"/>
                <a:gd name="T9" fmla="*/ 0 h 214"/>
                <a:gd name="T10" fmla="*/ 243 w 243"/>
                <a:gd name="T11" fmla="*/ 0 h 214"/>
                <a:gd name="T12" fmla="*/ 243 w 243"/>
                <a:gd name="T13" fmla="*/ 214 h 214"/>
                <a:gd name="T14" fmla="*/ 189 w 243"/>
                <a:gd name="T15" fmla="*/ 214 h 214"/>
                <a:gd name="T16" fmla="*/ 189 w 243"/>
                <a:gd name="T17" fmla="*/ 52 h 214"/>
                <a:gd name="T18" fmla="*/ 188 w 243"/>
                <a:gd name="T19" fmla="*/ 52 h 214"/>
                <a:gd name="T20" fmla="*/ 143 w 243"/>
                <a:gd name="T21" fmla="*/ 214 h 214"/>
                <a:gd name="T22" fmla="*/ 99 w 243"/>
                <a:gd name="T23" fmla="*/ 214 h 214"/>
                <a:gd name="T24" fmla="*/ 54 w 243"/>
                <a:gd name="T25" fmla="*/ 52 h 214"/>
                <a:gd name="T26" fmla="*/ 53 w 243"/>
                <a:gd name="T27" fmla="*/ 52 h 214"/>
                <a:gd name="T28" fmla="*/ 53 w 243"/>
                <a:gd name="T29" fmla="*/ 214 h 214"/>
                <a:gd name="T30" fmla="*/ 0 w 243"/>
                <a:gd name="T31" fmla="*/ 214 h 214"/>
                <a:gd name="T32" fmla="*/ 0 w 243"/>
                <a:gd name="T33" fmla="*/ 0 h 214"/>
                <a:gd name="T34" fmla="*/ 2 w 243"/>
                <a:gd name="T3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3" h="214">
                  <a:moveTo>
                    <a:pt x="2" y="0"/>
                  </a:moveTo>
                  <a:lnTo>
                    <a:pt x="85" y="0"/>
                  </a:lnTo>
                  <a:lnTo>
                    <a:pt x="122" y="142"/>
                  </a:lnTo>
                  <a:lnTo>
                    <a:pt x="123" y="142"/>
                  </a:lnTo>
                  <a:lnTo>
                    <a:pt x="159" y="0"/>
                  </a:lnTo>
                  <a:lnTo>
                    <a:pt x="243" y="0"/>
                  </a:lnTo>
                  <a:lnTo>
                    <a:pt x="243" y="214"/>
                  </a:lnTo>
                  <a:lnTo>
                    <a:pt x="189" y="214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43" y="214"/>
                  </a:lnTo>
                  <a:lnTo>
                    <a:pt x="99" y="214"/>
                  </a:lnTo>
                  <a:lnTo>
                    <a:pt x="54" y="52"/>
                  </a:lnTo>
                  <a:lnTo>
                    <a:pt x="53" y="52"/>
                  </a:lnTo>
                  <a:lnTo>
                    <a:pt x="53" y="214"/>
                  </a:lnTo>
                  <a:lnTo>
                    <a:pt x="0" y="21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66E7C33-EF50-4982-84F2-DE0DEEFCE35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22375" y="5581650"/>
              <a:ext cx="347663" cy="339725"/>
            </a:xfrm>
            <a:custGeom>
              <a:avLst/>
              <a:gdLst>
                <a:gd name="T0" fmla="*/ 81 w 219"/>
                <a:gd name="T1" fmla="*/ 0 h 214"/>
                <a:gd name="T2" fmla="*/ 138 w 219"/>
                <a:gd name="T3" fmla="*/ 0 h 214"/>
                <a:gd name="T4" fmla="*/ 219 w 219"/>
                <a:gd name="T5" fmla="*/ 214 h 214"/>
                <a:gd name="T6" fmla="*/ 160 w 219"/>
                <a:gd name="T7" fmla="*/ 214 h 214"/>
                <a:gd name="T8" fmla="*/ 147 w 219"/>
                <a:gd name="T9" fmla="*/ 175 h 214"/>
                <a:gd name="T10" fmla="*/ 71 w 219"/>
                <a:gd name="T11" fmla="*/ 175 h 214"/>
                <a:gd name="T12" fmla="*/ 58 w 219"/>
                <a:gd name="T13" fmla="*/ 214 h 214"/>
                <a:gd name="T14" fmla="*/ 0 w 219"/>
                <a:gd name="T15" fmla="*/ 214 h 214"/>
                <a:gd name="T16" fmla="*/ 81 w 219"/>
                <a:gd name="T17" fmla="*/ 0 h 214"/>
                <a:gd name="T18" fmla="*/ 86 w 219"/>
                <a:gd name="T19" fmla="*/ 134 h 214"/>
                <a:gd name="T20" fmla="*/ 134 w 219"/>
                <a:gd name="T21" fmla="*/ 134 h 214"/>
                <a:gd name="T22" fmla="*/ 111 w 219"/>
                <a:gd name="T23" fmla="*/ 59 h 214"/>
                <a:gd name="T24" fmla="*/ 110 w 219"/>
                <a:gd name="T25" fmla="*/ 59 h 214"/>
                <a:gd name="T26" fmla="*/ 86 w 219"/>
                <a:gd name="T27" fmla="*/ 13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14">
                  <a:moveTo>
                    <a:pt x="81" y="0"/>
                  </a:moveTo>
                  <a:lnTo>
                    <a:pt x="138" y="0"/>
                  </a:lnTo>
                  <a:lnTo>
                    <a:pt x="219" y="214"/>
                  </a:lnTo>
                  <a:lnTo>
                    <a:pt x="160" y="214"/>
                  </a:lnTo>
                  <a:lnTo>
                    <a:pt x="147" y="175"/>
                  </a:lnTo>
                  <a:lnTo>
                    <a:pt x="71" y="175"/>
                  </a:lnTo>
                  <a:lnTo>
                    <a:pt x="58" y="214"/>
                  </a:lnTo>
                  <a:lnTo>
                    <a:pt x="0" y="214"/>
                  </a:lnTo>
                  <a:lnTo>
                    <a:pt x="81" y="0"/>
                  </a:lnTo>
                  <a:close/>
                  <a:moveTo>
                    <a:pt x="86" y="134"/>
                  </a:moveTo>
                  <a:lnTo>
                    <a:pt x="134" y="134"/>
                  </a:lnTo>
                  <a:lnTo>
                    <a:pt x="111" y="59"/>
                  </a:lnTo>
                  <a:lnTo>
                    <a:pt x="110" y="59"/>
                  </a:lnTo>
                  <a:lnTo>
                    <a:pt x="86" y="1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0728B7A-CAF4-4656-84F6-1C83215B27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0038" y="5581650"/>
              <a:ext cx="88900" cy="3397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F760D71-31E2-449F-BF13-096E032AD7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00213" y="5581650"/>
              <a:ext cx="249238" cy="341313"/>
            </a:xfrm>
            <a:custGeom>
              <a:avLst/>
              <a:gdLst>
                <a:gd name="T0" fmla="*/ 0 w 157"/>
                <a:gd name="T1" fmla="*/ 0 h 215"/>
                <a:gd name="T2" fmla="*/ 56 w 157"/>
                <a:gd name="T3" fmla="*/ 0 h 215"/>
                <a:gd name="T4" fmla="*/ 56 w 157"/>
                <a:gd name="T5" fmla="*/ 167 h 215"/>
                <a:gd name="T6" fmla="*/ 157 w 157"/>
                <a:gd name="T7" fmla="*/ 167 h 215"/>
                <a:gd name="T8" fmla="*/ 157 w 157"/>
                <a:gd name="T9" fmla="*/ 215 h 215"/>
                <a:gd name="T10" fmla="*/ 0 w 157"/>
                <a:gd name="T11" fmla="*/ 215 h 215"/>
                <a:gd name="T12" fmla="*/ 0 w 157"/>
                <a:gd name="T1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215">
                  <a:moveTo>
                    <a:pt x="0" y="0"/>
                  </a:moveTo>
                  <a:lnTo>
                    <a:pt x="56" y="0"/>
                  </a:lnTo>
                  <a:lnTo>
                    <a:pt x="56" y="167"/>
                  </a:lnTo>
                  <a:lnTo>
                    <a:pt x="157" y="167"/>
                  </a:lnTo>
                  <a:lnTo>
                    <a:pt x="157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D152F6B-9C4C-415F-BB7A-3E3A08E779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313" y="5075238"/>
              <a:ext cx="133350" cy="74613"/>
            </a:xfrm>
            <a:custGeom>
              <a:avLst/>
              <a:gdLst>
                <a:gd name="T0" fmla="*/ 402 w 402"/>
                <a:gd name="T1" fmla="*/ 180 h 228"/>
                <a:gd name="T2" fmla="*/ 402 w 402"/>
                <a:gd name="T3" fmla="*/ 0 h 228"/>
                <a:gd name="T4" fmla="*/ 0 w 402"/>
                <a:gd name="T5" fmla="*/ 0 h 228"/>
                <a:gd name="T6" fmla="*/ 0 w 402"/>
                <a:gd name="T7" fmla="*/ 228 h 228"/>
                <a:gd name="T8" fmla="*/ 402 w 402"/>
                <a:gd name="T9" fmla="*/ 18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2" h="228">
                  <a:moveTo>
                    <a:pt x="402" y="180"/>
                  </a:moveTo>
                  <a:cubicBezTo>
                    <a:pt x="402" y="0"/>
                    <a:pt x="402" y="0"/>
                    <a:pt x="4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0" y="189"/>
                    <a:pt x="266" y="172"/>
                    <a:pt x="402" y="18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6C0BA6B-27AE-4C3A-BC4F-A3844E22BF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9475" y="5180013"/>
              <a:ext cx="358775" cy="415925"/>
            </a:xfrm>
            <a:custGeom>
              <a:avLst/>
              <a:gdLst>
                <a:gd name="T0" fmla="*/ 671 w 1078"/>
                <a:gd name="T1" fmla="*/ 709 h 1253"/>
                <a:gd name="T2" fmla="*/ 528 w 1078"/>
                <a:gd name="T3" fmla="*/ 909 h 1253"/>
                <a:gd name="T4" fmla="*/ 375 w 1078"/>
                <a:gd name="T5" fmla="*/ 751 h 1253"/>
                <a:gd name="T6" fmla="*/ 375 w 1078"/>
                <a:gd name="T7" fmla="*/ 608 h 1253"/>
                <a:gd name="T8" fmla="*/ 0 w 1078"/>
                <a:gd name="T9" fmla="*/ 608 h 1253"/>
                <a:gd name="T10" fmla="*/ 0 w 1078"/>
                <a:gd name="T11" fmla="*/ 677 h 1253"/>
                <a:gd name="T12" fmla="*/ 539 w 1078"/>
                <a:gd name="T13" fmla="*/ 1253 h 1253"/>
                <a:gd name="T14" fmla="*/ 1078 w 1078"/>
                <a:gd name="T15" fmla="*/ 735 h 1253"/>
                <a:gd name="T16" fmla="*/ 1078 w 1078"/>
                <a:gd name="T17" fmla="*/ 0 h 1253"/>
                <a:gd name="T18" fmla="*/ 676 w 1078"/>
                <a:gd name="T19" fmla="*/ 180 h 1253"/>
                <a:gd name="T20" fmla="*/ 676 w 1078"/>
                <a:gd name="T21" fmla="*/ 709 h 1253"/>
                <a:gd name="T22" fmla="*/ 671 w 1078"/>
                <a:gd name="T23" fmla="*/ 709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8" h="1253">
                  <a:moveTo>
                    <a:pt x="671" y="709"/>
                  </a:moveTo>
                  <a:cubicBezTo>
                    <a:pt x="671" y="857"/>
                    <a:pt x="618" y="909"/>
                    <a:pt x="528" y="909"/>
                  </a:cubicBezTo>
                  <a:cubicBezTo>
                    <a:pt x="428" y="909"/>
                    <a:pt x="375" y="851"/>
                    <a:pt x="375" y="751"/>
                  </a:cubicBezTo>
                  <a:cubicBezTo>
                    <a:pt x="375" y="608"/>
                    <a:pt x="375" y="608"/>
                    <a:pt x="375" y="608"/>
                  </a:cubicBezTo>
                  <a:cubicBezTo>
                    <a:pt x="0" y="608"/>
                    <a:pt x="0" y="608"/>
                    <a:pt x="0" y="608"/>
                  </a:cubicBezTo>
                  <a:cubicBezTo>
                    <a:pt x="0" y="677"/>
                    <a:pt x="0" y="677"/>
                    <a:pt x="0" y="677"/>
                  </a:cubicBezTo>
                  <a:cubicBezTo>
                    <a:pt x="0" y="1021"/>
                    <a:pt x="132" y="1253"/>
                    <a:pt x="539" y="1253"/>
                  </a:cubicBezTo>
                  <a:cubicBezTo>
                    <a:pt x="898" y="1253"/>
                    <a:pt x="1078" y="1079"/>
                    <a:pt x="1078" y="735"/>
                  </a:cubicBezTo>
                  <a:cubicBezTo>
                    <a:pt x="1078" y="0"/>
                    <a:pt x="1078" y="0"/>
                    <a:pt x="1078" y="0"/>
                  </a:cubicBezTo>
                  <a:cubicBezTo>
                    <a:pt x="930" y="22"/>
                    <a:pt x="791" y="84"/>
                    <a:pt x="676" y="180"/>
                  </a:cubicBezTo>
                  <a:cubicBezTo>
                    <a:pt x="676" y="709"/>
                    <a:pt x="676" y="709"/>
                    <a:pt x="676" y="709"/>
                  </a:cubicBezTo>
                  <a:lnTo>
                    <a:pt x="671" y="70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90B0E7C-FB53-42D6-BEAA-099CF4929E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075238"/>
              <a:ext cx="133350" cy="112713"/>
            </a:xfrm>
            <a:custGeom>
              <a:avLst/>
              <a:gdLst>
                <a:gd name="T0" fmla="*/ 401 w 401"/>
                <a:gd name="T1" fmla="*/ 0 h 344"/>
                <a:gd name="T2" fmla="*/ 0 w 401"/>
                <a:gd name="T3" fmla="*/ 0 h 344"/>
                <a:gd name="T4" fmla="*/ 0 w 401"/>
                <a:gd name="T5" fmla="*/ 191 h 344"/>
                <a:gd name="T6" fmla="*/ 401 w 401"/>
                <a:gd name="T7" fmla="*/ 344 h 344"/>
                <a:gd name="T8" fmla="*/ 401 w 401"/>
                <a:gd name="T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344">
                  <a:moveTo>
                    <a:pt x="4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144" y="210"/>
                    <a:pt x="281" y="263"/>
                    <a:pt x="401" y="344"/>
                  </a:cubicBezTo>
                  <a:lnTo>
                    <a:pt x="4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F10AF30-6CF1-42F2-BF54-8F19C4ECD9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63650" y="5172075"/>
              <a:ext cx="133350" cy="412750"/>
            </a:xfrm>
            <a:custGeom>
              <a:avLst/>
              <a:gdLst>
                <a:gd name="T0" fmla="*/ 0 w 401"/>
                <a:gd name="T1" fmla="*/ 12 h 1243"/>
                <a:gd name="T2" fmla="*/ 0 w 401"/>
                <a:gd name="T3" fmla="*/ 1243 h 1243"/>
                <a:gd name="T4" fmla="*/ 401 w 401"/>
                <a:gd name="T5" fmla="*/ 1243 h 1243"/>
                <a:gd name="T6" fmla="*/ 401 w 401"/>
                <a:gd name="T7" fmla="*/ 70 h 1243"/>
                <a:gd name="T8" fmla="*/ 0 w 401"/>
                <a:gd name="T9" fmla="*/ 12 h 1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1243">
                  <a:moveTo>
                    <a:pt x="0" y="12"/>
                  </a:moveTo>
                  <a:cubicBezTo>
                    <a:pt x="0" y="1243"/>
                    <a:pt x="0" y="1243"/>
                    <a:pt x="0" y="1243"/>
                  </a:cubicBezTo>
                  <a:cubicBezTo>
                    <a:pt x="401" y="1243"/>
                    <a:pt x="401" y="1243"/>
                    <a:pt x="401" y="1243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274" y="20"/>
                    <a:pt x="136" y="0"/>
                    <a:pt x="0" y="1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C8CC8CB-143D-419F-B242-698F7129E0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125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4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69 w 89"/>
                <a:gd name="T15" fmla="*/ 79 h 79"/>
                <a:gd name="T16" fmla="*/ 69 w 89"/>
                <a:gd name="T17" fmla="*/ 19 h 79"/>
                <a:gd name="T18" fmla="*/ 69 w 89"/>
                <a:gd name="T19" fmla="*/ 19 h 79"/>
                <a:gd name="T20" fmla="*/ 52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4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D5388A45-1487-4B2D-823B-36159365A4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6763" y="6127750"/>
              <a:ext cx="93663" cy="96838"/>
            </a:xfrm>
            <a:custGeom>
              <a:avLst/>
              <a:gdLst>
                <a:gd name="T0" fmla="*/ 11 w 281"/>
                <a:gd name="T1" fmla="*/ 92 h 291"/>
                <a:gd name="T2" fmla="*/ 54 w 281"/>
                <a:gd name="T3" fmla="*/ 19 h 291"/>
                <a:gd name="T4" fmla="*/ 141 w 281"/>
                <a:gd name="T5" fmla="*/ 0 h 291"/>
                <a:gd name="T6" fmla="*/ 270 w 281"/>
                <a:gd name="T7" fmla="*/ 92 h 291"/>
                <a:gd name="T8" fmla="*/ 270 w 281"/>
                <a:gd name="T9" fmla="*/ 213 h 291"/>
                <a:gd name="T10" fmla="*/ 281 w 281"/>
                <a:gd name="T11" fmla="*/ 283 h 291"/>
                <a:gd name="T12" fmla="*/ 190 w 281"/>
                <a:gd name="T13" fmla="*/ 283 h 291"/>
                <a:gd name="T14" fmla="*/ 184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0 w 281"/>
                <a:gd name="T21" fmla="*/ 112 h 291"/>
                <a:gd name="T22" fmla="*/ 184 w 281"/>
                <a:gd name="T23" fmla="*/ 87 h 291"/>
                <a:gd name="T24" fmla="*/ 140 w 281"/>
                <a:gd name="T25" fmla="*/ 58 h 291"/>
                <a:gd name="T26" fmla="*/ 95 w 281"/>
                <a:gd name="T27" fmla="*/ 92 h 291"/>
                <a:gd name="T28" fmla="*/ 11 w 281"/>
                <a:gd name="T29" fmla="*/ 92 h 291"/>
                <a:gd name="T30" fmla="*/ 128 w 281"/>
                <a:gd name="T31" fmla="*/ 235 h 291"/>
                <a:gd name="T32" fmla="*/ 183 w 281"/>
                <a:gd name="T33" fmla="*/ 154 h 291"/>
                <a:gd name="T34" fmla="*/ 127 w 281"/>
                <a:gd name="T35" fmla="*/ 169 h 291"/>
                <a:gd name="T36" fmla="*/ 90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1" y="92"/>
                  </a:moveTo>
                  <a:cubicBezTo>
                    <a:pt x="12" y="56"/>
                    <a:pt x="29" y="33"/>
                    <a:pt x="54" y="19"/>
                  </a:cubicBezTo>
                  <a:cubicBezTo>
                    <a:pt x="78" y="5"/>
                    <a:pt x="110" y="0"/>
                    <a:pt x="141" y="0"/>
                  </a:cubicBezTo>
                  <a:cubicBezTo>
                    <a:pt x="207" y="0"/>
                    <a:pt x="270" y="14"/>
                    <a:pt x="270" y="92"/>
                  </a:cubicBezTo>
                  <a:cubicBezTo>
                    <a:pt x="270" y="213"/>
                    <a:pt x="270" y="213"/>
                    <a:pt x="270" y="213"/>
                  </a:cubicBezTo>
                  <a:cubicBezTo>
                    <a:pt x="270" y="236"/>
                    <a:pt x="270" y="261"/>
                    <a:pt x="281" y="283"/>
                  </a:cubicBezTo>
                  <a:cubicBezTo>
                    <a:pt x="190" y="283"/>
                    <a:pt x="190" y="283"/>
                    <a:pt x="190" y="283"/>
                  </a:cubicBezTo>
                  <a:cubicBezTo>
                    <a:pt x="187" y="275"/>
                    <a:pt x="186" y="266"/>
                    <a:pt x="184" y="257"/>
                  </a:cubicBezTo>
                  <a:cubicBezTo>
                    <a:pt x="161" y="282"/>
                    <a:pt x="127" y="291"/>
                    <a:pt x="94" y="291"/>
                  </a:cubicBezTo>
                  <a:cubicBezTo>
                    <a:pt x="41" y="291"/>
                    <a:pt x="0" y="265"/>
                    <a:pt x="0" y="208"/>
                  </a:cubicBezTo>
                  <a:cubicBezTo>
                    <a:pt x="0" y="118"/>
                    <a:pt x="97" y="125"/>
                    <a:pt x="160" y="112"/>
                  </a:cubicBezTo>
                  <a:cubicBezTo>
                    <a:pt x="175" y="109"/>
                    <a:pt x="184" y="104"/>
                    <a:pt x="184" y="87"/>
                  </a:cubicBezTo>
                  <a:cubicBezTo>
                    <a:pt x="184" y="66"/>
                    <a:pt x="159" y="58"/>
                    <a:pt x="140" y="58"/>
                  </a:cubicBezTo>
                  <a:cubicBezTo>
                    <a:pt x="115" y="58"/>
                    <a:pt x="99" y="69"/>
                    <a:pt x="95" y="92"/>
                  </a:cubicBezTo>
                  <a:lnTo>
                    <a:pt x="11" y="92"/>
                  </a:lnTo>
                  <a:close/>
                  <a:moveTo>
                    <a:pt x="128" y="235"/>
                  </a:moveTo>
                  <a:cubicBezTo>
                    <a:pt x="171" y="235"/>
                    <a:pt x="185" y="211"/>
                    <a:pt x="183" y="154"/>
                  </a:cubicBezTo>
                  <a:cubicBezTo>
                    <a:pt x="170" y="162"/>
                    <a:pt x="147" y="164"/>
                    <a:pt x="127" y="169"/>
                  </a:cubicBezTo>
                  <a:cubicBezTo>
                    <a:pt x="107" y="174"/>
                    <a:pt x="90" y="182"/>
                    <a:pt x="90" y="204"/>
                  </a:cubicBezTo>
                  <a:cubicBezTo>
                    <a:pt x="90" y="226"/>
                    <a:pt x="107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27AF022-ABBF-424B-9D02-E389103824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363" y="6096000"/>
              <a:ext cx="28575" cy="125413"/>
            </a:xfrm>
            <a:custGeom>
              <a:avLst/>
              <a:gdLst>
                <a:gd name="T0" fmla="*/ 18 w 18"/>
                <a:gd name="T1" fmla="*/ 14 h 79"/>
                <a:gd name="T2" fmla="*/ 0 w 18"/>
                <a:gd name="T3" fmla="*/ 14 h 79"/>
                <a:gd name="T4" fmla="*/ 0 w 18"/>
                <a:gd name="T5" fmla="*/ 0 h 79"/>
                <a:gd name="T6" fmla="*/ 18 w 18"/>
                <a:gd name="T7" fmla="*/ 0 h 79"/>
                <a:gd name="T8" fmla="*/ 18 w 18"/>
                <a:gd name="T9" fmla="*/ 14 h 79"/>
                <a:gd name="T10" fmla="*/ 0 w 18"/>
                <a:gd name="T11" fmla="*/ 22 h 79"/>
                <a:gd name="T12" fmla="*/ 18 w 18"/>
                <a:gd name="T13" fmla="*/ 22 h 79"/>
                <a:gd name="T14" fmla="*/ 18 w 18"/>
                <a:gd name="T15" fmla="*/ 79 h 79"/>
                <a:gd name="T16" fmla="*/ 0 w 18"/>
                <a:gd name="T17" fmla="*/ 79 h 79"/>
                <a:gd name="T18" fmla="*/ 0 w 18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79">
                  <a:moveTo>
                    <a:pt x="18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4"/>
                  </a:lnTo>
                  <a:close/>
                  <a:moveTo>
                    <a:pt x="0" y="22"/>
                  </a:moveTo>
                  <a:lnTo>
                    <a:pt x="18" y="22"/>
                  </a:lnTo>
                  <a:lnTo>
                    <a:pt x="18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FAFAEFE-08FF-4221-8841-E92C88D3F6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9638" y="6096000"/>
              <a:ext cx="30163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E704C5B-4AA2-486F-8ECF-BC81B4274F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" y="6096000"/>
              <a:ext cx="139700" cy="125413"/>
            </a:xfrm>
            <a:custGeom>
              <a:avLst/>
              <a:gdLst>
                <a:gd name="T0" fmla="*/ 0 w 88"/>
                <a:gd name="T1" fmla="*/ 0 h 79"/>
                <a:gd name="T2" fmla="*/ 30 w 88"/>
                <a:gd name="T3" fmla="*/ 0 h 79"/>
                <a:gd name="T4" fmla="*/ 44 w 88"/>
                <a:gd name="T5" fmla="*/ 53 h 79"/>
                <a:gd name="T6" fmla="*/ 44 w 88"/>
                <a:gd name="T7" fmla="*/ 53 h 79"/>
                <a:gd name="T8" fmla="*/ 58 w 88"/>
                <a:gd name="T9" fmla="*/ 0 h 79"/>
                <a:gd name="T10" fmla="*/ 88 w 88"/>
                <a:gd name="T11" fmla="*/ 0 h 79"/>
                <a:gd name="T12" fmla="*/ 88 w 88"/>
                <a:gd name="T13" fmla="*/ 79 h 79"/>
                <a:gd name="T14" fmla="*/ 69 w 88"/>
                <a:gd name="T15" fmla="*/ 79 h 79"/>
                <a:gd name="T16" fmla="*/ 69 w 88"/>
                <a:gd name="T17" fmla="*/ 19 h 79"/>
                <a:gd name="T18" fmla="*/ 69 w 88"/>
                <a:gd name="T19" fmla="*/ 19 h 79"/>
                <a:gd name="T20" fmla="*/ 52 w 88"/>
                <a:gd name="T21" fmla="*/ 79 h 79"/>
                <a:gd name="T22" fmla="*/ 36 w 88"/>
                <a:gd name="T23" fmla="*/ 79 h 79"/>
                <a:gd name="T24" fmla="*/ 20 w 88"/>
                <a:gd name="T25" fmla="*/ 19 h 79"/>
                <a:gd name="T26" fmla="*/ 19 w 88"/>
                <a:gd name="T27" fmla="*/ 19 h 79"/>
                <a:gd name="T28" fmla="*/ 19 w 88"/>
                <a:gd name="T29" fmla="*/ 79 h 79"/>
                <a:gd name="T30" fmla="*/ 0 w 88"/>
                <a:gd name="T31" fmla="*/ 79 h 79"/>
                <a:gd name="T32" fmla="*/ 0 w 88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9">
                  <a:moveTo>
                    <a:pt x="0" y="0"/>
                  </a:moveTo>
                  <a:lnTo>
                    <a:pt x="30" y="0"/>
                  </a:lnTo>
                  <a:lnTo>
                    <a:pt x="44" y="53"/>
                  </a:lnTo>
                  <a:lnTo>
                    <a:pt x="44" y="53"/>
                  </a:lnTo>
                  <a:lnTo>
                    <a:pt x="58" y="0"/>
                  </a:lnTo>
                  <a:lnTo>
                    <a:pt x="88" y="0"/>
                  </a:lnTo>
                  <a:lnTo>
                    <a:pt x="88" y="79"/>
                  </a:lnTo>
                  <a:lnTo>
                    <a:pt x="69" y="79"/>
                  </a:lnTo>
                  <a:lnTo>
                    <a:pt x="69" y="19"/>
                  </a:lnTo>
                  <a:lnTo>
                    <a:pt x="69" y="19"/>
                  </a:lnTo>
                  <a:lnTo>
                    <a:pt x="52" y="79"/>
                  </a:lnTo>
                  <a:lnTo>
                    <a:pt x="36" y="79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E3CCAE-B9DF-4C41-97F1-0C88CC83B3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7763" y="6127750"/>
              <a:ext cx="100013" cy="96838"/>
            </a:xfrm>
            <a:custGeom>
              <a:avLst/>
              <a:gdLst>
                <a:gd name="T0" fmla="*/ 90 w 297"/>
                <a:gd name="T1" fmla="*/ 167 h 291"/>
                <a:gd name="T2" fmla="*/ 152 w 297"/>
                <a:gd name="T3" fmla="*/ 230 h 291"/>
                <a:gd name="T4" fmla="*/ 203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2 w 297"/>
                <a:gd name="T15" fmla="*/ 167 h 291"/>
                <a:gd name="T16" fmla="*/ 90 w 297"/>
                <a:gd name="T17" fmla="*/ 167 h 291"/>
                <a:gd name="T18" fmla="*/ 202 w 297"/>
                <a:gd name="T19" fmla="*/ 117 h 291"/>
                <a:gd name="T20" fmla="*/ 149 w 297"/>
                <a:gd name="T21" fmla="*/ 61 h 291"/>
                <a:gd name="T22" fmla="*/ 90 w 297"/>
                <a:gd name="T23" fmla="*/ 117 h 291"/>
                <a:gd name="T24" fmla="*/ 202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0" y="167"/>
                  </a:moveTo>
                  <a:cubicBezTo>
                    <a:pt x="92" y="205"/>
                    <a:pt x="113" y="230"/>
                    <a:pt x="152" y="230"/>
                  </a:cubicBezTo>
                  <a:cubicBezTo>
                    <a:pt x="173" y="230"/>
                    <a:pt x="195" y="220"/>
                    <a:pt x="203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1" y="264"/>
                    <a:pt x="212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7" y="0"/>
                    <a:pt x="149" y="0"/>
                  </a:cubicBezTo>
                  <a:cubicBezTo>
                    <a:pt x="247" y="0"/>
                    <a:pt x="297" y="74"/>
                    <a:pt x="292" y="167"/>
                  </a:cubicBezTo>
                  <a:lnTo>
                    <a:pt x="90" y="167"/>
                  </a:lnTo>
                  <a:close/>
                  <a:moveTo>
                    <a:pt x="202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5" y="83"/>
                    <a:pt x="90" y="117"/>
                  </a:cubicBezTo>
                  <a:lnTo>
                    <a:pt x="202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FB1D1A7-E71F-42E9-9C79-C1CCCA59AC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52538" y="6096000"/>
              <a:ext cx="93663" cy="128588"/>
            </a:xfrm>
            <a:custGeom>
              <a:avLst/>
              <a:gdLst>
                <a:gd name="T0" fmla="*/ 286 w 286"/>
                <a:gd name="T1" fmla="*/ 379 h 387"/>
                <a:gd name="T2" fmla="*/ 200 w 286"/>
                <a:gd name="T3" fmla="*/ 379 h 387"/>
                <a:gd name="T4" fmla="*/ 200 w 286"/>
                <a:gd name="T5" fmla="*/ 347 h 387"/>
                <a:gd name="T6" fmla="*/ 199 w 286"/>
                <a:gd name="T7" fmla="*/ 347 h 387"/>
                <a:gd name="T8" fmla="*/ 123 w 286"/>
                <a:gd name="T9" fmla="*/ 387 h 387"/>
                <a:gd name="T10" fmla="*/ 0 w 286"/>
                <a:gd name="T11" fmla="*/ 235 h 387"/>
                <a:gd name="T12" fmla="*/ 116 w 286"/>
                <a:gd name="T13" fmla="*/ 96 h 387"/>
                <a:gd name="T14" fmla="*/ 195 w 286"/>
                <a:gd name="T15" fmla="*/ 133 h 387"/>
                <a:gd name="T16" fmla="*/ 196 w 286"/>
                <a:gd name="T17" fmla="*/ 133 h 387"/>
                <a:gd name="T18" fmla="*/ 196 w 286"/>
                <a:gd name="T19" fmla="*/ 0 h 387"/>
                <a:gd name="T20" fmla="*/ 286 w 286"/>
                <a:gd name="T21" fmla="*/ 0 h 387"/>
                <a:gd name="T22" fmla="*/ 286 w 286"/>
                <a:gd name="T23" fmla="*/ 379 h 387"/>
                <a:gd name="T24" fmla="*/ 90 w 286"/>
                <a:gd name="T25" fmla="*/ 238 h 387"/>
                <a:gd name="T26" fmla="*/ 146 w 286"/>
                <a:gd name="T27" fmla="*/ 318 h 387"/>
                <a:gd name="T28" fmla="*/ 199 w 286"/>
                <a:gd name="T29" fmla="*/ 241 h 387"/>
                <a:gd name="T30" fmla="*/ 146 w 286"/>
                <a:gd name="T31" fmla="*/ 165 h 387"/>
                <a:gd name="T32" fmla="*/ 90 w 286"/>
                <a:gd name="T33" fmla="*/ 23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6" h="387">
                  <a:moveTo>
                    <a:pt x="286" y="379"/>
                  </a:moveTo>
                  <a:cubicBezTo>
                    <a:pt x="200" y="379"/>
                    <a:pt x="200" y="379"/>
                    <a:pt x="200" y="379"/>
                  </a:cubicBezTo>
                  <a:cubicBezTo>
                    <a:pt x="200" y="347"/>
                    <a:pt x="200" y="347"/>
                    <a:pt x="200" y="347"/>
                  </a:cubicBezTo>
                  <a:cubicBezTo>
                    <a:pt x="199" y="347"/>
                    <a:pt x="199" y="347"/>
                    <a:pt x="199" y="347"/>
                  </a:cubicBezTo>
                  <a:cubicBezTo>
                    <a:pt x="182" y="373"/>
                    <a:pt x="155" y="387"/>
                    <a:pt x="123" y="387"/>
                  </a:cubicBezTo>
                  <a:cubicBezTo>
                    <a:pt x="37" y="387"/>
                    <a:pt x="0" y="313"/>
                    <a:pt x="0" y="235"/>
                  </a:cubicBezTo>
                  <a:cubicBezTo>
                    <a:pt x="0" y="164"/>
                    <a:pt x="38" y="96"/>
                    <a:pt x="116" y="96"/>
                  </a:cubicBezTo>
                  <a:cubicBezTo>
                    <a:pt x="150" y="96"/>
                    <a:pt x="176" y="108"/>
                    <a:pt x="195" y="133"/>
                  </a:cubicBezTo>
                  <a:cubicBezTo>
                    <a:pt x="196" y="133"/>
                    <a:pt x="196" y="133"/>
                    <a:pt x="196" y="13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86" y="0"/>
                    <a:pt x="286" y="0"/>
                    <a:pt x="286" y="0"/>
                  </a:cubicBezTo>
                  <a:lnTo>
                    <a:pt x="286" y="379"/>
                  </a:lnTo>
                  <a:close/>
                  <a:moveTo>
                    <a:pt x="90" y="238"/>
                  </a:moveTo>
                  <a:cubicBezTo>
                    <a:pt x="90" y="276"/>
                    <a:pt x="104" y="318"/>
                    <a:pt x="146" y="318"/>
                  </a:cubicBezTo>
                  <a:cubicBezTo>
                    <a:pt x="190" y="318"/>
                    <a:pt x="199" y="276"/>
                    <a:pt x="199" y="241"/>
                  </a:cubicBezTo>
                  <a:cubicBezTo>
                    <a:pt x="199" y="201"/>
                    <a:pt x="185" y="165"/>
                    <a:pt x="146" y="165"/>
                  </a:cubicBezTo>
                  <a:cubicBezTo>
                    <a:pt x="104" y="165"/>
                    <a:pt x="90" y="203"/>
                    <a:pt x="90" y="23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8E7218F-6677-48B8-98A5-A7A50A8AB0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573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E9D99C64-662C-426B-8A9C-0FE10121DEA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93825" y="6127750"/>
              <a:ext cx="93663" cy="96838"/>
            </a:xfrm>
            <a:custGeom>
              <a:avLst/>
              <a:gdLst>
                <a:gd name="T0" fmla="*/ 12 w 281"/>
                <a:gd name="T1" fmla="*/ 92 h 291"/>
                <a:gd name="T2" fmla="*/ 55 w 281"/>
                <a:gd name="T3" fmla="*/ 19 h 291"/>
                <a:gd name="T4" fmla="*/ 142 w 281"/>
                <a:gd name="T5" fmla="*/ 0 h 291"/>
                <a:gd name="T6" fmla="*/ 271 w 281"/>
                <a:gd name="T7" fmla="*/ 92 h 291"/>
                <a:gd name="T8" fmla="*/ 271 w 281"/>
                <a:gd name="T9" fmla="*/ 213 h 291"/>
                <a:gd name="T10" fmla="*/ 281 w 281"/>
                <a:gd name="T11" fmla="*/ 283 h 291"/>
                <a:gd name="T12" fmla="*/ 191 w 281"/>
                <a:gd name="T13" fmla="*/ 283 h 291"/>
                <a:gd name="T14" fmla="*/ 185 w 281"/>
                <a:gd name="T15" fmla="*/ 257 h 291"/>
                <a:gd name="T16" fmla="*/ 94 w 281"/>
                <a:gd name="T17" fmla="*/ 291 h 291"/>
                <a:gd name="T18" fmla="*/ 0 w 281"/>
                <a:gd name="T19" fmla="*/ 208 h 291"/>
                <a:gd name="T20" fmla="*/ 161 w 281"/>
                <a:gd name="T21" fmla="*/ 112 h 291"/>
                <a:gd name="T22" fmla="*/ 185 w 281"/>
                <a:gd name="T23" fmla="*/ 87 h 291"/>
                <a:gd name="T24" fmla="*/ 141 w 281"/>
                <a:gd name="T25" fmla="*/ 58 h 291"/>
                <a:gd name="T26" fmla="*/ 96 w 281"/>
                <a:gd name="T27" fmla="*/ 92 h 291"/>
                <a:gd name="T28" fmla="*/ 12 w 281"/>
                <a:gd name="T29" fmla="*/ 92 h 291"/>
                <a:gd name="T30" fmla="*/ 128 w 281"/>
                <a:gd name="T31" fmla="*/ 235 h 291"/>
                <a:gd name="T32" fmla="*/ 184 w 281"/>
                <a:gd name="T33" fmla="*/ 154 h 291"/>
                <a:gd name="T34" fmla="*/ 128 w 281"/>
                <a:gd name="T35" fmla="*/ 169 h 291"/>
                <a:gd name="T36" fmla="*/ 91 w 281"/>
                <a:gd name="T37" fmla="*/ 204 h 291"/>
                <a:gd name="T38" fmla="*/ 128 w 281"/>
                <a:gd name="T39" fmla="*/ 23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1" h="291">
                  <a:moveTo>
                    <a:pt x="12" y="92"/>
                  </a:moveTo>
                  <a:cubicBezTo>
                    <a:pt x="13" y="56"/>
                    <a:pt x="30" y="33"/>
                    <a:pt x="55" y="19"/>
                  </a:cubicBezTo>
                  <a:cubicBezTo>
                    <a:pt x="79" y="5"/>
                    <a:pt x="111" y="0"/>
                    <a:pt x="142" y="0"/>
                  </a:cubicBezTo>
                  <a:cubicBezTo>
                    <a:pt x="208" y="0"/>
                    <a:pt x="271" y="14"/>
                    <a:pt x="271" y="92"/>
                  </a:cubicBezTo>
                  <a:cubicBezTo>
                    <a:pt x="271" y="213"/>
                    <a:pt x="271" y="213"/>
                    <a:pt x="271" y="213"/>
                  </a:cubicBezTo>
                  <a:cubicBezTo>
                    <a:pt x="271" y="236"/>
                    <a:pt x="271" y="261"/>
                    <a:pt x="281" y="283"/>
                  </a:cubicBezTo>
                  <a:cubicBezTo>
                    <a:pt x="191" y="283"/>
                    <a:pt x="191" y="283"/>
                    <a:pt x="191" y="283"/>
                  </a:cubicBezTo>
                  <a:cubicBezTo>
                    <a:pt x="187" y="275"/>
                    <a:pt x="186" y="266"/>
                    <a:pt x="185" y="257"/>
                  </a:cubicBezTo>
                  <a:cubicBezTo>
                    <a:pt x="162" y="282"/>
                    <a:pt x="127" y="291"/>
                    <a:pt x="94" y="291"/>
                  </a:cubicBezTo>
                  <a:cubicBezTo>
                    <a:pt x="42" y="291"/>
                    <a:pt x="0" y="265"/>
                    <a:pt x="0" y="208"/>
                  </a:cubicBezTo>
                  <a:cubicBezTo>
                    <a:pt x="0" y="118"/>
                    <a:pt x="98" y="125"/>
                    <a:pt x="161" y="112"/>
                  </a:cubicBezTo>
                  <a:cubicBezTo>
                    <a:pt x="176" y="109"/>
                    <a:pt x="185" y="104"/>
                    <a:pt x="185" y="87"/>
                  </a:cubicBezTo>
                  <a:cubicBezTo>
                    <a:pt x="185" y="66"/>
                    <a:pt x="160" y="58"/>
                    <a:pt x="141" y="58"/>
                  </a:cubicBezTo>
                  <a:cubicBezTo>
                    <a:pt x="116" y="58"/>
                    <a:pt x="100" y="69"/>
                    <a:pt x="96" y="92"/>
                  </a:cubicBezTo>
                  <a:lnTo>
                    <a:pt x="12" y="92"/>
                  </a:lnTo>
                  <a:close/>
                  <a:moveTo>
                    <a:pt x="128" y="235"/>
                  </a:moveTo>
                  <a:cubicBezTo>
                    <a:pt x="172" y="235"/>
                    <a:pt x="186" y="211"/>
                    <a:pt x="184" y="154"/>
                  </a:cubicBezTo>
                  <a:cubicBezTo>
                    <a:pt x="171" y="162"/>
                    <a:pt x="148" y="164"/>
                    <a:pt x="128" y="169"/>
                  </a:cubicBezTo>
                  <a:cubicBezTo>
                    <a:pt x="108" y="174"/>
                    <a:pt x="91" y="182"/>
                    <a:pt x="91" y="204"/>
                  </a:cubicBezTo>
                  <a:cubicBezTo>
                    <a:pt x="91" y="226"/>
                    <a:pt x="108" y="235"/>
                    <a:pt x="128" y="235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051D6FC-CB90-4D24-9925-6F95A104DD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8288" y="6096000"/>
              <a:ext cx="141288" cy="125413"/>
            </a:xfrm>
            <a:custGeom>
              <a:avLst/>
              <a:gdLst>
                <a:gd name="T0" fmla="*/ 0 w 89"/>
                <a:gd name="T1" fmla="*/ 0 h 79"/>
                <a:gd name="T2" fmla="*/ 31 w 89"/>
                <a:gd name="T3" fmla="*/ 0 h 79"/>
                <a:gd name="T4" fmla="*/ 45 w 89"/>
                <a:gd name="T5" fmla="*/ 53 h 79"/>
                <a:gd name="T6" fmla="*/ 45 w 89"/>
                <a:gd name="T7" fmla="*/ 53 h 79"/>
                <a:gd name="T8" fmla="*/ 58 w 89"/>
                <a:gd name="T9" fmla="*/ 0 h 79"/>
                <a:gd name="T10" fmla="*/ 89 w 89"/>
                <a:gd name="T11" fmla="*/ 0 h 79"/>
                <a:gd name="T12" fmla="*/ 89 w 89"/>
                <a:gd name="T13" fmla="*/ 79 h 79"/>
                <a:gd name="T14" fmla="*/ 70 w 89"/>
                <a:gd name="T15" fmla="*/ 79 h 79"/>
                <a:gd name="T16" fmla="*/ 70 w 89"/>
                <a:gd name="T17" fmla="*/ 19 h 79"/>
                <a:gd name="T18" fmla="*/ 69 w 89"/>
                <a:gd name="T19" fmla="*/ 19 h 79"/>
                <a:gd name="T20" fmla="*/ 53 w 89"/>
                <a:gd name="T21" fmla="*/ 79 h 79"/>
                <a:gd name="T22" fmla="*/ 37 w 89"/>
                <a:gd name="T23" fmla="*/ 79 h 79"/>
                <a:gd name="T24" fmla="*/ 20 w 89"/>
                <a:gd name="T25" fmla="*/ 19 h 79"/>
                <a:gd name="T26" fmla="*/ 20 w 89"/>
                <a:gd name="T27" fmla="*/ 19 h 79"/>
                <a:gd name="T28" fmla="*/ 20 w 89"/>
                <a:gd name="T29" fmla="*/ 79 h 79"/>
                <a:gd name="T30" fmla="*/ 0 w 89"/>
                <a:gd name="T31" fmla="*/ 79 h 79"/>
                <a:gd name="T32" fmla="*/ 0 w 89"/>
                <a:gd name="T3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9">
                  <a:moveTo>
                    <a:pt x="0" y="0"/>
                  </a:moveTo>
                  <a:lnTo>
                    <a:pt x="31" y="0"/>
                  </a:lnTo>
                  <a:lnTo>
                    <a:pt x="45" y="53"/>
                  </a:lnTo>
                  <a:lnTo>
                    <a:pt x="45" y="53"/>
                  </a:lnTo>
                  <a:lnTo>
                    <a:pt x="58" y="0"/>
                  </a:lnTo>
                  <a:lnTo>
                    <a:pt x="89" y="0"/>
                  </a:lnTo>
                  <a:lnTo>
                    <a:pt x="89" y="79"/>
                  </a:lnTo>
                  <a:lnTo>
                    <a:pt x="70" y="79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53" y="79"/>
                  </a:lnTo>
                  <a:lnTo>
                    <a:pt x="37" y="7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45901968-730A-4B66-A853-81FC1FC378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87513" y="6127750"/>
              <a:ext cx="98425" cy="96838"/>
            </a:xfrm>
            <a:custGeom>
              <a:avLst/>
              <a:gdLst>
                <a:gd name="T0" fmla="*/ 91 w 297"/>
                <a:gd name="T1" fmla="*/ 167 h 291"/>
                <a:gd name="T2" fmla="*/ 152 w 297"/>
                <a:gd name="T3" fmla="*/ 230 h 291"/>
                <a:gd name="T4" fmla="*/ 204 w 297"/>
                <a:gd name="T5" fmla="*/ 200 h 291"/>
                <a:gd name="T6" fmla="*/ 288 w 297"/>
                <a:gd name="T7" fmla="*/ 200 h 291"/>
                <a:gd name="T8" fmla="*/ 151 w 297"/>
                <a:gd name="T9" fmla="*/ 291 h 291"/>
                <a:gd name="T10" fmla="*/ 0 w 297"/>
                <a:gd name="T11" fmla="*/ 145 h 291"/>
                <a:gd name="T12" fmla="*/ 149 w 297"/>
                <a:gd name="T13" fmla="*/ 0 h 291"/>
                <a:gd name="T14" fmla="*/ 293 w 297"/>
                <a:gd name="T15" fmla="*/ 167 h 291"/>
                <a:gd name="T16" fmla="*/ 91 w 297"/>
                <a:gd name="T17" fmla="*/ 167 h 291"/>
                <a:gd name="T18" fmla="*/ 203 w 297"/>
                <a:gd name="T19" fmla="*/ 117 h 291"/>
                <a:gd name="T20" fmla="*/ 149 w 297"/>
                <a:gd name="T21" fmla="*/ 61 h 291"/>
                <a:gd name="T22" fmla="*/ 91 w 297"/>
                <a:gd name="T23" fmla="*/ 117 h 291"/>
                <a:gd name="T24" fmla="*/ 203 w 297"/>
                <a:gd name="T25" fmla="*/ 11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7" h="291">
                  <a:moveTo>
                    <a:pt x="91" y="167"/>
                  </a:moveTo>
                  <a:cubicBezTo>
                    <a:pt x="92" y="205"/>
                    <a:pt x="114" y="230"/>
                    <a:pt x="152" y="230"/>
                  </a:cubicBezTo>
                  <a:cubicBezTo>
                    <a:pt x="174" y="230"/>
                    <a:pt x="195" y="220"/>
                    <a:pt x="204" y="200"/>
                  </a:cubicBezTo>
                  <a:cubicBezTo>
                    <a:pt x="288" y="200"/>
                    <a:pt x="288" y="200"/>
                    <a:pt x="288" y="200"/>
                  </a:cubicBezTo>
                  <a:cubicBezTo>
                    <a:pt x="272" y="264"/>
                    <a:pt x="213" y="291"/>
                    <a:pt x="151" y="291"/>
                  </a:cubicBezTo>
                  <a:cubicBezTo>
                    <a:pt x="61" y="291"/>
                    <a:pt x="0" y="237"/>
                    <a:pt x="0" y="145"/>
                  </a:cubicBezTo>
                  <a:cubicBezTo>
                    <a:pt x="0" y="60"/>
                    <a:pt x="68" y="0"/>
                    <a:pt x="149" y="0"/>
                  </a:cubicBezTo>
                  <a:cubicBezTo>
                    <a:pt x="248" y="0"/>
                    <a:pt x="297" y="74"/>
                    <a:pt x="293" y="167"/>
                  </a:cubicBezTo>
                  <a:lnTo>
                    <a:pt x="91" y="167"/>
                  </a:lnTo>
                  <a:close/>
                  <a:moveTo>
                    <a:pt x="203" y="117"/>
                  </a:moveTo>
                  <a:cubicBezTo>
                    <a:pt x="201" y="86"/>
                    <a:pt x="179" y="61"/>
                    <a:pt x="149" y="61"/>
                  </a:cubicBezTo>
                  <a:cubicBezTo>
                    <a:pt x="117" y="61"/>
                    <a:pt x="96" y="83"/>
                    <a:pt x="91" y="117"/>
                  </a:cubicBezTo>
                  <a:lnTo>
                    <a:pt x="203" y="1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142CFB8-B24A-4411-BAC8-56B4D8102E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4350" y="6102350"/>
              <a:ext cx="63500" cy="120650"/>
            </a:xfrm>
            <a:custGeom>
              <a:avLst/>
              <a:gdLst>
                <a:gd name="T0" fmla="*/ 192 w 192"/>
                <a:gd name="T1" fmla="*/ 142 h 362"/>
                <a:gd name="T2" fmla="*/ 136 w 192"/>
                <a:gd name="T3" fmla="*/ 142 h 362"/>
                <a:gd name="T4" fmla="*/ 136 w 192"/>
                <a:gd name="T5" fmla="*/ 267 h 362"/>
                <a:gd name="T6" fmla="*/ 169 w 192"/>
                <a:gd name="T7" fmla="*/ 294 h 362"/>
                <a:gd name="T8" fmla="*/ 192 w 192"/>
                <a:gd name="T9" fmla="*/ 293 h 362"/>
                <a:gd name="T10" fmla="*/ 192 w 192"/>
                <a:gd name="T11" fmla="*/ 359 h 362"/>
                <a:gd name="T12" fmla="*/ 143 w 192"/>
                <a:gd name="T13" fmla="*/ 362 h 362"/>
                <a:gd name="T14" fmla="*/ 46 w 192"/>
                <a:gd name="T15" fmla="*/ 265 h 362"/>
                <a:gd name="T16" fmla="*/ 46 w 192"/>
                <a:gd name="T17" fmla="*/ 142 h 362"/>
                <a:gd name="T18" fmla="*/ 0 w 192"/>
                <a:gd name="T19" fmla="*/ 142 h 362"/>
                <a:gd name="T20" fmla="*/ 0 w 192"/>
                <a:gd name="T21" fmla="*/ 84 h 362"/>
                <a:gd name="T22" fmla="*/ 46 w 192"/>
                <a:gd name="T23" fmla="*/ 84 h 362"/>
                <a:gd name="T24" fmla="*/ 46 w 192"/>
                <a:gd name="T25" fmla="*/ 0 h 362"/>
                <a:gd name="T26" fmla="*/ 136 w 192"/>
                <a:gd name="T27" fmla="*/ 0 h 362"/>
                <a:gd name="T28" fmla="*/ 136 w 192"/>
                <a:gd name="T29" fmla="*/ 84 h 362"/>
                <a:gd name="T30" fmla="*/ 192 w 192"/>
                <a:gd name="T31" fmla="*/ 84 h 362"/>
                <a:gd name="T32" fmla="*/ 192 w 192"/>
                <a:gd name="T33" fmla="*/ 14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62">
                  <a:moveTo>
                    <a:pt x="192" y="142"/>
                  </a:moveTo>
                  <a:cubicBezTo>
                    <a:pt x="136" y="142"/>
                    <a:pt x="136" y="142"/>
                    <a:pt x="136" y="142"/>
                  </a:cubicBezTo>
                  <a:cubicBezTo>
                    <a:pt x="136" y="267"/>
                    <a:pt x="136" y="267"/>
                    <a:pt x="136" y="267"/>
                  </a:cubicBezTo>
                  <a:cubicBezTo>
                    <a:pt x="136" y="289"/>
                    <a:pt x="149" y="294"/>
                    <a:pt x="169" y="294"/>
                  </a:cubicBezTo>
                  <a:cubicBezTo>
                    <a:pt x="176" y="294"/>
                    <a:pt x="184" y="293"/>
                    <a:pt x="192" y="293"/>
                  </a:cubicBezTo>
                  <a:cubicBezTo>
                    <a:pt x="192" y="359"/>
                    <a:pt x="192" y="359"/>
                    <a:pt x="192" y="359"/>
                  </a:cubicBezTo>
                  <a:cubicBezTo>
                    <a:pt x="176" y="360"/>
                    <a:pt x="159" y="362"/>
                    <a:pt x="143" y="362"/>
                  </a:cubicBezTo>
                  <a:cubicBezTo>
                    <a:pt x="66" y="362"/>
                    <a:pt x="46" y="340"/>
                    <a:pt x="46" y="26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84"/>
                    <a:pt x="136" y="84"/>
                    <a:pt x="136" y="84"/>
                  </a:cubicBezTo>
                  <a:cubicBezTo>
                    <a:pt x="192" y="84"/>
                    <a:pt x="192" y="84"/>
                    <a:pt x="192" y="84"/>
                  </a:cubicBezTo>
                  <a:lnTo>
                    <a:pt x="192" y="1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0CEEADE-5C40-4096-AFD9-31B6FC0421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55788" y="6127750"/>
              <a:ext cx="65088" cy="93663"/>
            </a:xfrm>
            <a:custGeom>
              <a:avLst/>
              <a:gdLst>
                <a:gd name="T0" fmla="*/ 0 w 193"/>
                <a:gd name="T1" fmla="*/ 6 h 281"/>
                <a:gd name="T2" fmla="*/ 88 w 193"/>
                <a:gd name="T3" fmla="*/ 6 h 281"/>
                <a:gd name="T4" fmla="*/ 88 w 193"/>
                <a:gd name="T5" fmla="*/ 54 h 281"/>
                <a:gd name="T6" fmla="*/ 89 w 193"/>
                <a:gd name="T7" fmla="*/ 54 h 281"/>
                <a:gd name="T8" fmla="*/ 172 w 193"/>
                <a:gd name="T9" fmla="*/ 0 h 281"/>
                <a:gd name="T10" fmla="*/ 193 w 193"/>
                <a:gd name="T11" fmla="*/ 2 h 281"/>
                <a:gd name="T12" fmla="*/ 193 w 193"/>
                <a:gd name="T13" fmla="*/ 85 h 281"/>
                <a:gd name="T14" fmla="*/ 158 w 193"/>
                <a:gd name="T15" fmla="*/ 79 h 281"/>
                <a:gd name="T16" fmla="*/ 90 w 193"/>
                <a:gd name="T17" fmla="*/ 145 h 281"/>
                <a:gd name="T18" fmla="*/ 90 w 193"/>
                <a:gd name="T19" fmla="*/ 281 h 281"/>
                <a:gd name="T20" fmla="*/ 0 w 193"/>
                <a:gd name="T21" fmla="*/ 281 h 281"/>
                <a:gd name="T22" fmla="*/ 0 w 193"/>
                <a:gd name="T23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81">
                  <a:moveTo>
                    <a:pt x="0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9" y="54"/>
                    <a:pt x="89" y="54"/>
                    <a:pt x="89" y="54"/>
                  </a:cubicBezTo>
                  <a:cubicBezTo>
                    <a:pt x="102" y="19"/>
                    <a:pt x="133" y="0"/>
                    <a:pt x="172" y="0"/>
                  </a:cubicBezTo>
                  <a:cubicBezTo>
                    <a:pt x="179" y="0"/>
                    <a:pt x="186" y="1"/>
                    <a:pt x="193" y="2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181" y="81"/>
                    <a:pt x="171" y="79"/>
                    <a:pt x="158" y="79"/>
                  </a:cubicBezTo>
                  <a:cubicBezTo>
                    <a:pt x="114" y="79"/>
                    <a:pt x="90" y="110"/>
                    <a:pt x="90" y="14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3C0C0FA5-4002-455D-AAF2-690E9B4651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28813" y="6096000"/>
              <a:ext cx="30163" cy="125413"/>
            </a:xfrm>
            <a:custGeom>
              <a:avLst/>
              <a:gdLst>
                <a:gd name="T0" fmla="*/ 19 w 19"/>
                <a:gd name="T1" fmla="*/ 14 h 79"/>
                <a:gd name="T2" fmla="*/ 0 w 19"/>
                <a:gd name="T3" fmla="*/ 14 h 79"/>
                <a:gd name="T4" fmla="*/ 0 w 19"/>
                <a:gd name="T5" fmla="*/ 0 h 79"/>
                <a:gd name="T6" fmla="*/ 19 w 19"/>
                <a:gd name="T7" fmla="*/ 0 h 79"/>
                <a:gd name="T8" fmla="*/ 19 w 19"/>
                <a:gd name="T9" fmla="*/ 14 h 79"/>
                <a:gd name="T10" fmla="*/ 0 w 19"/>
                <a:gd name="T11" fmla="*/ 22 h 79"/>
                <a:gd name="T12" fmla="*/ 19 w 19"/>
                <a:gd name="T13" fmla="*/ 22 h 79"/>
                <a:gd name="T14" fmla="*/ 19 w 19"/>
                <a:gd name="T15" fmla="*/ 79 h 79"/>
                <a:gd name="T16" fmla="*/ 0 w 19"/>
                <a:gd name="T17" fmla="*/ 79 h 79"/>
                <a:gd name="T18" fmla="*/ 0 w 19"/>
                <a:gd name="T1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79">
                  <a:moveTo>
                    <a:pt x="19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14"/>
                  </a:lnTo>
                  <a:close/>
                  <a:moveTo>
                    <a:pt x="0" y="22"/>
                  </a:moveTo>
                  <a:lnTo>
                    <a:pt x="19" y="22"/>
                  </a:lnTo>
                  <a:lnTo>
                    <a:pt x="19" y="79"/>
                  </a:lnTo>
                  <a:lnTo>
                    <a:pt x="0" y="79"/>
                  </a:ln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ECC62203-E2A5-4CD5-8A78-CCDABBF3AB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6913" y="6127750"/>
              <a:ext cx="93663" cy="96838"/>
            </a:xfrm>
            <a:custGeom>
              <a:avLst/>
              <a:gdLst>
                <a:gd name="T0" fmla="*/ 193 w 283"/>
                <a:gd name="T1" fmla="*/ 108 h 291"/>
                <a:gd name="T2" fmla="*/ 149 w 283"/>
                <a:gd name="T3" fmla="*/ 69 h 291"/>
                <a:gd name="T4" fmla="*/ 90 w 283"/>
                <a:gd name="T5" fmla="*/ 150 h 291"/>
                <a:gd name="T6" fmla="*/ 144 w 283"/>
                <a:gd name="T7" fmla="*/ 222 h 291"/>
                <a:gd name="T8" fmla="*/ 195 w 283"/>
                <a:gd name="T9" fmla="*/ 175 h 291"/>
                <a:gd name="T10" fmla="*/ 283 w 283"/>
                <a:gd name="T11" fmla="*/ 175 h 291"/>
                <a:gd name="T12" fmla="*/ 144 w 283"/>
                <a:gd name="T13" fmla="*/ 291 h 291"/>
                <a:gd name="T14" fmla="*/ 0 w 283"/>
                <a:gd name="T15" fmla="*/ 150 h 291"/>
                <a:gd name="T16" fmla="*/ 144 w 283"/>
                <a:gd name="T17" fmla="*/ 0 h 291"/>
                <a:gd name="T18" fmla="*/ 280 w 283"/>
                <a:gd name="T19" fmla="*/ 108 h 291"/>
                <a:gd name="T20" fmla="*/ 193 w 283"/>
                <a:gd name="T21" fmla="*/ 10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3" h="291">
                  <a:moveTo>
                    <a:pt x="193" y="108"/>
                  </a:moveTo>
                  <a:cubicBezTo>
                    <a:pt x="192" y="85"/>
                    <a:pt x="171" y="69"/>
                    <a:pt x="149" y="69"/>
                  </a:cubicBezTo>
                  <a:cubicBezTo>
                    <a:pt x="98" y="69"/>
                    <a:pt x="90" y="112"/>
                    <a:pt x="90" y="150"/>
                  </a:cubicBezTo>
                  <a:cubicBezTo>
                    <a:pt x="90" y="185"/>
                    <a:pt x="105" y="222"/>
                    <a:pt x="144" y="222"/>
                  </a:cubicBezTo>
                  <a:cubicBezTo>
                    <a:pt x="175" y="222"/>
                    <a:pt x="191" y="204"/>
                    <a:pt x="195" y="175"/>
                  </a:cubicBezTo>
                  <a:cubicBezTo>
                    <a:pt x="283" y="175"/>
                    <a:pt x="283" y="175"/>
                    <a:pt x="283" y="175"/>
                  </a:cubicBezTo>
                  <a:cubicBezTo>
                    <a:pt x="275" y="249"/>
                    <a:pt x="218" y="291"/>
                    <a:pt x="144" y="291"/>
                  </a:cubicBezTo>
                  <a:cubicBezTo>
                    <a:pt x="61" y="291"/>
                    <a:pt x="0" y="234"/>
                    <a:pt x="0" y="150"/>
                  </a:cubicBezTo>
                  <a:cubicBezTo>
                    <a:pt x="0" y="62"/>
                    <a:pt x="56" y="0"/>
                    <a:pt x="144" y="0"/>
                  </a:cubicBezTo>
                  <a:cubicBezTo>
                    <a:pt x="213" y="0"/>
                    <a:pt x="274" y="36"/>
                    <a:pt x="280" y="108"/>
                  </a:cubicBezTo>
                  <a:lnTo>
                    <a:pt x="193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8B9442-E09C-4A93-A232-C07726055F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65338" y="6127750"/>
              <a:ext cx="88900" cy="96838"/>
            </a:xfrm>
            <a:custGeom>
              <a:avLst/>
              <a:gdLst>
                <a:gd name="T0" fmla="*/ 86 w 267"/>
                <a:gd name="T1" fmla="*/ 192 h 291"/>
                <a:gd name="T2" fmla="*/ 101 w 267"/>
                <a:gd name="T3" fmla="*/ 223 h 291"/>
                <a:gd name="T4" fmla="*/ 135 w 267"/>
                <a:gd name="T5" fmla="*/ 233 h 291"/>
                <a:gd name="T6" fmla="*/ 177 w 267"/>
                <a:gd name="T7" fmla="*/ 203 h 291"/>
                <a:gd name="T8" fmla="*/ 133 w 267"/>
                <a:gd name="T9" fmla="*/ 174 h 291"/>
                <a:gd name="T10" fmla="*/ 5 w 267"/>
                <a:gd name="T11" fmla="*/ 84 h 291"/>
                <a:gd name="T12" fmla="*/ 131 w 267"/>
                <a:gd name="T13" fmla="*/ 0 h 291"/>
                <a:gd name="T14" fmla="*/ 258 w 267"/>
                <a:gd name="T15" fmla="*/ 89 h 291"/>
                <a:gd name="T16" fmla="*/ 174 w 267"/>
                <a:gd name="T17" fmla="*/ 89 h 291"/>
                <a:gd name="T18" fmla="*/ 163 w 267"/>
                <a:gd name="T19" fmla="*/ 65 h 291"/>
                <a:gd name="T20" fmla="*/ 134 w 267"/>
                <a:gd name="T21" fmla="*/ 58 h 291"/>
                <a:gd name="T22" fmla="*/ 95 w 267"/>
                <a:gd name="T23" fmla="*/ 79 h 291"/>
                <a:gd name="T24" fmla="*/ 197 w 267"/>
                <a:gd name="T25" fmla="*/ 118 h 291"/>
                <a:gd name="T26" fmla="*/ 267 w 267"/>
                <a:gd name="T27" fmla="*/ 193 h 291"/>
                <a:gd name="T28" fmla="*/ 135 w 267"/>
                <a:gd name="T29" fmla="*/ 291 h 291"/>
                <a:gd name="T30" fmla="*/ 0 w 267"/>
                <a:gd name="T31" fmla="*/ 192 h 291"/>
                <a:gd name="T32" fmla="*/ 86 w 267"/>
                <a:gd name="T33" fmla="*/ 192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7" h="291">
                  <a:moveTo>
                    <a:pt x="86" y="192"/>
                  </a:moveTo>
                  <a:cubicBezTo>
                    <a:pt x="86" y="206"/>
                    <a:pt x="92" y="216"/>
                    <a:pt x="101" y="223"/>
                  </a:cubicBezTo>
                  <a:cubicBezTo>
                    <a:pt x="110" y="230"/>
                    <a:pt x="122" y="233"/>
                    <a:pt x="135" y="233"/>
                  </a:cubicBezTo>
                  <a:cubicBezTo>
                    <a:pt x="152" y="233"/>
                    <a:pt x="177" y="225"/>
                    <a:pt x="177" y="203"/>
                  </a:cubicBezTo>
                  <a:cubicBezTo>
                    <a:pt x="177" y="182"/>
                    <a:pt x="149" y="178"/>
                    <a:pt x="133" y="174"/>
                  </a:cubicBezTo>
                  <a:cubicBezTo>
                    <a:pt x="76" y="160"/>
                    <a:pt x="5" y="158"/>
                    <a:pt x="5" y="84"/>
                  </a:cubicBezTo>
                  <a:cubicBezTo>
                    <a:pt x="5" y="18"/>
                    <a:pt x="77" y="0"/>
                    <a:pt x="131" y="0"/>
                  </a:cubicBezTo>
                  <a:cubicBezTo>
                    <a:pt x="191" y="0"/>
                    <a:pt x="255" y="17"/>
                    <a:pt x="258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77"/>
                    <a:pt x="170" y="70"/>
                    <a:pt x="163" y="65"/>
                  </a:cubicBezTo>
                  <a:cubicBezTo>
                    <a:pt x="155" y="60"/>
                    <a:pt x="145" y="58"/>
                    <a:pt x="134" y="58"/>
                  </a:cubicBezTo>
                  <a:cubicBezTo>
                    <a:pt x="119" y="58"/>
                    <a:pt x="95" y="60"/>
                    <a:pt x="95" y="79"/>
                  </a:cubicBezTo>
                  <a:cubicBezTo>
                    <a:pt x="95" y="105"/>
                    <a:pt x="156" y="109"/>
                    <a:pt x="197" y="118"/>
                  </a:cubicBezTo>
                  <a:cubicBezTo>
                    <a:pt x="253" y="130"/>
                    <a:pt x="267" y="170"/>
                    <a:pt x="267" y="193"/>
                  </a:cubicBezTo>
                  <a:cubicBezTo>
                    <a:pt x="267" y="267"/>
                    <a:pt x="197" y="291"/>
                    <a:pt x="135" y="291"/>
                  </a:cubicBezTo>
                  <a:cubicBezTo>
                    <a:pt x="70" y="291"/>
                    <a:pt x="3" y="269"/>
                    <a:pt x="0" y="192"/>
                  </a:cubicBezTo>
                  <a:lnTo>
                    <a:pt x="86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72494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4B6F6-7D32-4828-B26E-34D3E7917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75450-3804-4AC7-9576-A68D8E206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675" y="3897297"/>
            <a:ext cx="7827845" cy="259204"/>
          </a:xfrm>
        </p:spPr>
        <p:txBody>
          <a:bodyPr/>
          <a:lstStyle/>
          <a:p>
            <a:r>
              <a:rPr lang="en-GB" dirty="0"/>
              <a:t>For access to JICMAIL data and support with information and training, please visit jicmail.org.uk or contact admin@jicmail.org.uk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4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E4EB-15CA-42BC-9342-EDFDAC09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14000"/>
            <a:ext cx="10131694" cy="475686"/>
          </a:xfrm>
        </p:spPr>
        <p:txBody>
          <a:bodyPr/>
          <a:lstStyle/>
          <a:p>
            <a:r>
              <a:rPr lang="en-GB" dirty="0"/>
              <a:t>audience research data for 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29136-576E-4ADA-B3B0-94AB72196DD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2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4135B2-B82D-49ED-B70F-F977028C5A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4544" y="1781175"/>
            <a:ext cx="11332027" cy="4476750"/>
          </a:xfrm>
        </p:spPr>
        <p:txBody>
          <a:bodyPr/>
          <a:lstStyle/>
          <a:p>
            <a:r>
              <a:rPr lang="en-GB" dirty="0"/>
              <a:t>Panel of 1000 UK households</a:t>
            </a:r>
          </a:p>
          <a:p>
            <a:r>
              <a:rPr lang="en-GB" dirty="0"/>
              <a:t>Weighted to reflect UK population</a:t>
            </a:r>
          </a:p>
          <a:p>
            <a:r>
              <a:rPr lang="en-GB" dirty="0"/>
              <a:t>Operated by global data research organisation - Kantar</a:t>
            </a:r>
          </a:p>
          <a:p>
            <a:r>
              <a:rPr lang="en-GB" dirty="0"/>
              <a:t>Diary based survey app</a:t>
            </a:r>
          </a:p>
          <a:p>
            <a:r>
              <a:rPr lang="en-GB" dirty="0"/>
              <a:t>Recording all mail interactions across a 28 day period</a:t>
            </a:r>
          </a:p>
          <a:p>
            <a:r>
              <a:rPr lang="en-GB" dirty="0"/>
              <a:t>Capturing sector and individual brand data</a:t>
            </a:r>
          </a:p>
          <a:p>
            <a:r>
              <a:rPr lang="en-GB" dirty="0"/>
              <a:t>184,000 mail items by end of March 2021</a:t>
            </a:r>
          </a:p>
          <a:p>
            <a:r>
              <a:rPr lang="en-GB" dirty="0"/>
              <a:t>100+ subscribers</a:t>
            </a:r>
          </a:p>
          <a:p>
            <a:r>
              <a:rPr lang="en-GB" dirty="0"/>
              <a:t>Quarterly data releases</a:t>
            </a:r>
          </a:p>
          <a:p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9C7D83-785F-479E-93FC-FADF57C2BABA}"/>
              </a:ext>
            </a:extLst>
          </p:cNvPr>
          <p:cNvGrpSpPr/>
          <p:nvPr/>
        </p:nvGrpSpPr>
        <p:grpSpPr>
          <a:xfrm>
            <a:off x="7584911" y="1704836"/>
            <a:ext cx="3103806" cy="5153163"/>
            <a:chOff x="7584911" y="1713715"/>
            <a:chExt cx="3042211" cy="514428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829FC0B-F044-4BAA-8B25-25B8C9BAF8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819880" y="2700025"/>
              <a:ext cx="2807242" cy="4157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3FC133A-FF6A-426A-ACAF-0D321C770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4911" y="1713715"/>
              <a:ext cx="2968789" cy="715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088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4DDA12-D620-46D0-9B57-215E54A2019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3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975638-1769-45FE-9AE2-5227872A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Jicmail</a:t>
            </a:r>
            <a:r>
              <a:rPr lang="en-GB" dirty="0"/>
              <a:t> board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352CE-8F36-401E-A9D5-068CBD9788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Representation across the mail industry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716EC0-4A6D-4E5E-BDB3-A0C51D7C22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4544" y="1781175"/>
            <a:ext cx="11332027" cy="1647825"/>
          </a:xfrm>
        </p:spPr>
        <p:txBody>
          <a:bodyPr/>
          <a:lstStyle/>
          <a:p>
            <a:pPr lvl="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prstClr val="black"/>
                </a:solidFill>
              </a:rPr>
              <a:t>JICMAIL is an independent, not-for-profit data and research organisation</a:t>
            </a:r>
          </a:p>
          <a:p>
            <a:pPr lvl="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prstClr val="black"/>
                </a:solidFill>
              </a:rPr>
              <a:t>Owned jointly by both buy-side and sell-side industry – the sell side being Royal Mail and </a:t>
            </a:r>
            <a:r>
              <a:rPr lang="en-GB" dirty="0" err="1">
                <a:solidFill>
                  <a:prstClr val="black"/>
                </a:solidFill>
              </a:rPr>
              <a:t>Whistl</a:t>
            </a:r>
            <a:r>
              <a:rPr lang="en-GB" dirty="0">
                <a:solidFill>
                  <a:prstClr val="black"/>
                </a:solidFill>
              </a:rPr>
              <a:t> and the buy side being the IPA and ISBA who represent the advertisers who buy mail</a:t>
            </a:r>
          </a:p>
          <a:p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EEDE7-5752-49E0-8FD4-C5DA113AB4FA}"/>
              </a:ext>
            </a:extLst>
          </p:cNvPr>
          <p:cNvSpPr/>
          <p:nvPr/>
        </p:nvSpPr>
        <p:spPr>
          <a:xfrm>
            <a:off x="448291" y="3053442"/>
            <a:ext cx="11308280" cy="2539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CACF8AE-9E2D-4781-BD46-AB8DDFFFD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48" y="3105117"/>
            <a:ext cx="1700540" cy="130861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0EE6F44-2649-4E0A-9AB0-3F5CF813E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726" y="3474199"/>
            <a:ext cx="1481541" cy="57045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3A9084E-19EB-46AB-BD17-E41F96A5C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2264" y="3252316"/>
            <a:ext cx="1223962" cy="122396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F7743FE-FD1D-4AA6-AA8A-B52FC970C292}"/>
              </a:ext>
            </a:extLst>
          </p:cNvPr>
          <p:cNvCxnSpPr>
            <a:cxnSpLocks/>
          </p:cNvCxnSpPr>
          <p:nvPr/>
        </p:nvCxnSpPr>
        <p:spPr>
          <a:xfrm>
            <a:off x="6093427" y="4631213"/>
            <a:ext cx="0" cy="71405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F0C284F-5CD7-4738-82CB-0A4A11BEACEA}"/>
              </a:ext>
            </a:extLst>
          </p:cNvPr>
          <p:cNvSpPr txBox="1"/>
          <p:nvPr/>
        </p:nvSpPr>
        <p:spPr>
          <a:xfrm>
            <a:off x="2381969" y="4565440"/>
            <a:ext cx="1556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Sell side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4B41E1-BC72-45AF-B029-B053A667A357}"/>
              </a:ext>
            </a:extLst>
          </p:cNvPr>
          <p:cNvSpPr txBox="1"/>
          <p:nvPr/>
        </p:nvSpPr>
        <p:spPr>
          <a:xfrm>
            <a:off x="7971325" y="4565440"/>
            <a:ext cx="1556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Buy side</a:t>
            </a:r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D61D5F0B-5FC1-4099-A577-B5F83CFD58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25" y="3220719"/>
            <a:ext cx="1347897" cy="1347612"/>
          </a:xfrm>
          <a:prstGeom prst="rect">
            <a:avLst/>
          </a:prstGeom>
        </p:spPr>
      </p:pic>
      <p:pic>
        <p:nvPicPr>
          <p:cNvPr id="24" name="Picture 23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3ACB236D-5F6E-4E54-B3BC-2822EBCCCF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744" y="3426927"/>
            <a:ext cx="1703444" cy="67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3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BA97-4800-4846-84E8-8DCBAF47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E67DF-1BD2-4B7E-9D76-B04E24ED6E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JICMAIL provides a complete overview of how people receive and interact with mail and crucially what they do with it next: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8B551-5F99-4193-8115-1A314089309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4</a:t>
            </a:fld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40CB81-5BC1-4BD5-8DAC-E24F3C0C8392}"/>
              </a:ext>
            </a:extLst>
          </p:cNvPr>
          <p:cNvSpPr txBox="1"/>
          <p:nvPr/>
        </p:nvSpPr>
        <p:spPr>
          <a:xfrm>
            <a:off x="8012290" y="2562056"/>
            <a:ext cx="3151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REACH</a:t>
            </a:r>
          </a:p>
          <a:p>
            <a:r>
              <a:rPr lang="en-GB" dirty="0"/>
              <a:t>how many people in the household saw it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E224D7-EB65-438D-BDC4-DE6C416D4C3D}"/>
              </a:ext>
            </a:extLst>
          </p:cNvPr>
          <p:cNvSpPr txBox="1"/>
          <p:nvPr/>
        </p:nvSpPr>
        <p:spPr>
          <a:xfrm>
            <a:off x="8019649" y="3719422"/>
            <a:ext cx="3886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FREQUENCY</a:t>
            </a:r>
          </a:p>
          <a:p>
            <a:r>
              <a:rPr lang="en-GB" dirty="0"/>
              <a:t>how many times people in the household returned to it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187392-193B-4186-8B68-173B8C40A3DA}"/>
              </a:ext>
            </a:extLst>
          </p:cNvPr>
          <p:cNvGrpSpPr>
            <a:grpSpLocks noChangeAspect="1"/>
          </p:cNvGrpSpPr>
          <p:nvPr/>
        </p:nvGrpSpPr>
        <p:grpSpPr>
          <a:xfrm>
            <a:off x="6581829" y="3673728"/>
            <a:ext cx="1104564" cy="1107053"/>
            <a:chOff x="1473873" y="2787083"/>
            <a:chExt cx="1825508" cy="1829622"/>
          </a:xfrm>
        </p:grpSpPr>
        <p:sp>
          <p:nvSpPr>
            <p:cNvPr id="23" name="Target">
              <a:extLst>
                <a:ext uri="{FF2B5EF4-FFF2-40B4-BE49-F238E27FC236}">
                  <a16:creationId xmlns:a16="http://schemas.microsoft.com/office/drawing/2014/main" id="{ADD3470D-B729-477E-9E1C-814FA609C731}"/>
                </a:ext>
              </a:extLst>
            </p:cNvPr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1901470" y="3369457"/>
              <a:ext cx="653729" cy="805856"/>
            </a:xfrm>
            <a:custGeom>
              <a:avLst/>
              <a:gdLst>
                <a:gd name="T0" fmla="*/ 159 w 422"/>
                <a:gd name="T1" fmla="*/ 217 h 522"/>
                <a:gd name="T2" fmla="*/ 212 w 422"/>
                <a:gd name="T3" fmla="*/ 223 h 522"/>
                <a:gd name="T4" fmla="*/ 179 w 422"/>
                <a:gd name="T5" fmla="*/ 5 h 522"/>
                <a:gd name="T6" fmla="*/ 167 w 422"/>
                <a:gd name="T7" fmla="*/ 0 h 522"/>
                <a:gd name="T8" fmla="*/ 0 w 422"/>
                <a:gd name="T9" fmla="*/ 179 h 522"/>
                <a:gd name="T10" fmla="*/ 54 w 422"/>
                <a:gd name="T11" fmla="*/ 194 h 522"/>
                <a:gd name="T12" fmla="*/ 411 w 422"/>
                <a:gd name="T13" fmla="*/ 481 h 522"/>
                <a:gd name="T14" fmla="*/ 411 w 422"/>
                <a:gd name="T15" fmla="*/ 464 h 522"/>
                <a:gd name="T16" fmla="*/ 159 w 422"/>
                <a:gd name="T17" fmla="*/ 217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2" h="522">
                  <a:moveTo>
                    <a:pt x="159" y="217"/>
                  </a:moveTo>
                  <a:cubicBezTo>
                    <a:pt x="159" y="217"/>
                    <a:pt x="194" y="230"/>
                    <a:pt x="212" y="223"/>
                  </a:cubicBezTo>
                  <a:cubicBezTo>
                    <a:pt x="192" y="126"/>
                    <a:pt x="179" y="5"/>
                    <a:pt x="179" y="5"/>
                  </a:cubicBezTo>
                  <a:lnTo>
                    <a:pt x="167" y="0"/>
                  </a:lnTo>
                  <a:cubicBezTo>
                    <a:pt x="167" y="0"/>
                    <a:pt x="23" y="67"/>
                    <a:pt x="0" y="179"/>
                  </a:cubicBezTo>
                  <a:cubicBezTo>
                    <a:pt x="21" y="191"/>
                    <a:pt x="54" y="194"/>
                    <a:pt x="54" y="194"/>
                  </a:cubicBezTo>
                  <a:cubicBezTo>
                    <a:pt x="60" y="349"/>
                    <a:pt x="106" y="522"/>
                    <a:pt x="411" y="481"/>
                  </a:cubicBezTo>
                  <a:cubicBezTo>
                    <a:pt x="422" y="481"/>
                    <a:pt x="411" y="464"/>
                    <a:pt x="411" y="464"/>
                  </a:cubicBezTo>
                  <a:cubicBezTo>
                    <a:pt x="207" y="469"/>
                    <a:pt x="154" y="279"/>
                    <a:pt x="159" y="217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arget">
              <a:extLst>
                <a:ext uri="{FF2B5EF4-FFF2-40B4-BE49-F238E27FC236}">
                  <a16:creationId xmlns:a16="http://schemas.microsoft.com/office/drawing/2014/main" id="{401A94DF-225F-4D4A-A420-D33095032E4A}"/>
                </a:ext>
              </a:extLst>
            </p:cNvPr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2228334" y="3198114"/>
              <a:ext cx="653729" cy="805856"/>
            </a:xfrm>
            <a:custGeom>
              <a:avLst/>
              <a:gdLst>
                <a:gd name="T0" fmla="*/ 12 w 423"/>
                <a:gd name="T1" fmla="*/ 41 h 522"/>
                <a:gd name="T2" fmla="*/ 12 w 423"/>
                <a:gd name="T3" fmla="*/ 58 h 522"/>
                <a:gd name="T4" fmla="*/ 263 w 423"/>
                <a:gd name="T5" fmla="*/ 305 h 522"/>
                <a:gd name="T6" fmla="*/ 211 w 423"/>
                <a:gd name="T7" fmla="*/ 299 h 522"/>
                <a:gd name="T8" fmla="*/ 243 w 423"/>
                <a:gd name="T9" fmla="*/ 517 h 522"/>
                <a:gd name="T10" fmla="*/ 256 w 423"/>
                <a:gd name="T11" fmla="*/ 522 h 522"/>
                <a:gd name="T12" fmla="*/ 423 w 423"/>
                <a:gd name="T13" fmla="*/ 343 h 522"/>
                <a:gd name="T14" fmla="*/ 369 w 423"/>
                <a:gd name="T15" fmla="*/ 328 h 522"/>
                <a:gd name="T16" fmla="*/ 12 w 423"/>
                <a:gd name="T17" fmla="*/ 41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3" h="522">
                  <a:moveTo>
                    <a:pt x="12" y="41"/>
                  </a:moveTo>
                  <a:cubicBezTo>
                    <a:pt x="0" y="41"/>
                    <a:pt x="12" y="58"/>
                    <a:pt x="12" y="58"/>
                  </a:cubicBezTo>
                  <a:cubicBezTo>
                    <a:pt x="215" y="53"/>
                    <a:pt x="269" y="243"/>
                    <a:pt x="263" y="305"/>
                  </a:cubicBezTo>
                  <a:cubicBezTo>
                    <a:pt x="263" y="305"/>
                    <a:pt x="229" y="292"/>
                    <a:pt x="211" y="299"/>
                  </a:cubicBezTo>
                  <a:cubicBezTo>
                    <a:pt x="231" y="396"/>
                    <a:pt x="243" y="517"/>
                    <a:pt x="243" y="517"/>
                  </a:cubicBezTo>
                  <a:lnTo>
                    <a:pt x="256" y="522"/>
                  </a:lnTo>
                  <a:cubicBezTo>
                    <a:pt x="256" y="522"/>
                    <a:pt x="400" y="455"/>
                    <a:pt x="423" y="343"/>
                  </a:cubicBezTo>
                  <a:cubicBezTo>
                    <a:pt x="402" y="331"/>
                    <a:pt x="369" y="328"/>
                    <a:pt x="369" y="328"/>
                  </a:cubicBezTo>
                  <a:cubicBezTo>
                    <a:pt x="363" y="173"/>
                    <a:pt x="317" y="0"/>
                    <a:pt x="12" y="41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arget">
              <a:extLst>
                <a:ext uri="{FF2B5EF4-FFF2-40B4-BE49-F238E27FC236}">
                  <a16:creationId xmlns:a16="http://schemas.microsoft.com/office/drawing/2014/main" id="{926FCEED-E88A-440C-A27B-951F4CD8AED7}"/>
                </a:ext>
              </a:extLst>
            </p:cNvPr>
            <p:cNvSpPr>
              <a:spLocks noEditPoints="1"/>
            </p:cNvSpPr>
            <p:nvPr>
              <p:custDataLst>
                <p:tags r:id="rId4"/>
              </p:custDataLst>
            </p:nvPr>
          </p:nvSpPr>
          <p:spPr bwMode="auto">
            <a:xfrm>
              <a:off x="1473873" y="2787083"/>
              <a:ext cx="1825508" cy="1829622"/>
            </a:xfrm>
            <a:custGeom>
              <a:avLst/>
              <a:gdLst>
                <a:gd name="T0" fmla="*/ 1157 w 1182"/>
                <a:gd name="T1" fmla="*/ 566 h 1181"/>
                <a:gd name="T2" fmla="*/ 1088 w 1182"/>
                <a:gd name="T3" fmla="*/ 566 h 1181"/>
                <a:gd name="T4" fmla="*/ 616 w 1182"/>
                <a:gd name="T5" fmla="*/ 94 h 1181"/>
                <a:gd name="T6" fmla="*/ 616 w 1182"/>
                <a:gd name="T7" fmla="*/ 25 h 1181"/>
                <a:gd name="T8" fmla="*/ 591 w 1182"/>
                <a:gd name="T9" fmla="*/ 0 h 1181"/>
                <a:gd name="T10" fmla="*/ 566 w 1182"/>
                <a:gd name="T11" fmla="*/ 25 h 1181"/>
                <a:gd name="T12" fmla="*/ 566 w 1182"/>
                <a:gd name="T13" fmla="*/ 94 h 1181"/>
                <a:gd name="T14" fmla="*/ 94 w 1182"/>
                <a:gd name="T15" fmla="*/ 566 h 1181"/>
                <a:gd name="T16" fmla="*/ 25 w 1182"/>
                <a:gd name="T17" fmla="*/ 566 h 1181"/>
                <a:gd name="T18" fmla="*/ 0 w 1182"/>
                <a:gd name="T19" fmla="*/ 591 h 1181"/>
                <a:gd name="T20" fmla="*/ 25 w 1182"/>
                <a:gd name="T21" fmla="*/ 616 h 1181"/>
                <a:gd name="T22" fmla="*/ 94 w 1182"/>
                <a:gd name="T23" fmla="*/ 616 h 1181"/>
                <a:gd name="T24" fmla="*/ 566 w 1182"/>
                <a:gd name="T25" fmla="*/ 1088 h 1181"/>
                <a:gd name="T26" fmla="*/ 566 w 1182"/>
                <a:gd name="T27" fmla="*/ 1156 h 1181"/>
                <a:gd name="T28" fmla="*/ 591 w 1182"/>
                <a:gd name="T29" fmla="*/ 1181 h 1181"/>
                <a:gd name="T30" fmla="*/ 616 w 1182"/>
                <a:gd name="T31" fmla="*/ 1156 h 1181"/>
                <a:gd name="T32" fmla="*/ 616 w 1182"/>
                <a:gd name="T33" fmla="*/ 1088 h 1181"/>
                <a:gd name="T34" fmla="*/ 1088 w 1182"/>
                <a:gd name="T35" fmla="*/ 616 h 1181"/>
                <a:gd name="T36" fmla="*/ 1157 w 1182"/>
                <a:gd name="T37" fmla="*/ 616 h 1181"/>
                <a:gd name="T38" fmla="*/ 1182 w 1182"/>
                <a:gd name="T39" fmla="*/ 591 h 1181"/>
                <a:gd name="T40" fmla="*/ 1157 w 1182"/>
                <a:gd name="T41" fmla="*/ 566 h 1181"/>
                <a:gd name="T42" fmla="*/ 616 w 1182"/>
                <a:gd name="T43" fmla="*/ 1037 h 1181"/>
                <a:gd name="T44" fmla="*/ 616 w 1182"/>
                <a:gd name="T45" fmla="*/ 1015 h 1181"/>
                <a:gd name="T46" fmla="*/ 591 w 1182"/>
                <a:gd name="T47" fmla="*/ 990 h 1181"/>
                <a:gd name="T48" fmla="*/ 566 w 1182"/>
                <a:gd name="T49" fmla="*/ 1015 h 1181"/>
                <a:gd name="T50" fmla="*/ 566 w 1182"/>
                <a:gd name="T51" fmla="*/ 1037 h 1181"/>
                <a:gd name="T52" fmla="*/ 144 w 1182"/>
                <a:gd name="T53" fmla="*/ 616 h 1181"/>
                <a:gd name="T54" fmla="*/ 166 w 1182"/>
                <a:gd name="T55" fmla="*/ 616 h 1181"/>
                <a:gd name="T56" fmla="*/ 191 w 1182"/>
                <a:gd name="T57" fmla="*/ 591 h 1181"/>
                <a:gd name="T58" fmla="*/ 166 w 1182"/>
                <a:gd name="T59" fmla="*/ 566 h 1181"/>
                <a:gd name="T60" fmla="*/ 144 w 1182"/>
                <a:gd name="T61" fmla="*/ 566 h 1181"/>
                <a:gd name="T62" fmla="*/ 566 w 1182"/>
                <a:gd name="T63" fmla="*/ 144 h 1181"/>
                <a:gd name="T64" fmla="*/ 566 w 1182"/>
                <a:gd name="T65" fmla="*/ 166 h 1181"/>
                <a:gd name="T66" fmla="*/ 591 w 1182"/>
                <a:gd name="T67" fmla="*/ 191 h 1181"/>
                <a:gd name="T68" fmla="*/ 616 w 1182"/>
                <a:gd name="T69" fmla="*/ 166 h 1181"/>
                <a:gd name="T70" fmla="*/ 616 w 1182"/>
                <a:gd name="T71" fmla="*/ 144 h 1181"/>
                <a:gd name="T72" fmla="*/ 1038 w 1182"/>
                <a:gd name="T73" fmla="*/ 566 h 1181"/>
                <a:gd name="T74" fmla="*/ 1016 w 1182"/>
                <a:gd name="T75" fmla="*/ 566 h 1181"/>
                <a:gd name="T76" fmla="*/ 991 w 1182"/>
                <a:gd name="T77" fmla="*/ 591 h 1181"/>
                <a:gd name="T78" fmla="*/ 1016 w 1182"/>
                <a:gd name="T79" fmla="*/ 616 h 1181"/>
                <a:gd name="T80" fmla="*/ 1038 w 1182"/>
                <a:gd name="T81" fmla="*/ 616 h 1181"/>
                <a:gd name="T82" fmla="*/ 616 w 1182"/>
                <a:gd name="T83" fmla="*/ 1037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82" h="1181">
                  <a:moveTo>
                    <a:pt x="1157" y="566"/>
                  </a:moveTo>
                  <a:lnTo>
                    <a:pt x="1088" y="566"/>
                  </a:lnTo>
                  <a:cubicBezTo>
                    <a:pt x="1075" y="311"/>
                    <a:pt x="870" y="106"/>
                    <a:pt x="616" y="94"/>
                  </a:cubicBezTo>
                  <a:lnTo>
                    <a:pt x="616" y="25"/>
                  </a:lnTo>
                  <a:cubicBezTo>
                    <a:pt x="616" y="11"/>
                    <a:pt x="605" y="0"/>
                    <a:pt x="591" y="0"/>
                  </a:cubicBezTo>
                  <a:cubicBezTo>
                    <a:pt x="577" y="0"/>
                    <a:pt x="566" y="11"/>
                    <a:pt x="566" y="25"/>
                  </a:cubicBezTo>
                  <a:lnTo>
                    <a:pt x="566" y="94"/>
                  </a:lnTo>
                  <a:cubicBezTo>
                    <a:pt x="311" y="106"/>
                    <a:pt x="107" y="311"/>
                    <a:pt x="94" y="566"/>
                  </a:cubicBezTo>
                  <a:lnTo>
                    <a:pt x="25" y="566"/>
                  </a:lnTo>
                  <a:cubicBezTo>
                    <a:pt x="11" y="566"/>
                    <a:pt x="0" y="577"/>
                    <a:pt x="0" y="591"/>
                  </a:cubicBezTo>
                  <a:cubicBezTo>
                    <a:pt x="0" y="604"/>
                    <a:pt x="11" y="616"/>
                    <a:pt x="25" y="616"/>
                  </a:cubicBezTo>
                  <a:lnTo>
                    <a:pt x="94" y="616"/>
                  </a:lnTo>
                  <a:cubicBezTo>
                    <a:pt x="107" y="870"/>
                    <a:pt x="311" y="1075"/>
                    <a:pt x="566" y="1088"/>
                  </a:cubicBezTo>
                  <a:lnTo>
                    <a:pt x="566" y="1156"/>
                  </a:lnTo>
                  <a:cubicBezTo>
                    <a:pt x="566" y="1170"/>
                    <a:pt x="577" y="1181"/>
                    <a:pt x="591" y="1181"/>
                  </a:cubicBezTo>
                  <a:cubicBezTo>
                    <a:pt x="605" y="1181"/>
                    <a:pt x="616" y="1170"/>
                    <a:pt x="616" y="1156"/>
                  </a:cubicBezTo>
                  <a:lnTo>
                    <a:pt x="616" y="1088"/>
                  </a:lnTo>
                  <a:cubicBezTo>
                    <a:pt x="870" y="1075"/>
                    <a:pt x="1075" y="870"/>
                    <a:pt x="1088" y="616"/>
                  </a:cubicBezTo>
                  <a:lnTo>
                    <a:pt x="1157" y="616"/>
                  </a:lnTo>
                  <a:cubicBezTo>
                    <a:pt x="1170" y="616"/>
                    <a:pt x="1182" y="604"/>
                    <a:pt x="1182" y="591"/>
                  </a:cubicBezTo>
                  <a:cubicBezTo>
                    <a:pt x="1182" y="577"/>
                    <a:pt x="1170" y="566"/>
                    <a:pt x="1157" y="566"/>
                  </a:cubicBezTo>
                  <a:close/>
                  <a:moveTo>
                    <a:pt x="616" y="1037"/>
                  </a:moveTo>
                  <a:lnTo>
                    <a:pt x="616" y="1015"/>
                  </a:lnTo>
                  <a:cubicBezTo>
                    <a:pt x="616" y="1002"/>
                    <a:pt x="605" y="990"/>
                    <a:pt x="591" y="990"/>
                  </a:cubicBezTo>
                  <a:cubicBezTo>
                    <a:pt x="577" y="990"/>
                    <a:pt x="566" y="1002"/>
                    <a:pt x="566" y="1015"/>
                  </a:cubicBezTo>
                  <a:lnTo>
                    <a:pt x="566" y="1037"/>
                  </a:lnTo>
                  <a:cubicBezTo>
                    <a:pt x="339" y="1025"/>
                    <a:pt x="157" y="843"/>
                    <a:pt x="144" y="616"/>
                  </a:cubicBezTo>
                  <a:lnTo>
                    <a:pt x="166" y="616"/>
                  </a:lnTo>
                  <a:cubicBezTo>
                    <a:pt x="180" y="616"/>
                    <a:pt x="191" y="604"/>
                    <a:pt x="191" y="591"/>
                  </a:cubicBezTo>
                  <a:cubicBezTo>
                    <a:pt x="191" y="577"/>
                    <a:pt x="180" y="566"/>
                    <a:pt x="166" y="566"/>
                  </a:cubicBezTo>
                  <a:lnTo>
                    <a:pt x="144" y="566"/>
                  </a:lnTo>
                  <a:cubicBezTo>
                    <a:pt x="157" y="339"/>
                    <a:pt x="339" y="156"/>
                    <a:pt x="566" y="144"/>
                  </a:cubicBezTo>
                  <a:lnTo>
                    <a:pt x="566" y="166"/>
                  </a:lnTo>
                  <a:cubicBezTo>
                    <a:pt x="566" y="180"/>
                    <a:pt x="577" y="191"/>
                    <a:pt x="591" y="191"/>
                  </a:cubicBezTo>
                  <a:cubicBezTo>
                    <a:pt x="605" y="191"/>
                    <a:pt x="616" y="180"/>
                    <a:pt x="616" y="166"/>
                  </a:cubicBezTo>
                  <a:lnTo>
                    <a:pt x="616" y="144"/>
                  </a:lnTo>
                  <a:cubicBezTo>
                    <a:pt x="843" y="156"/>
                    <a:pt x="1025" y="339"/>
                    <a:pt x="1038" y="566"/>
                  </a:cubicBezTo>
                  <a:lnTo>
                    <a:pt x="1016" y="566"/>
                  </a:lnTo>
                  <a:cubicBezTo>
                    <a:pt x="1002" y="566"/>
                    <a:pt x="991" y="577"/>
                    <a:pt x="991" y="591"/>
                  </a:cubicBezTo>
                  <a:cubicBezTo>
                    <a:pt x="991" y="604"/>
                    <a:pt x="1002" y="616"/>
                    <a:pt x="1016" y="616"/>
                  </a:cubicBezTo>
                  <a:lnTo>
                    <a:pt x="1038" y="616"/>
                  </a:lnTo>
                  <a:cubicBezTo>
                    <a:pt x="1025" y="843"/>
                    <a:pt x="843" y="1025"/>
                    <a:pt x="616" y="103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E8171B9-E5A3-4A94-88D1-082F04F7EDC7}"/>
              </a:ext>
            </a:extLst>
          </p:cNvPr>
          <p:cNvGrpSpPr>
            <a:grpSpLocks noChangeAspect="1"/>
          </p:cNvGrpSpPr>
          <p:nvPr/>
        </p:nvGrpSpPr>
        <p:grpSpPr>
          <a:xfrm>
            <a:off x="6675951" y="2617848"/>
            <a:ext cx="916319" cy="916319"/>
            <a:chOff x="6032858" y="2359790"/>
            <a:chExt cx="916319" cy="916319"/>
          </a:xfrm>
        </p:grpSpPr>
        <p:sp>
          <p:nvSpPr>
            <p:cNvPr id="27" name="Contacts_New" descr="{&quot;Key&quot;:&quot;POWER_USER_SHAPE_ICON&quot;,&quot;Value&quot;:&quot;POWER_USER_SHAPE_ICON_STYLE_1&quot;}">
              <a:extLst>
                <a:ext uri="{FF2B5EF4-FFF2-40B4-BE49-F238E27FC236}">
                  <a16:creationId xmlns:a16="http://schemas.microsoft.com/office/drawing/2014/main" id="{47993980-A5E6-4F8E-97D4-A5E21B2D762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092044" y="2623789"/>
              <a:ext cx="720249" cy="391973"/>
            </a:xfrm>
            <a:custGeom>
              <a:avLst/>
              <a:gdLst>
                <a:gd name="T0" fmla="*/ 215 w 648"/>
                <a:gd name="T1" fmla="*/ 134 h 351"/>
                <a:gd name="T2" fmla="*/ 138 w 648"/>
                <a:gd name="T3" fmla="*/ 134 h 351"/>
                <a:gd name="T4" fmla="*/ 138 w 648"/>
                <a:gd name="T5" fmla="*/ 57 h 351"/>
                <a:gd name="T6" fmla="*/ 82 w 648"/>
                <a:gd name="T7" fmla="*/ 57 h 351"/>
                <a:gd name="T8" fmla="*/ 82 w 648"/>
                <a:gd name="T9" fmla="*/ 134 h 351"/>
                <a:gd name="T10" fmla="*/ 0 w 648"/>
                <a:gd name="T11" fmla="*/ 134 h 351"/>
                <a:gd name="T12" fmla="*/ 0 w 648"/>
                <a:gd name="T13" fmla="*/ 190 h 351"/>
                <a:gd name="T14" fmla="*/ 82 w 648"/>
                <a:gd name="T15" fmla="*/ 190 h 351"/>
                <a:gd name="T16" fmla="*/ 82 w 648"/>
                <a:gd name="T17" fmla="*/ 267 h 351"/>
                <a:gd name="T18" fmla="*/ 138 w 648"/>
                <a:gd name="T19" fmla="*/ 267 h 351"/>
                <a:gd name="T20" fmla="*/ 138 w 648"/>
                <a:gd name="T21" fmla="*/ 190 h 351"/>
                <a:gd name="T22" fmla="*/ 215 w 648"/>
                <a:gd name="T23" fmla="*/ 190 h 351"/>
                <a:gd name="T24" fmla="*/ 215 w 648"/>
                <a:gd name="T25" fmla="*/ 134 h 351"/>
                <a:gd name="T26" fmla="*/ 488 w 648"/>
                <a:gd name="T27" fmla="*/ 165 h 351"/>
                <a:gd name="T28" fmla="*/ 565 w 648"/>
                <a:gd name="T29" fmla="*/ 82 h 351"/>
                <a:gd name="T30" fmla="*/ 488 w 648"/>
                <a:gd name="T31" fmla="*/ 0 h 351"/>
                <a:gd name="T32" fmla="*/ 462 w 648"/>
                <a:gd name="T33" fmla="*/ 5 h 351"/>
                <a:gd name="T34" fmla="*/ 488 w 648"/>
                <a:gd name="T35" fmla="*/ 82 h 351"/>
                <a:gd name="T36" fmla="*/ 462 w 648"/>
                <a:gd name="T37" fmla="*/ 159 h 351"/>
                <a:gd name="T38" fmla="*/ 488 w 648"/>
                <a:gd name="T39" fmla="*/ 165 h 351"/>
                <a:gd name="T40" fmla="*/ 349 w 648"/>
                <a:gd name="T41" fmla="*/ 165 h 351"/>
                <a:gd name="T42" fmla="*/ 431 w 648"/>
                <a:gd name="T43" fmla="*/ 82 h 351"/>
                <a:gd name="T44" fmla="*/ 349 w 648"/>
                <a:gd name="T45" fmla="*/ 0 h 351"/>
                <a:gd name="T46" fmla="*/ 272 w 648"/>
                <a:gd name="T47" fmla="*/ 82 h 351"/>
                <a:gd name="T48" fmla="*/ 349 w 648"/>
                <a:gd name="T49" fmla="*/ 165 h 351"/>
                <a:gd name="T50" fmla="*/ 529 w 648"/>
                <a:gd name="T51" fmla="*/ 221 h 351"/>
                <a:gd name="T52" fmla="*/ 565 w 648"/>
                <a:gd name="T53" fmla="*/ 298 h 351"/>
                <a:gd name="T54" fmla="*/ 565 w 648"/>
                <a:gd name="T55" fmla="*/ 350 h 351"/>
                <a:gd name="T56" fmla="*/ 647 w 648"/>
                <a:gd name="T57" fmla="*/ 350 h 351"/>
                <a:gd name="T58" fmla="*/ 647 w 648"/>
                <a:gd name="T59" fmla="*/ 298 h 351"/>
                <a:gd name="T60" fmla="*/ 529 w 648"/>
                <a:gd name="T61" fmla="*/ 221 h 351"/>
                <a:gd name="T62" fmla="*/ 349 w 648"/>
                <a:gd name="T63" fmla="*/ 216 h 351"/>
                <a:gd name="T64" fmla="*/ 190 w 648"/>
                <a:gd name="T65" fmla="*/ 298 h 351"/>
                <a:gd name="T66" fmla="*/ 190 w 648"/>
                <a:gd name="T67" fmla="*/ 350 h 351"/>
                <a:gd name="T68" fmla="*/ 513 w 648"/>
                <a:gd name="T69" fmla="*/ 350 h 351"/>
                <a:gd name="T70" fmla="*/ 513 w 648"/>
                <a:gd name="T71" fmla="*/ 298 h 351"/>
                <a:gd name="T72" fmla="*/ 349 w 648"/>
                <a:gd name="T73" fmla="*/ 21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48" h="351">
                  <a:moveTo>
                    <a:pt x="215" y="134"/>
                  </a:moveTo>
                  <a:lnTo>
                    <a:pt x="138" y="134"/>
                  </a:lnTo>
                  <a:lnTo>
                    <a:pt x="138" y="57"/>
                  </a:lnTo>
                  <a:lnTo>
                    <a:pt x="82" y="57"/>
                  </a:lnTo>
                  <a:lnTo>
                    <a:pt x="82" y="134"/>
                  </a:lnTo>
                  <a:lnTo>
                    <a:pt x="0" y="134"/>
                  </a:lnTo>
                  <a:lnTo>
                    <a:pt x="0" y="190"/>
                  </a:lnTo>
                  <a:lnTo>
                    <a:pt x="82" y="190"/>
                  </a:lnTo>
                  <a:lnTo>
                    <a:pt x="82" y="267"/>
                  </a:lnTo>
                  <a:lnTo>
                    <a:pt x="138" y="267"/>
                  </a:lnTo>
                  <a:lnTo>
                    <a:pt x="138" y="190"/>
                  </a:lnTo>
                  <a:lnTo>
                    <a:pt x="215" y="190"/>
                  </a:lnTo>
                  <a:lnTo>
                    <a:pt x="215" y="134"/>
                  </a:lnTo>
                  <a:close/>
                  <a:moveTo>
                    <a:pt x="488" y="165"/>
                  </a:moveTo>
                  <a:cubicBezTo>
                    <a:pt x="529" y="165"/>
                    <a:pt x="565" y="129"/>
                    <a:pt x="565" y="82"/>
                  </a:cubicBezTo>
                  <a:cubicBezTo>
                    <a:pt x="565" y="36"/>
                    <a:pt x="529" y="0"/>
                    <a:pt x="488" y="0"/>
                  </a:cubicBezTo>
                  <a:cubicBezTo>
                    <a:pt x="477" y="0"/>
                    <a:pt x="467" y="5"/>
                    <a:pt x="462" y="5"/>
                  </a:cubicBezTo>
                  <a:cubicBezTo>
                    <a:pt x="477" y="26"/>
                    <a:pt x="488" y="52"/>
                    <a:pt x="488" y="82"/>
                  </a:cubicBezTo>
                  <a:cubicBezTo>
                    <a:pt x="488" y="113"/>
                    <a:pt x="477" y="134"/>
                    <a:pt x="462" y="159"/>
                  </a:cubicBezTo>
                  <a:cubicBezTo>
                    <a:pt x="467" y="159"/>
                    <a:pt x="477" y="165"/>
                    <a:pt x="488" y="165"/>
                  </a:cubicBezTo>
                  <a:close/>
                  <a:moveTo>
                    <a:pt x="349" y="165"/>
                  </a:moveTo>
                  <a:cubicBezTo>
                    <a:pt x="395" y="165"/>
                    <a:pt x="431" y="129"/>
                    <a:pt x="431" y="82"/>
                  </a:cubicBezTo>
                  <a:cubicBezTo>
                    <a:pt x="431" y="36"/>
                    <a:pt x="393" y="0"/>
                    <a:pt x="349" y="0"/>
                  </a:cubicBezTo>
                  <a:cubicBezTo>
                    <a:pt x="305" y="0"/>
                    <a:pt x="272" y="36"/>
                    <a:pt x="272" y="82"/>
                  </a:cubicBezTo>
                  <a:cubicBezTo>
                    <a:pt x="272" y="129"/>
                    <a:pt x="308" y="165"/>
                    <a:pt x="349" y="165"/>
                  </a:cubicBezTo>
                  <a:close/>
                  <a:moveTo>
                    <a:pt x="529" y="221"/>
                  </a:moveTo>
                  <a:cubicBezTo>
                    <a:pt x="549" y="242"/>
                    <a:pt x="565" y="267"/>
                    <a:pt x="565" y="298"/>
                  </a:cubicBezTo>
                  <a:lnTo>
                    <a:pt x="565" y="350"/>
                  </a:lnTo>
                  <a:lnTo>
                    <a:pt x="647" y="350"/>
                  </a:lnTo>
                  <a:lnTo>
                    <a:pt x="647" y="298"/>
                  </a:lnTo>
                  <a:cubicBezTo>
                    <a:pt x="647" y="257"/>
                    <a:pt x="580" y="231"/>
                    <a:pt x="529" y="221"/>
                  </a:cubicBezTo>
                  <a:close/>
                  <a:moveTo>
                    <a:pt x="349" y="216"/>
                  </a:moveTo>
                  <a:cubicBezTo>
                    <a:pt x="298" y="216"/>
                    <a:pt x="190" y="242"/>
                    <a:pt x="190" y="298"/>
                  </a:cubicBezTo>
                  <a:lnTo>
                    <a:pt x="190" y="350"/>
                  </a:lnTo>
                  <a:lnTo>
                    <a:pt x="513" y="350"/>
                  </a:lnTo>
                  <a:lnTo>
                    <a:pt x="513" y="298"/>
                  </a:lnTo>
                  <a:cubicBezTo>
                    <a:pt x="513" y="242"/>
                    <a:pt x="406" y="216"/>
                    <a:pt x="349" y="216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47625">
              <a:noFill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AE6BB6C-79C1-4FC9-A1D4-196BE3B1C5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2858" y="2359790"/>
              <a:ext cx="916319" cy="916319"/>
            </a:xfrm>
            <a:prstGeom prst="ellipse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7C538D1-452B-4927-BA0A-BF1FF89A29F9}"/>
              </a:ext>
            </a:extLst>
          </p:cNvPr>
          <p:cNvSpPr txBox="1"/>
          <p:nvPr/>
        </p:nvSpPr>
        <p:spPr>
          <a:xfrm>
            <a:off x="8019649" y="4874734"/>
            <a:ext cx="2503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LIFESPAN</a:t>
            </a:r>
          </a:p>
          <a:p>
            <a:r>
              <a:rPr lang="en-GB" dirty="0"/>
              <a:t>how long mail stayed in the home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7AFF36F-A094-4D68-8974-4CB74C7ED3E6}"/>
              </a:ext>
            </a:extLst>
          </p:cNvPr>
          <p:cNvGrpSpPr>
            <a:grpSpLocks noChangeAspect="1"/>
          </p:cNvGrpSpPr>
          <p:nvPr/>
        </p:nvGrpSpPr>
        <p:grpSpPr>
          <a:xfrm>
            <a:off x="6675951" y="4896666"/>
            <a:ext cx="916320" cy="927812"/>
            <a:chOff x="6032858" y="5168855"/>
            <a:chExt cx="1092245" cy="1092245"/>
          </a:xfrm>
        </p:grpSpPr>
        <p:pic>
          <p:nvPicPr>
            <p:cNvPr id="31" name="Graphic 30" descr="House">
              <a:extLst>
                <a:ext uri="{FF2B5EF4-FFF2-40B4-BE49-F238E27FC236}">
                  <a16:creationId xmlns:a16="http://schemas.microsoft.com/office/drawing/2014/main" id="{43A73B64-D33D-4467-BE1A-A225B7D2F1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28603" y="5225504"/>
              <a:ext cx="872917" cy="872917"/>
            </a:xfrm>
            <a:prstGeom prst="rect">
              <a:avLst/>
            </a:prstGeom>
          </p:spPr>
        </p:pic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4FDC73D-CB28-4AD2-ADB6-86322D4F50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2858" y="5168855"/>
              <a:ext cx="1092245" cy="1092245"/>
            </a:xfrm>
            <a:prstGeom prst="ellipse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B239CCB-0CD3-4489-AB0E-500E6D480EFE}"/>
              </a:ext>
            </a:extLst>
          </p:cNvPr>
          <p:cNvSpPr txBox="1"/>
          <p:nvPr/>
        </p:nvSpPr>
        <p:spPr>
          <a:xfrm>
            <a:off x="6581829" y="1968391"/>
            <a:ext cx="282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KEY MEDIA METRICS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0DCAA7-826F-4E61-9486-634DAACE3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39616"/>
              </p:ext>
            </p:extLst>
          </p:nvPr>
        </p:nvGraphicFramePr>
        <p:xfrm>
          <a:off x="519594" y="2615043"/>
          <a:ext cx="4279900" cy="2803287"/>
        </p:xfrm>
        <a:graphic>
          <a:graphicData uri="http://schemas.openxmlformats.org/drawingml/2006/table">
            <a:tbl>
              <a:tblPr/>
              <a:tblGrid>
                <a:gridCol w="4279900">
                  <a:extLst>
                    <a:ext uri="{9D8B030D-6E8A-4147-A177-3AD203B41FA5}">
                      <a16:colId xmlns:a16="http://schemas.microsoft.com/office/drawing/2014/main" val="28540619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Opened 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645917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Read / looked at / glanced at 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3094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Put it on display e.g. fridge / noticeboard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243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Passed it on / left out for the person it’s for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01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Put it aside to look at later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6629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Threw it away / recycled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333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Took it out of the house e.g. to work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6852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Used / did something with the information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9302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Put it in the usual place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38884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92A5F65F-24CA-4B3B-BE17-07114D2C37C4}"/>
              </a:ext>
            </a:extLst>
          </p:cNvPr>
          <p:cNvSpPr txBox="1"/>
          <p:nvPr/>
        </p:nvSpPr>
        <p:spPr>
          <a:xfrm>
            <a:off x="485999" y="1968390"/>
            <a:ext cx="3551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INTERACTIONS RECORDED</a:t>
            </a:r>
          </a:p>
        </p:txBody>
      </p:sp>
    </p:spTree>
    <p:extLst>
      <p:ext uri="{BB962C8B-B14F-4D97-AF65-F5344CB8AC3E}">
        <p14:creationId xmlns:p14="http://schemas.microsoft.com/office/powerpoint/2010/main" val="351464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CEE6D3F-78B3-4F95-8E10-7C00D96F7A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7050089"/>
              </p:ext>
            </p:extLst>
          </p:nvPr>
        </p:nvGraphicFramePr>
        <p:xfrm>
          <a:off x="6843577" y="2576678"/>
          <a:ext cx="3289816" cy="219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EF24FF17-9A07-4814-939F-A8CCCB6DF3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1762690"/>
              </p:ext>
            </p:extLst>
          </p:nvPr>
        </p:nvGraphicFramePr>
        <p:xfrm>
          <a:off x="4602440" y="2603379"/>
          <a:ext cx="3289816" cy="219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9000D-F26F-429B-8D2F-EC84028847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CAA9B8-E68C-4F12-B742-25EEAB823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commercial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4D939-EFD6-4028-B810-5F739B0FEB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001" y="977452"/>
            <a:ext cx="8861199" cy="282937"/>
          </a:xfrm>
        </p:spPr>
        <p:txBody>
          <a:bodyPr/>
          <a:lstStyle/>
          <a:p>
            <a:r>
              <a:rPr lang="en-GB" dirty="0"/>
              <a:t>JICMAIL captures what commercial actions consumers take,                              by mail type, by sector and by individual brand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CAD974-3368-4134-9541-C6C2FF38C4FD}"/>
              </a:ext>
            </a:extLst>
          </p:cNvPr>
          <p:cNvSpPr txBox="1"/>
          <p:nvPr/>
        </p:nvSpPr>
        <p:spPr>
          <a:xfrm>
            <a:off x="5756914" y="2985259"/>
            <a:ext cx="1051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+mj-lt"/>
              </a:rPr>
              <a:t>33</a:t>
            </a:r>
            <a:r>
              <a:rPr lang="en-GB" sz="4000" b="1" baseline="30000" dirty="0">
                <a:solidFill>
                  <a:schemeClr val="accent1"/>
                </a:solidFill>
                <a:latin typeface="+mj-lt"/>
              </a:rPr>
              <a:t>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A4FBE2-F05B-4B4A-A570-CBB3B81C2E7E}"/>
              </a:ext>
            </a:extLst>
          </p:cNvPr>
          <p:cNvSpPr txBox="1"/>
          <p:nvPr/>
        </p:nvSpPr>
        <p:spPr>
          <a:xfrm>
            <a:off x="5521090" y="3644442"/>
            <a:ext cx="1452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cap="all" dirty="0">
                <a:solidFill>
                  <a:srgbClr val="FF0000"/>
                </a:solidFill>
              </a:rPr>
              <a:t>Advertising</a:t>
            </a:r>
          </a:p>
          <a:p>
            <a:pPr algn="ctr"/>
            <a:r>
              <a:rPr lang="en-GB" cap="all" dirty="0">
                <a:solidFill>
                  <a:srgbClr val="FF0000"/>
                </a:solidFill>
              </a:rPr>
              <a:t>mail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C7259E-5768-41DA-9A13-E0CDE5F236C2}"/>
              </a:ext>
            </a:extLst>
          </p:cNvPr>
          <p:cNvSpPr txBox="1"/>
          <p:nvPr/>
        </p:nvSpPr>
        <p:spPr>
          <a:xfrm>
            <a:off x="7986465" y="2995156"/>
            <a:ext cx="105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+mj-lt"/>
              </a:rPr>
              <a:t>29</a:t>
            </a:r>
            <a:r>
              <a:rPr lang="en-GB" sz="4000" b="1" baseline="30000" dirty="0">
                <a:solidFill>
                  <a:schemeClr val="accent1"/>
                </a:solidFill>
                <a:latin typeface="+mj-lt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9A8811-C0C2-46AC-9260-B4EF950F2E44}"/>
              </a:ext>
            </a:extLst>
          </p:cNvPr>
          <p:cNvSpPr txBox="1"/>
          <p:nvPr/>
        </p:nvSpPr>
        <p:spPr>
          <a:xfrm>
            <a:off x="7809589" y="3644442"/>
            <a:ext cx="1304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cap="all" dirty="0">
                <a:solidFill>
                  <a:srgbClr val="FF0000"/>
                </a:solidFill>
              </a:rPr>
              <a:t>Partially</a:t>
            </a:r>
          </a:p>
          <a:p>
            <a:pPr algn="ctr"/>
            <a:r>
              <a:rPr lang="en-GB" cap="all" dirty="0">
                <a:solidFill>
                  <a:srgbClr val="FF0000"/>
                </a:solidFill>
              </a:rPr>
              <a:t>addressed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EDBE3458-532C-47E2-B1A6-9F8058A760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5097648"/>
              </p:ext>
            </p:extLst>
          </p:nvPr>
        </p:nvGraphicFramePr>
        <p:xfrm>
          <a:off x="9093143" y="2589023"/>
          <a:ext cx="3289816" cy="219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B80DBA76-04ED-4299-B0D8-3CE09F057F8B}"/>
              </a:ext>
            </a:extLst>
          </p:cNvPr>
          <p:cNvSpPr txBox="1"/>
          <p:nvPr/>
        </p:nvSpPr>
        <p:spPr>
          <a:xfrm>
            <a:off x="10273037" y="2985259"/>
            <a:ext cx="105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+mj-lt"/>
              </a:rPr>
              <a:t>14</a:t>
            </a:r>
            <a:r>
              <a:rPr lang="en-GB" sz="4000" b="1" baseline="30000" dirty="0">
                <a:solidFill>
                  <a:schemeClr val="accent1"/>
                </a:solidFill>
                <a:latin typeface="+mj-lt"/>
              </a:rPr>
              <a:t>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B8C37D-EB82-41C5-A1B9-A1C4BD58FDB8}"/>
              </a:ext>
            </a:extLst>
          </p:cNvPr>
          <p:cNvSpPr txBox="1"/>
          <p:nvPr/>
        </p:nvSpPr>
        <p:spPr>
          <a:xfrm>
            <a:off x="10306880" y="3644442"/>
            <a:ext cx="826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cap="all" dirty="0">
                <a:solidFill>
                  <a:srgbClr val="FF0000"/>
                </a:solidFill>
              </a:rPr>
              <a:t>Door</a:t>
            </a:r>
          </a:p>
          <a:p>
            <a:pPr algn="ctr"/>
            <a:r>
              <a:rPr lang="en-GB" cap="all" dirty="0" err="1">
                <a:solidFill>
                  <a:srgbClr val="FF0000"/>
                </a:solidFill>
              </a:rPr>
              <a:t>dropS</a:t>
            </a:r>
            <a:endParaRPr lang="en-GB" cap="all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236C55-ECE6-433D-B54C-94C2CD926CE2}"/>
              </a:ext>
            </a:extLst>
          </p:cNvPr>
          <p:cNvSpPr txBox="1"/>
          <p:nvPr/>
        </p:nvSpPr>
        <p:spPr>
          <a:xfrm>
            <a:off x="9161633" y="6329853"/>
            <a:ext cx="24705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 JICMAIL, Acquisition Mail, 2020</a:t>
            </a:r>
          </a:p>
        </p:txBody>
      </p:sp>
      <p:grpSp>
        <p:nvGrpSpPr>
          <p:cNvPr id="18" name="Arrow19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1CAC1928-EDD3-4B03-B8AC-1233AE19C99F}"/>
              </a:ext>
            </a:extLst>
          </p:cNvPr>
          <p:cNvGrpSpPr>
            <a:grpSpLocks noChangeAspect="1"/>
          </p:cNvGrpSpPr>
          <p:nvPr/>
        </p:nvGrpSpPr>
        <p:grpSpPr>
          <a:xfrm>
            <a:off x="4404517" y="3538058"/>
            <a:ext cx="624221" cy="542924"/>
            <a:chOff x="1412032" y="2732632"/>
            <a:chExt cx="1016496" cy="884112"/>
          </a:xfrm>
        </p:grpSpPr>
        <p:sp>
          <p:nvSpPr>
            <p:cNvPr id="19" name="Chevron 177">
              <a:extLst>
                <a:ext uri="{FF2B5EF4-FFF2-40B4-BE49-F238E27FC236}">
                  <a16:creationId xmlns:a16="http://schemas.microsoft.com/office/drawing/2014/main" id="{C6EDB669-077D-4442-A327-8BB15E0E8CF0}"/>
                </a:ext>
              </a:extLst>
            </p:cNvPr>
            <p:cNvSpPr/>
            <p:nvPr/>
          </p:nvSpPr>
          <p:spPr>
            <a:xfrm>
              <a:off x="1412032" y="2732632"/>
              <a:ext cx="576064" cy="884112"/>
            </a:xfrm>
            <a:prstGeom prst="chevron">
              <a:avLst>
                <a:gd name="adj" fmla="val 5618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Chevron 178">
              <a:extLst>
                <a:ext uri="{FF2B5EF4-FFF2-40B4-BE49-F238E27FC236}">
                  <a16:creationId xmlns:a16="http://schemas.microsoft.com/office/drawing/2014/main" id="{BCC2E800-A731-439C-A5C0-240B022BCC66}"/>
                </a:ext>
              </a:extLst>
            </p:cNvPr>
            <p:cNvSpPr/>
            <p:nvPr/>
          </p:nvSpPr>
          <p:spPr>
            <a:xfrm>
              <a:off x="1852463" y="2732632"/>
              <a:ext cx="576065" cy="884111"/>
            </a:xfrm>
            <a:prstGeom prst="chevron">
              <a:avLst>
                <a:gd name="adj" fmla="val 5618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D12BD8-3B9E-40C9-A9E9-30200025A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472328"/>
              </p:ext>
            </p:extLst>
          </p:nvPr>
        </p:nvGraphicFramePr>
        <p:xfrm>
          <a:off x="583259" y="2492537"/>
          <a:ext cx="3594100" cy="3388011"/>
        </p:xfrm>
        <a:graphic>
          <a:graphicData uri="http://schemas.openxmlformats.org/drawingml/2006/table">
            <a:tbl>
              <a:tblPr/>
              <a:tblGrid>
                <a:gridCol w="3594100">
                  <a:extLst>
                    <a:ext uri="{9D8B030D-6E8A-4147-A177-3AD203B41FA5}">
                      <a16:colId xmlns:a16="http://schemas.microsoft.com/office/drawing/2014/main" val="3578665649"/>
                    </a:ext>
                  </a:extLst>
                </a:gridCol>
              </a:tblGrid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Bought something / made a payment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10541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Used a voucher / discount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58028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Planned a large purchase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775536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Discussed with someone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20290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Visited sender’s shop / office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28484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Visited sender’s website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817350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Went online for more information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492775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Looked up account details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67222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Used a tablet / smartphone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85862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Called the sender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350165"/>
                  </a:ext>
                </a:extLst>
              </a:tr>
              <a:tr h="30800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Posted a reply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48935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6D82DFD-A038-42F7-BA55-A1E273A5A0DA}"/>
              </a:ext>
            </a:extLst>
          </p:cNvPr>
          <p:cNvSpPr txBox="1"/>
          <p:nvPr/>
        </p:nvSpPr>
        <p:spPr>
          <a:xfrm>
            <a:off x="485999" y="1968390"/>
            <a:ext cx="465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COMMERCIAL ACTIONS RECORDED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DCE339-0284-4835-84F5-2F10760CFC00}"/>
              </a:ext>
            </a:extLst>
          </p:cNvPr>
          <p:cNvSpPr txBox="1"/>
          <p:nvPr/>
        </p:nvSpPr>
        <p:spPr>
          <a:xfrm>
            <a:off x="5417114" y="4862990"/>
            <a:ext cx="6089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PERCENTAGE OF PEOPLE WHO TOOK AT LEAST ONE COMMERCIAL ACTION AFTER RECEIVING THESE TYPES OF MAIL</a:t>
            </a:r>
          </a:p>
        </p:txBody>
      </p:sp>
    </p:spTree>
    <p:extLst>
      <p:ext uri="{BB962C8B-B14F-4D97-AF65-F5344CB8AC3E}">
        <p14:creationId xmlns:p14="http://schemas.microsoft.com/office/powerpoint/2010/main" val="21031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80452-8632-4333-BC73-795EEBF6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Mail metrics available within </a:t>
            </a:r>
            <a:r>
              <a:rPr lang="en-GB" dirty="0" err="1"/>
              <a:t>jicmail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C98C8-40A7-441E-A525-32513CEB0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Reach and frequency data allows mail to be planned in the same way as all other media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3586B-7255-45D1-919F-0AE015B601E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6</a:t>
            </a:fld>
            <a:endParaRPr lang="en-GB" dirty="0"/>
          </a:p>
        </p:txBody>
      </p:sp>
      <p:sp>
        <p:nvSpPr>
          <p:cNvPr id="6" name="Contacts_New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11A48D49-533A-44FF-B8C5-0E8E31BBEE51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6496379" y="2937899"/>
            <a:ext cx="737225" cy="401210"/>
          </a:xfrm>
          <a:custGeom>
            <a:avLst/>
            <a:gdLst>
              <a:gd name="T0" fmla="*/ 215 w 648"/>
              <a:gd name="T1" fmla="*/ 134 h 351"/>
              <a:gd name="T2" fmla="*/ 138 w 648"/>
              <a:gd name="T3" fmla="*/ 134 h 351"/>
              <a:gd name="T4" fmla="*/ 138 w 648"/>
              <a:gd name="T5" fmla="*/ 57 h 351"/>
              <a:gd name="T6" fmla="*/ 82 w 648"/>
              <a:gd name="T7" fmla="*/ 57 h 351"/>
              <a:gd name="T8" fmla="*/ 82 w 648"/>
              <a:gd name="T9" fmla="*/ 134 h 351"/>
              <a:gd name="T10" fmla="*/ 0 w 648"/>
              <a:gd name="T11" fmla="*/ 134 h 351"/>
              <a:gd name="T12" fmla="*/ 0 w 648"/>
              <a:gd name="T13" fmla="*/ 190 h 351"/>
              <a:gd name="T14" fmla="*/ 82 w 648"/>
              <a:gd name="T15" fmla="*/ 190 h 351"/>
              <a:gd name="T16" fmla="*/ 82 w 648"/>
              <a:gd name="T17" fmla="*/ 267 h 351"/>
              <a:gd name="T18" fmla="*/ 138 w 648"/>
              <a:gd name="T19" fmla="*/ 267 h 351"/>
              <a:gd name="T20" fmla="*/ 138 w 648"/>
              <a:gd name="T21" fmla="*/ 190 h 351"/>
              <a:gd name="T22" fmla="*/ 215 w 648"/>
              <a:gd name="T23" fmla="*/ 190 h 351"/>
              <a:gd name="T24" fmla="*/ 215 w 648"/>
              <a:gd name="T25" fmla="*/ 134 h 351"/>
              <a:gd name="T26" fmla="*/ 488 w 648"/>
              <a:gd name="T27" fmla="*/ 165 h 351"/>
              <a:gd name="T28" fmla="*/ 565 w 648"/>
              <a:gd name="T29" fmla="*/ 82 h 351"/>
              <a:gd name="T30" fmla="*/ 488 w 648"/>
              <a:gd name="T31" fmla="*/ 0 h 351"/>
              <a:gd name="T32" fmla="*/ 462 w 648"/>
              <a:gd name="T33" fmla="*/ 5 h 351"/>
              <a:gd name="T34" fmla="*/ 488 w 648"/>
              <a:gd name="T35" fmla="*/ 82 h 351"/>
              <a:gd name="T36" fmla="*/ 462 w 648"/>
              <a:gd name="T37" fmla="*/ 159 h 351"/>
              <a:gd name="T38" fmla="*/ 488 w 648"/>
              <a:gd name="T39" fmla="*/ 165 h 351"/>
              <a:gd name="T40" fmla="*/ 349 w 648"/>
              <a:gd name="T41" fmla="*/ 165 h 351"/>
              <a:gd name="T42" fmla="*/ 431 w 648"/>
              <a:gd name="T43" fmla="*/ 82 h 351"/>
              <a:gd name="T44" fmla="*/ 349 w 648"/>
              <a:gd name="T45" fmla="*/ 0 h 351"/>
              <a:gd name="T46" fmla="*/ 272 w 648"/>
              <a:gd name="T47" fmla="*/ 82 h 351"/>
              <a:gd name="T48" fmla="*/ 349 w 648"/>
              <a:gd name="T49" fmla="*/ 165 h 351"/>
              <a:gd name="T50" fmla="*/ 529 w 648"/>
              <a:gd name="T51" fmla="*/ 221 h 351"/>
              <a:gd name="T52" fmla="*/ 565 w 648"/>
              <a:gd name="T53" fmla="*/ 298 h 351"/>
              <a:gd name="T54" fmla="*/ 565 w 648"/>
              <a:gd name="T55" fmla="*/ 350 h 351"/>
              <a:gd name="T56" fmla="*/ 647 w 648"/>
              <a:gd name="T57" fmla="*/ 350 h 351"/>
              <a:gd name="T58" fmla="*/ 647 w 648"/>
              <a:gd name="T59" fmla="*/ 298 h 351"/>
              <a:gd name="T60" fmla="*/ 529 w 648"/>
              <a:gd name="T61" fmla="*/ 221 h 351"/>
              <a:gd name="T62" fmla="*/ 349 w 648"/>
              <a:gd name="T63" fmla="*/ 216 h 351"/>
              <a:gd name="T64" fmla="*/ 190 w 648"/>
              <a:gd name="T65" fmla="*/ 298 h 351"/>
              <a:gd name="T66" fmla="*/ 190 w 648"/>
              <a:gd name="T67" fmla="*/ 350 h 351"/>
              <a:gd name="T68" fmla="*/ 513 w 648"/>
              <a:gd name="T69" fmla="*/ 350 h 351"/>
              <a:gd name="T70" fmla="*/ 513 w 648"/>
              <a:gd name="T71" fmla="*/ 298 h 351"/>
              <a:gd name="T72" fmla="*/ 349 w 648"/>
              <a:gd name="T73" fmla="*/ 21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48" h="351">
                <a:moveTo>
                  <a:pt x="215" y="134"/>
                </a:moveTo>
                <a:lnTo>
                  <a:pt x="138" y="134"/>
                </a:lnTo>
                <a:lnTo>
                  <a:pt x="138" y="57"/>
                </a:lnTo>
                <a:lnTo>
                  <a:pt x="82" y="57"/>
                </a:lnTo>
                <a:lnTo>
                  <a:pt x="82" y="134"/>
                </a:lnTo>
                <a:lnTo>
                  <a:pt x="0" y="134"/>
                </a:lnTo>
                <a:lnTo>
                  <a:pt x="0" y="190"/>
                </a:lnTo>
                <a:lnTo>
                  <a:pt x="82" y="190"/>
                </a:lnTo>
                <a:lnTo>
                  <a:pt x="82" y="267"/>
                </a:lnTo>
                <a:lnTo>
                  <a:pt x="138" y="267"/>
                </a:lnTo>
                <a:lnTo>
                  <a:pt x="138" y="190"/>
                </a:lnTo>
                <a:lnTo>
                  <a:pt x="215" y="190"/>
                </a:lnTo>
                <a:lnTo>
                  <a:pt x="215" y="134"/>
                </a:lnTo>
                <a:close/>
                <a:moveTo>
                  <a:pt x="488" y="165"/>
                </a:moveTo>
                <a:cubicBezTo>
                  <a:pt x="529" y="165"/>
                  <a:pt x="565" y="129"/>
                  <a:pt x="565" y="82"/>
                </a:cubicBezTo>
                <a:cubicBezTo>
                  <a:pt x="565" y="36"/>
                  <a:pt x="529" y="0"/>
                  <a:pt x="488" y="0"/>
                </a:cubicBezTo>
                <a:cubicBezTo>
                  <a:pt x="477" y="0"/>
                  <a:pt x="467" y="5"/>
                  <a:pt x="462" y="5"/>
                </a:cubicBezTo>
                <a:cubicBezTo>
                  <a:pt x="477" y="26"/>
                  <a:pt x="488" y="52"/>
                  <a:pt x="488" y="82"/>
                </a:cubicBezTo>
                <a:cubicBezTo>
                  <a:pt x="488" y="113"/>
                  <a:pt x="477" y="134"/>
                  <a:pt x="462" y="159"/>
                </a:cubicBezTo>
                <a:cubicBezTo>
                  <a:pt x="467" y="159"/>
                  <a:pt x="477" y="165"/>
                  <a:pt x="488" y="165"/>
                </a:cubicBezTo>
                <a:close/>
                <a:moveTo>
                  <a:pt x="349" y="165"/>
                </a:moveTo>
                <a:cubicBezTo>
                  <a:pt x="395" y="165"/>
                  <a:pt x="431" y="129"/>
                  <a:pt x="431" y="82"/>
                </a:cubicBezTo>
                <a:cubicBezTo>
                  <a:pt x="431" y="36"/>
                  <a:pt x="393" y="0"/>
                  <a:pt x="349" y="0"/>
                </a:cubicBezTo>
                <a:cubicBezTo>
                  <a:pt x="305" y="0"/>
                  <a:pt x="272" y="36"/>
                  <a:pt x="272" y="82"/>
                </a:cubicBezTo>
                <a:cubicBezTo>
                  <a:pt x="272" y="129"/>
                  <a:pt x="308" y="165"/>
                  <a:pt x="349" y="165"/>
                </a:cubicBezTo>
                <a:close/>
                <a:moveTo>
                  <a:pt x="529" y="221"/>
                </a:moveTo>
                <a:cubicBezTo>
                  <a:pt x="549" y="242"/>
                  <a:pt x="565" y="267"/>
                  <a:pt x="565" y="298"/>
                </a:cubicBezTo>
                <a:lnTo>
                  <a:pt x="565" y="350"/>
                </a:lnTo>
                <a:lnTo>
                  <a:pt x="647" y="350"/>
                </a:lnTo>
                <a:lnTo>
                  <a:pt x="647" y="298"/>
                </a:lnTo>
                <a:cubicBezTo>
                  <a:pt x="647" y="257"/>
                  <a:pt x="580" y="231"/>
                  <a:pt x="529" y="221"/>
                </a:cubicBezTo>
                <a:close/>
                <a:moveTo>
                  <a:pt x="349" y="216"/>
                </a:moveTo>
                <a:cubicBezTo>
                  <a:pt x="298" y="216"/>
                  <a:pt x="190" y="242"/>
                  <a:pt x="190" y="298"/>
                </a:cubicBezTo>
                <a:lnTo>
                  <a:pt x="190" y="350"/>
                </a:lnTo>
                <a:lnTo>
                  <a:pt x="513" y="350"/>
                </a:lnTo>
                <a:lnTo>
                  <a:pt x="513" y="298"/>
                </a:lnTo>
                <a:cubicBezTo>
                  <a:pt x="513" y="242"/>
                  <a:pt x="406" y="216"/>
                  <a:pt x="349" y="216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4A0E917-FE93-4D04-8CFD-C1868BD9A4AF}"/>
              </a:ext>
            </a:extLst>
          </p:cNvPr>
          <p:cNvSpPr/>
          <p:nvPr/>
        </p:nvSpPr>
        <p:spPr>
          <a:xfrm>
            <a:off x="6411871" y="2633701"/>
            <a:ext cx="937916" cy="937916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arget">
            <a:extLst>
              <a:ext uri="{FF2B5EF4-FFF2-40B4-BE49-F238E27FC236}">
                <a16:creationId xmlns:a16="http://schemas.microsoft.com/office/drawing/2014/main" id="{262AF51C-094B-4A69-AE4C-C9742261F226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9089241" y="2900746"/>
            <a:ext cx="422632" cy="520982"/>
          </a:xfrm>
          <a:custGeom>
            <a:avLst/>
            <a:gdLst>
              <a:gd name="T0" fmla="*/ 159 w 422"/>
              <a:gd name="T1" fmla="*/ 217 h 522"/>
              <a:gd name="T2" fmla="*/ 212 w 422"/>
              <a:gd name="T3" fmla="*/ 223 h 522"/>
              <a:gd name="T4" fmla="*/ 179 w 422"/>
              <a:gd name="T5" fmla="*/ 5 h 522"/>
              <a:gd name="T6" fmla="*/ 167 w 422"/>
              <a:gd name="T7" fmla="*/ 0 h 522"/>
              <a:gd name="T8" fmla="*/ 0 w 422"/>
              <a:gd name="T9" fmla="*/ 179 h 522"/>
              <a:gd name="T10" fmla="*/ 54 w 422"/>
              <a:gd name="T11" fmla="*/ 194 h 522"/>
              <a:gd name="T12" fmla="*/ 411 w 422"/>
              <a:gd name="T13" fmla="*/ 481 h 522"/>
              <a:gd name="T14" fmla="*/ 411 w 422"/>
              <a:gd name="T15" fmla="*/ 464 h 522"/>
              <a:gd name="T16" fmla="*/ 159 w 422"/>
              <a:gd name="T17" fmla="*/ 217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2" h="522">
                <a:moveTo>
                  <a:pt x="159" y="217"/>
                </a:moveTo>
                <a:cubicBezTo>
                  <a:pt x="159" y="217"/>
                  <a:pt x="194" y="230"/>
                  <a:pt x="212" y="223"/>
                </a:cubicBezTo>
                <a:cubicBezTo>
                  <a:pt x="192" y="126"/>
                  <a:pt x="179" y="5"/>
                  <a:pt x="179" y="5"/>
                </a:cubicBezTo>
                <a:lnTo>
                  <a:pt x="167" y="0"/>
                </a:lnTo>
                <a:cubicBezTo>
                  <a:pt x="167" y="0"/>
                  <a:pt x="23" y="67"/>
                  <a:pt x="0" y="179"/>
                </a:cubicBezTo>
                <a:cubicBezTo>
                  <a:pt x="21" y="191"/>
                  <a:pt x="54" y="194"/>
                  <a:pt x="54" y="194"/>
                </a:cubicBezTo>
                <a:cubicBezTo>
                  <a:pt x="60" y="349"/>
                  <a:pt x="106" y="522"/>
                  <a:pt x="411" y="481"/>
                </a:cubicBezTo>
                <a:cubicBezTo>
                  <a:pt x="422" y="481"/>
                  <a:pt x="411" y="464"/>
                  <a:pt x="411" y="464"/>
                </a:cubicBezTo>
                <a:cubicBezTo>
                  <a:pt x="207" y="469"/>
                  <a:pt x="154" y="279"/>
                  <a:pt x="159" y="217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arget">
            <a:extLst>
              <a:ext uri="{FF2B5EF4-FFF2-40B4-BE49-F238E27FC236}">
                <a16:creationId xmlns:a16="http://schemas.microsoft.com/office/drawing/2014/main" id="{7DAB7AF8-32C5-4D11-9DED-2D65761D975C}"/>
              </a:ext>
            </a:extLst>
          </p:cNvPr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9255857" y="2828422"/>
            <a:ext cx="422632" cy="520982"/>
          </a:xfrm>
          <a:custGeom>
            <a:avLst/>
            <a:gdLst>
              <a:gd name="T0" fmla="*/ 12 w 423"/>
              <a:gd name="T1" fmla="*/ 41 h 522"/>
              <a:gd name="T2" fmla="*/ 12 w 423"/>
              <a:gd name="T3" fmla="*/ 58 h 522"/>
              <a:gd name="T4" fmla="*/ 263 w 423"/>
              <a:gd name="T5" fmla="*/ 305 h 522"/>
              <a:gd name="T6" fmla="*/ 211 w 423"/>
              <a:gd name="T7" fmla="*/ 299 h 522"/>
              <a:gd name="T8" fmla="*/ 243 w 423"/>
              <a:gd name="T9" fmla="*/ 517 h 522"/>
              <a:gd name="T10" fmla="*/ 256 w 423"/>
              <a:gd name="T11" fmla="*/ 522 h 522"/>
              <a:gd name="T12" fmla="*/ 423 w 423"/>
              <a:gd name="T13" fmla="*/ 343 h 522"/>
              <a:gd name="T14" fmla="*/ 369 w 423"/>
              <a:gd name="T15" fmla="*/ 328 h 522"/>
              <a:gd name="T16" fmla="*/ 12 w 423"/>
              <a:gd name="T17" fmla="*/ 41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3" h="522">
                <a:moveTo>
                  <a:pt x="12" y="41"/>
                </a:moveTo>
                <a:cubicBezTo>
                  <a:pt x="0" y="41"/>
                  <a:pt x="12" y="58"/>
                  <a:pt x="12" y="58"/>
                </a:cubicBezTo>
                <a:cubicBezTo>
                  <a:pt x="215" y="53"/>
                  <a:pt x="269" y="243"/>
                  <a:pt x="263" y="305"/>
                </a:cubicBezTo>
                <a:cubicBezTo>
                  <a:pt x="263" y="305"/>
                  <a:pt x="229" y="292"/>
                  <a:pt x="211" y="299"/>
                </a:cubicBezTo>
                <a:cubicBezTo>
                  <a:pt x="231" y="396"/>
                  <a:pt x="243" y="517"/>
                  <a:pt x="243" y="517"/>
                </a:cubicBezTo>
                <a:lnTo>
                  <a:pt x="256" y="522"/>
                </a:lnTo>
                <a:cubicBezTo>
                  <a:pt x="256" y="522"/>
                  <a:pt x="400" y="455"/>
                  <a:pt x="423" y="343"/>
                </a:cubicBezTo>
                <a:cubicBezTo>
                  <a:pt x="402" y="331"/>
                  <a:pt x="369" y="328"/>
                  <a:pt x="369" y="328"/>
                </a:cubicBezTo>
                <a:cubicBezTo>
                  <a:pt x="363" y="173"/>
                  <a:pt x="317" y="0"/>
                  <a:pt x="12" y="41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arget">
            <a:extLst>
              <a:ext uri="{FF2B5EF4-FFF2-40B4-BE49-F238E27FC236}">
                <a16:creationId xmlns:a16="http://schemas.microsoft.com/office/drawing/2014/main" id="{F83C457A-0EE3-40F2-BABF-916CC8AB4F6A}"/>
              </a:ext>
            </a:extLst>
          </p:cNvPr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8779923" y="2529613"/>
            <a:ext cx="1180179" cy="1182840"/>
          </a:xfrm>
          <a:custGeom>
            <a:avLst/>
            <a:gdLst>
              <a:gd name="T0" fmla="*/ 1157 w 1182"/>
              <a:gd name="T1" fmla="*/ 566 h 1181"/>
              <a:gd name="T2" fmla="*/ 1088 w 1182"/>
              <a:gd name="T3" fmla="*/ 566 h 1181"/>
              <a:gd name="T4" fmla="*/ 616 w 1182"/>
              <a:gd name="T5" fmla="*/ 94 h 1181"/>
              <a:gd name="T6" fmla="*/ 616 w 1182"/>
              <a:gd name="T7" fmla="*/ 25 h 1181"/>
              <a:gd name="T8" fmla="*/ 591 w 1182"/>
              <a:gd name="T9" fmla="*/ 0 h 1181"/>
              <a:gd name="T10" fmla="*/ 566 w 1182"/>
              <a:gd name="T11" fmla="*/ 25 h 1181"/>
              <a:gd name="T12" fmla="*/ 566 w 1182"/>
              <a:gd name="T13" fmla="*/ 94 h 1181"/>
              <a:gd name="T14" fmla="*/ 94 w 1182"/>
              <a:gd name="T15" fmla="*/ 566 h 1181"/>
              <a:gd name="T16" fmla="*/ 25 w 1182"/>
              <a:gd name="T17" fmla="*/ 566 h 1181"/>
              <a:gd name="T18" fmla="*/ 0 w 1182"/>
              <a:gd name="T19" fmla="*/ 591 h 1181"/>
              <a:gd name="T20" fmla="*/ 25 w 1182"/>
              <a:gd name="T21" fmla="*/ 616 h 1181"/>
              <a:gd name="T22" fmla="*/ 94 w 1182"/>
              <a:gd name="T23" fmla="*/ 616 h 1181"/>
              <a:gd name="T24" fmla="*/ 566 w 1182"/>
              <a:gd name="T25" fmla="*/ 1088 h 1181"/>
              <a:gd name="T26" fmla="*/ 566 w 1182"/>
              <a:gd name="T27" fmla="*/ 1156 h 1181"/>
              <a:gd name="T28" fmla="*/ 591 w 1182"/>
              <a:gd name="T29" fmla="*/ 1181 h 1181"/>
              <a:gd name="T30" fmla="*/ 616 w 1182"/>
              <a:gd name="T31" fmla="*/ 1156 h 1181"/>
              <a:gd name="T32" fmla="*/ 616 w 1182"/>
              <a:gd name="T33" fmla="*/ 1088 h 1181"/>
              <a:gd name="T34" fmla="*/ 1088 w 1182"/>
              <a:gd name="T35" fmla="*/ 616 h 1181"/>
              <a:gd name="T36" fmla="*/ 1157 w 1182"/>
              <a:gd name="T37" fmla="*/ 616 h 1181"/>
              <a:gd name="T38" fmla="*/ 1182 w 1182"/>
              <a:gd name="T39" fmla="*/ 591 h 1181"/>
              <a:gd name="T40" fmla="*/ 1157 w 1182"/>
              <a:gd name="T41" fmla="*/ 566 h 1181"/>
              <a:gd name="T42" fmla="*/ 616 w 1182"/>
              <a:gd name="T43" fmla="*/ 1037 h 1181"/>
              <a:gd name="T44" fmla="*/ 616 w 1182"/>
              <a:gd name="T45" fmla="*/ 1015 h 1181"/>
              <a:gd name="T46" fmla="*/ 591 w 1182"/>
              <a:gd name="T47" fmla="*/ 990 h 1181"/>
              <a:gd name="T48" fmla="*/ 566 w 1182"/>
              <a:gd name="T49" fmla="*/ 1015 h 1181"/>
              <a:gd name="T50" fmla="*/ 566 w 1182"/>
              <a:gd name="T51" fmla="*/ 1037 h 1181"/>
              <a:gd name="T52" fmla="*/ 144 w 1182"/>
              <a:gd name="T53" fmla="*/ 616 h 1181"/>
              <a:gd name="T54" fmla="*/ 166 w 1182"/>
              <a:gd name="T55" fmla="*/ 616 h 1181"/>
              <a:gd name="T56" fmla="*/ 191 w 1182"/>
              <a:gd name="T57" fmla="*/ 591 h 1181"/>
              <a:gd name="T58" fmla="*/ 166 w 1182"/>
              <a:gd name="T59" fmla="*/ 566 h 1181"/>
              <a:gd name="T60" fmla="*/ 144 w 1182"/>
              <a:gd name="T61" fmla="*/ 566 h 1181"/>
              <a:gd name="T62" fmla="*/ 566 w 1182"/>
              <a:gd name="T63" fmla="*/ 144 h 1181"/>
              <a:gd name="T64" fmla="*/ 566 w 1182"/>
              <a:gd name="T65" fmla="*/ 166 h 1181"/>
              <a:gd name="T66" fmla="*/ 591 w 1182"/>
              <a:gd name="T67" fmla="*/ 191 h 1181"/>
              <a:gd name="T68" fmla="*/ 616 w 1182"/>
              <a:gd name="T69" fmla="*/ 166 h 1181"/>
              <a:gd name="T70" fmla="*/ 616 w 1182"/>
              <a:gd name="T71" fmla="*/ 144 h 1181"/>
              <a:gd name="T72" fmla="*/ 1038 w 1182"/>
              <a:gd name="T73" fmla="*/ 566 h 1181"/>
              <a:gd name="T74" fmla="*/ 1016 w 1182"/>
              <a:gd name="T75" fmla="*/ 566 h 1181"/>
              <a:gd name="T76" fmla="*/ 991 w 1182"/>
              <a:gd name="T77" fmla="*/ 591 h 1181"/>
              <a:gd name="T78" fmla="*/ 1016 w 1182"/>
              <a:gd name="T79" fmla="*/ 616 h 1181"/>
              <a:gd name="T80" fmla="*/ 1038 w 1182"/>
              <a:gd name="T81" fmla="*/ 616 h 1181"/>
              <a:gd name="T82" fmla="*/ 616 w 1182"/>
              <a:gd name="T83" fmla="*/ 1037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82" h="1181">
                <a:moveTo>
                  <a:pt x="1157" y="566"/>
                </a:moveTo>
                <a:lnTo>
                  <a:pt x="1088" y="566"/>
                </a:lnTo>
                <a:cubicBezTo>
                  <a:pt x="1075" y="311"/>
                  <a:pt x="870" y="106"/>
                  <a:pt x="616" y="94"/>
                </a:cubicBezTo>
                <a:lnTo>
                  <a:pt x="616" y="25"/>
                </a:lnTo>
                <a:cubicBezTo>
                  <a:pt x="616" y="11"/>
                  <a:pt x="605" y="0"/>
                  <a:pt x="591" y="0"/>
                </a:cubicBezTo>
                <a:cubicBezTo>
                  <a:pt x="577" y="0"/>
                  <a:pt x="566" y="11"/>
                  <a:pt x="566" y="25"/>
                </a:cubicBezTo>
                <a:lnTo>
                  <a:pt x="566" y="94"/>
                </a:lnTo>
                <a:cubicBezTo>
                  <a:pt x="311" y="106"/>
                  <a:pt x="107" y="311"/>
                  <a:pt x="94" y="566"/>
                </a:cubicBezTo>
                <a:lnTo>
                  <a:pt x="25" y="566"/>
                </a:lnTo>
                <a:cubicBezTo>
                  <a:pt x="11" y="566"/>
                  <a:pt x="0" y="577"/>
                  <a:pt x="0" y="591"/>
                </a:cubicBezTo>
                <a:cubicBezTo>
                  <a:pt x="0" y="604"/>
                  <a:pt x="11" y="616"/>
                  <a:pt x="25" y="616"/>
                </a:cubicBezTo>
                <a:lnTo>
                  <a:pt x="94" y="616"/>
                </a:lnTo>
                <a:cubicBezTo>
                  <a:pt x="107" y="870"/>
                  <a:pt x="311" y="1075"/>
                  <a:pt x="566" y="1088"/>
                </a:cubicBezTo>
                <a:lnTo>
                  <a:pt x="566" y="1156"/>
                </a:lnTo>
                <a:cubicBezTo>
                  <a:pt x="566" y="1170"/>
                  <a:pt x="577" y="1181"/>
                  <a:pt x="591" y="1181"/>
                </a:cubicBezTo>
                <a:cubicBezTo>
                  <a:pt x="605" y="1181"/>
                  <a:pt x="616" y="1170"/>
                  <a:pt x="616" y="1156"/>
                </a:cubicBezTo>
                <a:lnTo>
                  <a:pt x="616" y="1088"/>
                </a:lnTo>
                <a:cubicBezTo>
                  <a:pt x="870" y="1075"/>
                  <a:pt x="1075" y="870"/>
                  <a:pt x="1088" y="616"/>
                </a:cubicBezTo>
                <a:lnTo>
                  <a:pt x="1157" y="616"/>
                </a:lnTo>
                <a:cubicBezTo>
                  <a:pt x="1170" y="616"/>
                  <a:pt x="1182" y="604"/>
                  <a:pt x="1182" y="591"/>
                </a:cubicBezTo>
                <a:cubicBezTo>
                  <a:pt x="1182" y="577"/>
                  <a:pt x="1170" y="566"/>
                  <a:pt x="1157" y="566"/>
                </a:cubicBezTo>
                <a:close/>
                <a:moveTo>
                  <a:pt x="616" y="1037"/>
                </a:moveTo>
                <a:lnTo>
                  <a:pt x="616" y="1015"/>
                </a:lnTo>
                <a:cubicBezTo>
                  <a:pt x="616" y="1002"/>
                  <a:pt x="605" y="990"/>
                  <a:pt x="591" y="990"/>
                </a:cubicBezTo>
                <a:cubicBezTo>
                  <a:pt x="577" y="990"/>
                  <a:pt x="566" y="1002"/>
                  <a:pt x="566" y="1015"/>
                </a:cubicBezTo>
                <a:lnTo>
                  <a:pt x="566" y="1037"/>
                </a:lnTo>
                <a:cubicBezTo>
                  <a:pt x="339" y="1025"/>
                  <a:pt x="157" y="843"/>
                  <a:pt x="144" y="616"/>
                </a:cubicBezTo>
                <a:lnTo>
                  <a:pt x="166" y="616"/>
                </a:lnTo>
                <a:cubicBezTo>
                  <a:pt x="180" y="616"/>
                  <a:pt x="191" y="604"/>
                  <a:pt x="191" y="591"/>
                </a:cubicBezTo>
                <a:cubicBezTo>
                  <a:pt x="191" y="577"/>
                  <a:pt x="180" y="566"/>
                  <a:pt x="166" y="566"/>
                </a:cubicBezTo>
                <a:lnTo>
                  <a:pt x="144" y="566"/>
                </a:lnTo>
                <a:cubicBezTo>
                  <a:pt x="157" y="339"/>
                  <a:pt x="339" y="156"/>
                  <a:pt x="566" y="144"/>
                </a:cubicBezTo>
                <a:lnTo>
                  <a:pt x="566" y="166"/>
                </a:lnTo>
                <a:cubicBezTo>
                  <a:pt x="566" y="180"/>
                  <a:pt x="577" y="191"/>
                  <a:pt x="591" y="191"/>
                </a:cubicBezTo>
                <a:cubicBezTo>
                  <a:pt x="605" y="191"/>
                  <a:pt x="616" y="180"/>
                  <a:pt x="616" y="166"/>
                </a:cubicBezTo>
                <a:lnTo>
                  <a:pt x="616" y="144"/>
                </a:lnTo>
                <a:cubicBezTo>
                  <a:pt x="843" y="156"/>
                  <a:pt x="1025" y="339"/>
                  <a:pt x="1038" y="566"/>
                </a:cubicBezTo>
                <a:lnTo>
                  <a:pt x="1016" y="566"/>
                </a:lnTo>
                <a:cubicBezTo>
                  <a:pt x="1002" y="566"/>
                  <a:pt x="991" y="577"/>
                  <a:pt x="991" y="591"/>
                </a:cubicBezTo>
                <a:cubicBezTo>
                  <a:pt x="991" y="604"/>
                  <a:pt x="1002" y="616"/>
                  <a:pt x="1016" y="616"/>
                </a:cubicBezTo>
                <a:lnTo>
                  <a:pt x="1038" y="616"/>
                </a:lnTo>
                <a:cubicBezTo>
                  <a:pt x="1025" y="843"/>
                  <a:pt x="843" y="1025"/>
                  <a:pt x="616" y="1037"/>
                </a:cubicBezTo>
                <a:close/>
              </a:path>
            </a:pathLst>
          </a:custGeom>
          <a:solidFill>
            <a:schemeClr val="tx2"/>
          </a:solidFill>
          <a:ln w="0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49213E-6245-4DB3-AFE3-5A80AF67CEB8}"/>
              </a:ext>
            </a:extLst>
          </p:cNvPr>
          <p:cNvSpPr txBox="1"/>
          <p:nvPr/>
        </p:nvSpPr>
        <p:spPr>
          <a:xfrm>
            <a:off x="6512763" y="2866422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1.14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5F8403-F4EC-4897-B0F5-3B4A7F77A2EB}"/>
              </a:ext>
            </a:extLst>
          </p:cNvPr>
          <p:cNvSpPr txBox="1"/>
          <p:nvPr/>
        </p:nvSpPr>
        <p:spPr>
          <a:xfrm>
            <a:off x="6428234" y="1664243"/>
            <a:ext cx="901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74E135-E1C9-4EC5-8BC9-66A83D92DF1E}"/>
              </a:ext>
            </a:extLst>
          </p:cNvPr>
          <p:cNvSpPr txBox="1"/>
          <p:nvPr/>
        </p:nvSpPr>
        <p:spPr>
          <a:xfrm>
            <a:off x="8636314" y="1664243"/>
            <a:ext cx="1472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frequency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9FCB4E-A46F-4F30-AD98-B31587190153}"/>
              </a:ext>
            </a:extLst>
          </p:cNvPr>
          <p:cNvSpPr txBox="1"/>
          <p:nvPr/>
        </p:nvSpPr>
        <p:spPr>
          <a:xfrm>
            <a:off x="3824674" y="1664243"/>
            <a:ext cx="1166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LIFESPAN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F1B602-9FF3-4FE0-A8AA-2C06E4407B5F}"/>
              </a:ext>
            </a:extLst>
          </p:cNvPr>
          <p:cNvSpPr txBox="1"/>
          <p:nvPr/>
        </p:nvSpPr>
        <p:spPr>
          <a:xfrm>
            <a:off x="9202730" y="6319579"/>
            <a:ext cx="24705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 JICMAIL, Acquisition Mail, 2020</a:t>
            </a:r>
          </a:p>
        </p:txBody>
      </p:sp>
      <p:sp>
        <p:nvSpPr>
          <p:cNvPr id="36" name="Hous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8F104949-9F46-41D8-86E3-9CEA13B6CB93}"/>
              </a:ext>
            </a:extLst>
          </p:cNvPr>
          <p:cNvSpPr>
            <a:spLocks noChangeAspect="1"/>
          </p:cNvSpPr>
          <p:nvPr>
            <p:custDataLst>
              <p:tags r:id="rId5"/>
            </p:custDataLst>
          </p:nvPr>
        </p:nvSpPr>
        <p:spPr bwMode="auto">
          <a:xfrm>
            <a:off x="3919733" y="2636576"/>
            <a:ext cx="1032961" cy="874387"/>
          </a:xfrm>
          <a:custGeom>
            <a:avLst/>
            <a:gdLst>
              <a:gd name="T0" fmla="*/ 200 w 200"/>
              <a:gd name="T1" fmla="*/ 100 h 169"/>
              <a:gd name="T2" fmla="*/ 163 w 200"/>
              <a:gd name="T3" fmla="*/ 62 h 169"/>
              <a:gd name="T4" fmla="*/ 163 w 200"/>
              <a:gd name="T5" fmla="*/ 6 h 169"/>
              <a:gd name="T6" fmla="*/ 138 w 200"/>
              <a:gd name="T7" fmla="*/ 6 h 169"/>
              <a:gd name="T8" fmla="*/ 138 w 200"/>
              <a:gd name="T9" fmla="*/ 37 h 169"/>
              <a:gd name="T10" fmla="*/ 100 w 200"/>
              <a:gd name="T11" fmla="*/ 0 h 169"/>
              <a:gd name="T12" fmla="*/ 0 w 200"/>
              <a:gd name="T13" fmla="*/ 100 h 169"/>
              <a:gd name="T14" fmla="*/ 0 w 200"/>
              <a:gd name="T15" fmla="*/ 106 h 169"/>
              <a:gd name="T16" fmla="*/ 25 w 200"/>
              <a:gd name="T17" fmla="*/ 106 h 169"/>
              <a:gd name="T18" fmla="*/ 25 w 200"/>
              <a:gd name="T19" fmla="*/ 169 h 169"/>
              <a:gd name="T20" fmla="*/ 88 w 200"/>
              <a:gd name="T21" fmla="*/ 169 h 169"/>
              <a:gd name="T22" fmla="*/ 88 w 200"/>
              <a:gd name="T23" fmla="*/ 131 h 169"/>
              <a:gd name="T24" fmla="*/ 113 w 200"/>
              <a:gd name="T25" fmla="*/ 131 h 169"/>
              <a:gd name="T26" fmla="*/ 113 w 200"/>
              <a:gd name="T27" fmla="*/ 169 h 169"/>
              <a:gd name="T28" fmla="*/ 175 w 200"/>
              <a:gd name="T29" fmla="*/ 169 h 169"/>
              <a:gd name="T30" fmla="*/ 175 w 200"/>
              <a:gd name="T31" fmla="*/ 106 h 169"/>
              <a:gd name="T32" fmla="*/ 200 w 200"/>
              <a:gd name="T33" fmla="*/ 106 h 169"/>
              <a:gd name="T34" fmla="*/ 200 w 200"/>
              <a:gd name="T35" fmla="*/ 10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0" h="169">
                <a:moveTo>
                  <a:pt x="200" y="100"/>
                </a:moveTo>
                <a:lnTo>
                  <a:pt x="163" y="62"/>
                </a:lnTo>
                <a:lnTo>
                  <a:pt x="163" y="6"/>
                </a:lnTo>
                <a:lnTo>
                  <a:pt x="138" y="6"/>
                </a:lnTo>
                <a:lnTo>
                  <a:pt x="138" y="37"/>
                </a:lnTo>
                <a:lnTo>
                  <a:pt x="100" y="0"/>
                </a:lnTo>
                <a:lnTo>
                  <a:pt x="0" y="100"/>
                </a:lnTo>
                <a:lnTo>
                  <a:pt x="0" y="106"/>
                </a:lnTo>
                <a:lnTo>
                  <a:pt x="25" y="106"/>
                </a:lnTo>
                <a:lnTo>
                  <a:pt x="25" y="169"/>
                </a:lnTo>
                <a:lnTo>
                  <a:pt x="88" y="169"/>
                </a:lnTo>
                <a:lnTo>
                  <a:pt x="88" y="131"/>
                </a:lnTo>
                <a:lnTo>
                  <a:pt x="113" y="131"/>
                </a:lnTo>
                <a:lnTo>
                  <a:pt x="113" y="169"/>
                </a:lnTo>
                <a:lnTo>
                  <a:pt x="175" y="169"/>
                </a:lnTo>
                <a:lnTo>
                  <a:pt x="175" y="106"/>
                </a:lnTo>
                <a:lnTo>
                  <a:pt x="200" y="106"/>
                </a:lnTo>
                <a:lnTo>
                  <a:pt x="200" y="1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8BC0C8-156C-475D-81C9-6465ABF2E2D4}"/>
              </a:ext>
            </a:extLst>
          </p:cNvPr>
          <p:cNvSpPr txBox="1"/>
          <p:nvPr/>
        </p:nvSpPr>
        <p:spPr>
          <a:xfrm>
            <a:off x="749190" y="2986729"/>
            <a:ext cx="2251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Advertising mail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EC08B42-0F37-4893-9466-89F5AEBD49E7}"/>
              </a:ext>
            </a:extLst>
          </p:cNvPr>
          <p:cNvSpPr txBox="1"/>
          <p:nvPr/>
        </p:nvSpPr>
        <p:spPr>
          <a:xfrm>
            <a:off x="385500" y="4192761"/>
            <a:ext cx="2614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Partially addressed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9ED70E-CB8C-4152-ADA3-9E5E877B0381}"/>
              </a:ext>
            </a:extLst>
          </p:cNvPr>
          <p:cNvSpPr txBox="1"/>
          <p:nvPr/>
        </p:nvSpPr>
        <p:spPr>
          <a:xfrm>
            <a:off x="1370578" y="5448036"/>
            <a:ext cx="1629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Door </a:t>
            </a:r>
            <a:r>
              <a:rPr kumimoji="0" lang="en-GB" sz="2000" b="1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dropS</a:t>
            </a:r>
            <a:endParaRPr kumimoji="0" lang="en-GB" sz="2000" b="1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59C8FC2-2A69-4A2E-A816-B80CE7B031B1}"/>
              </a:ext>
            </a:extLst>
          </p:cNvPr>
          <p:cNvSpPr txBox="1"/>
          <p:nvPr/>
        </p:nvSpPr>
        <p:spPr>
          <a:xfrm>
            <a:off x="9054752" y="2866422"/>
            <a:ext cx="617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4.5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581FFC-1D67-4EC0-931D-1F7DAE05800E}"/>
              </a:ext>
            </a:extLst>
          </p:cNvPr>
          <p:cNvSpPr txBox="1"/>
          <p:nvPr/>
        </p:nvSpPr>
        <p:spPr>
          <a:xfrm>
            <a:off x="4067274" y="2803077"/>
            <a:ext cx="726224" cy="608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8.2</a:t>
            </a:r>
          </a:p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DAYS</a:t>
            </a:r>
          </a:p>
        </p:txBody>
      </p:sp>
      <p:sp>
        <p:nvSpPr>
          <p:cNvPr id="51" name="Contacts_New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2773EBD4-B51F-45F3-AE41-972258772170}"/>
              </a:ext>
            </a:extLst>
          </p:cNvPr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501636" y="4172859"/>
            <a:ext cx="737225" cy="401210"/>
          </a:xfrm>
          <a:custGeom>
            <a:avLst/>
            <a:gdLst>
              <a:gd name="T0" fmla="*/ 215 w 648"/>
              <a:gd name="T1" fmla="*/ 134 h 351"/>
              <a:gd name="T2" fmla="*/ 138 w 648"/>
              <a:gd name="T3" fmla="*/ 134 h 351"/>
              <a:gd name="T4" fmla="*/ 138 w 648"/>
              <a:gd name="T5" fmla="*/ 57 h 351"/>
              <a:gd name="T6" fmla="*/ 82 w 648"/>
              <a:gd name="T7" fmla="*/ 57 h 351"/>
              <a:gd name="T8" fmla="*/ 82 w 648"/>
              <a:gd name="T9" fmla="*/ 134 h 351"/>
              <a:gd name="T10" fmla="*/ 0 w 648"/>
              <a:gd name="T11" fmla="*/ 134 h 351"/>
              <a:gd name="T12" fmla="*/ 0 w 648"/>
              <a:gd name="T13" fmla="*/ 190 h 351"/>
              <a:gd name="T14" fmla="*/ 82 w 648"/>
              <a:gd name="T15" fmla="*/ 190 h 351"/>
              <a:gd name="T16" fmla="*/ 82 w 648"/>
              <a:gd name="T17" fmla="*/ 267 h 351"/>
              <a:gd name="T18" fmla="*/ 138 w 648"/>
              <a:gd name="T19" fmla="*/ 267 h 351"/>
              <a:gd name="T20" fmla="*/ 138 w 648"/>
              <a:gd name="T21" fmla="*/ 190 h 351"/>
              <a:gd name="T22" fmla="*/ 215 w 648"/>
              <a:gd name="T23" fmla="*/ 190 h 351"/>
              <a:gd name="T24" fmla="*/ 215 w 648"/>
              <a:gd name="T25" fmla="*/ 134 h 351"/>
              <a:gd name="T26" fmla="*/ 488 w 648"/>
              <a:gd name="T27" fmla="*/ 165 h 351"/>
              <a:gd name="T28" fmla="*/ 565 w 648"/>
              <a:gd name="T29" fmla="*/ 82 h 351"/>
              <a:gd name="T30" fmla="*/ 488 w 648"/>
              <a:gd name="T31" fmla="*/ 0 h 351"/>
              <a:gd name="T32" fmla="*/ 462 w 648"/>
              <a:gd name="T33" fmla="*/ 5 h 351"/>
              <a:gd name="T34" fmla="*/ 488 w 648"/>
              <a:gd name="T35" fmla="*/ 82 h 351"/>
              <a:gd name="T36" fmla="*/ 462 w 648"/>
              <a:gd name="T37" fmla="*/ 159 h 351"/>
              <a:gd name="T38" fmla="*/ 488 w 648"/>
              <a:gd name="T39" fmla="*/ 165 h 351"/>
              <a:gd name="T40" fmla="*/ 349 w 648"/>
              <a:gd name="T41" fmla="*/ 165 h 351"/>
              <a:gd name="T42" fmla="*/ 431 w 648"/>
              <a:gd name="T43" fmla="*/ 82 h 351"/>
              <a:gd name="T44" fmla="*/ 349 w 648"/>
              <a:gd name="T45" fmla="*/ 0 h 351"/>
              <a:gd name="T46" fmla="*/ 272 w 648"/>
              <a:gd name="T47" fmla="*/ 82 h 351"/>
              <a:gd name="T48" fmla="*/ 349 w 648"/>
              <a:gd name="T49" fmla="*/ 165 h 351"/>
              <a:gd name="T50" fmla="*/ 529 w 648"/>
              <a:gd name="T51" fmla="*/ 221 h 351"/>
              <a:gd name="T52" fmla="*/ 565 w 648"/>
              <a:gd name="T53" fmla="*/ 298 h 351"/>
              <a:gd name="T54" fmla="*/ 565 w 648"/>
              <a:gd name="T55" fmla="*/ 350 h 351"/>
              <a:gd name="T56" fmla="*/ 647 w 648"/>
              <a:gd name="T57" fmla="*/ 350 h 351"/>
              <a:gd name="T58" fmla="*/ 647 w 648"/>
              <a:gd name="T59" fmla="*/ 298 h 351"/>
              <a:gd name="T60" fmla="*/ 529 w 648"/>
              <a:gd name="T61" fmla="*/ 221 h 351"/>
              <a:gd name="T62" fmla="*/ 349 w 648"/>
              <a:gd name="T63" fmla="*/ 216 h 351"/>
              <a:gd name="T64" fmla="*/ 190 w 648"/>
              <a:gd name="T65" fmla="*/ 298 h 351"/>
              <a:gd name="T66" fmla="*/ 190 w 648"/>
              <a:gd name="T67" fmla="*/ 350 h 351"/>
              <a:gd name="T68" fmla="*/ 513 w 648"/>
              <a:gd name="T69" fmla="*/ 350 h 351"/>
              <a:gd name="T70" fmla="*/ 513 w 648"/>
              <a:gd name="T71" fmla="*/ 298 h 351"/>
              <a:gd name="T72" fmla="*/ 349 w 648"/>
              <a:gd name="T73" fmla="*/ 21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48" h="351">
                <a:moveTo>
                  <a:pt x="215" y="134"/>
                </a:moveTo>
                <a:lnTo>
                  <a:pt x="138" y="134"/>
                </a:lnTo>
                <a:lnTo>
                  <a:pt x="138" y="57"/>
                </a:lnTo>
                <a:lnTo>
                  <a:pt x="82" y="57"/>
                </a:lnTo>
                <a:lnTo>
                  <a:pt x="82" y="134"/>
                </a:lnTo>
                <a:lnTo>
                  <a:pt x="0" y="134"/>
                </a:lnTo>
                <a:lnTo>
                  <a:pt x="0" y="190"/>
                </a:lnTo>
                <a:lnTo>
                  <a:pt x="82" y="190"/>
                </a:lnTo>
                <a:lnTo>
                  <a:pt x="82" y="267"/>
                </a:lnTo>
                <a:lnTo>
                  <a:pt x="138" y="267"/>
                </a:lnTo>
                <a:lnTo>
                  <a:pt x="138" y="190"/>
                </a:lnTo>
                <a:lnTo>
                  <a:pt x="215" y="190"/>
                </a:lnTo>
                <a:lnTo>
                  <a:pt x="215" y="134"/>
                </a:lnTo>
                <a:close/>
                <a:moveTo>
                  <a:pt x="488" y="165"/>
                </a:moveTo>
                <a:cubicBezTo>
                  <a:pt x="529" y="165"/>
                  <a:pt x="565" y="129"/>
                  <a:pt x="565" y="82"/>
                </a:cubicBezTo>
                <a:cubicBezTo>
                  <a:pt x="565" y="36"/>
                  <a:pt x="529" y="0"/>
                  <a:pt x="488" y="0"/>
                </a:cubicBezTo>
                <a:cubicBezTo>
                  <a:pt x="477" y="0"/>
                  <a:pt x="467" y="5"/>
                  <a:pt x="462" y="5"/>
                </a:cubicBezTo>
                <a:cubicBezTo>
                  <a:pt x="477" y="26"/>
                  <a:pt x="488" y="52"/>
                  <a:pt x="488" y="82"/>
                </a:cubicBezTo>
                <a:cubicBezTo>
                  <a:pt x="488" y="113"/>
                  <a:pt x="477" y="134"/>
                  <a:pt x="462" y="159"/>
                </a:cubicBezTo>
                <a:cubicBezTo>
                  <a:pt x="467" y="159"/>
                  <a:pt x="477" y="165"/>
                  <a:pt x="488" y="165"/>
                </a:cubicBezTo>
                <a:close/>
                <a:moveTo>
                  <a:pt x="349" y="165"/>
                </a:moveTo>
                <a:cubicBezTo>
                  <a:pt x="395" y="165"/>
                  <a:pt x="431" y="129"/>
                  <a:pt x="431" y="82"/>
                </a:cubicBezTo>
                <a:cubicBezTo>
                  <a:pt x="431" y="36"/>
                  <a:pt x="393" y="0"/>
                  <a:pt x="349" y="0"/>
                </a:cubicBezTo>
                <a:cubicBezTo>
                  <a:pt x="305" y="0"/>
                  <a:pt x="272" y="36"/>
                  <a:pt x="272" y="82"/>
                </a:cubicBezTo>
                <a:cubicBezTo>
                  <a:pt x="272" y="129"/>
                  <a:pt x="308" y="165"/>
                  <a:pt x="349" y="165"/>
                </a:cubicBezTo>
                <a:close/>
                <a:moveTo>
                  <a:pt x="529" y="221"/>
                </a:moveTo>
                <a:cubicBezTo>
                  <a:pt x="549" y="242"/>
                  <a:pt x="565" y="267"/>
                  <a:pt x="565" y="298"/>
                </a:cubicBezTo>
                <a:lnTo>
                  <a:pt x="565" y="350"/>
                </a:lnTo>
                <a:lnTo>
                  <a:pt x="647" y="350"/>
                </a:lnTo>
                <a:lnTo>
                  <a:pt x="647" y="298"/>
                </a:lnTo>
                <a:cubicBezTo>
                  <a:pt x="647" y="257"/>
                  <a:pt x="580" y="231"/>
                  <a:pt x="529" y="221"/>
                </a:cubicBezTo>
                <a:close/>
                <a:moveTo>
                  <a:pt x="349" y="216"/>
                </a:moveTo>
                <a:cubicBezTo>
                  <a:pt x="298" y="216"/>
                  <a:pt x="190" y="242"/>
                  <a:pt x="190" y="298"/>
                </a:cubicBezTo>
                <a:lnTo>
                  <a:pt x="190" y="350"/>
                </a:lnTo>
                <a:lnTo>
                  <a:pt x="513" y="350"/>
                </a:lnTo>
                <a:lnTo>
                  <a:pt x="513" y="298"/>
                </a:lnTo>
                <a:cubicBezTo>
                  <a:pt x="513" y="242"/>
                  <a:pt x="406" y="216"/>
                  <a:pt x="349" y="216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5CC994A-E515-475A-B06A-F8EBA23577E4}"/>
              </a:ext>
            </a:extLst>
          </p:cNvPr>
          <p:cNvSpPr/>
          <p:nvPr/>
        </p:nvSpPr>
        <p:spPr>
          <a:xfrm>
            <a:off x="6411871" y="3878935"/>
            <a:ext cx="937916" cy="937916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arget">
            <a:extLst>
              <a:ext uri="{FF2B5EF4-FFF2-40B4-BE49-F238E27FC236}">
                <a16:creationId xmlns:a16="http://schemas.microsoft.com/office/drawing/2014/main" id="{57713F61-85D2-4F98-B6EF-B882759A67A1}"/>
              </a:ext>
            </a:extLst>
          </p:cNvPr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9094498" y="4135706"/>
            <a:ext cx="422632" cy="520982"/>
          </a:xfrm>
          <a:custGeom>
            <a:avLst/>
            <a:gdLst>
              <a:gd name="T0" fmla="*/ 159 w 422"/>
              <a:gd name="T1" fmla="*/ 217 h 522"/>
              <a:gd name="T2" fmla="*/ 212 w 422"/>
              <a:gd name="T3" fmla="*/ 223 h 522"/>
              <a:gd name="T4" fmla="*/ 179 w 422"/>
              <a:gd name="T5" fmla="*/ 5 h 522"/>
              <a:gd name="T6" fmla="*/ 167 w 422"/>
              <a:gd name="T7" fmla="*/ 0 h 522"/>
              <a:gd name="T8" fmla="*/ 0 w 422"/>
              <a:gd name="T9" fmla="*/ 179 h 522"/>
              <a:gd name="T10" fmla="*/ 54 w 422"/>
              <a:gd name="T11" fmla="*/ 194 h 522"/>
              <a:gd name="T12" fmla="*/ 411 w 422"/>
              <a:gd name="T13" fmla="*/ 481 h 522"/>
              <a:gd name="T14" fmla="*/ 411 w 422"/>
              <a:gd name="T15" fmla="*/ 464 h 522"/>
              <a:gd name="T16" fmla="*/ 159 w 422"/>
              <a:gd name="T17" fmla="*/ 217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2" h="522">
                <a:moveTo>
                  <a:pt x="159" y="217"/>
                </a:moveTo>
                <a:cubicBezTo>
                  <a:pt x="159" y="217"/>
                  <a:pt x="194" y="230"/>
                  <a:pt x="212" y="223"/>
                </a:cubicBezTo>
                <a:cubicBezTo>
                  <a:pt x="192" y="126"/>
                  <a:pt x="179" y="5"/>
                  <a:pt x="179" y="5"/>
                </a:cubicBezTo>
                <a:lnTo>
                  <a:pt x="167" y="0"/>
                </a:lnTo>
                <a:cubicBezTo>
                  <a:pt x="167" y="0"/>
                  <a:pt x="23" y="67"/>
                  <a:pt x="0" y="179"/>
                </a:cubicBezTo>
                <a:cubicBezTo>
                  <a:pt x="21" y="191"/>
                  <a:pt x="54" y="194"/>
                  <a:pt x="54" y="194"/>
                </a:cubicBezTo>
                <a:cubicBezTo>
                  <a:pt x="60" y="349"/>
                  <a:pt x="106" y="522"/>
                  <a:pt x="411" y="481"/>
                </a:cubicBezTo>
                <a:cubicBezTo>
                  <a:pt x="422" y="481"/>
                  <a:pt x="411" y="464"/>
                  <a:pt x="411" y="464"/>
                </a:cubicBezTo>
                <a:cubicBezTo>
                  <a:pt x="207" y="469"/>
                  <a:pt x="154" y="279"/>
                  <a:pt x="159" y="217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arget">
            <a:extLst>
              <a:ext uri="{FF2B5EF4-FFF2-40B4-BE49-F238E27FC236}">
                <a16:creationId xmlns:a16="http://schemas.microsoft.com/office/drawing/2014/main" id="{EF52D036-1F6C-42F1-9069-A43ABB9B9847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261114" y="4063382"/>
            <a:ext cx="422632" cy="520982"/>
          </a:xfrm>
          <a:custGeom>
            <a:avLst/>
            <a:gdLst>
              <a:gd name="T0" fmla="*/ 12 w 423"/>
              <a:gd name="T1" fmla="*/ 41 h 522"/>
              <a:gd name="T2" fmla="*/ 12 w 423"/>
              <a:gd name="T3" fmla="*/ 58 h 522"/>
              <a:gd name="T4" fmla="*/ 263 w 423"/>
              <a:gd name="T5" fmla="*/ 305 h 522"/>
              <a:gd name="T6" fmla="*/ 211 w 423"/>
              <a:gd name="T7" fmla="*/ 299 h 522"/>
              <a:gd name="T8" fmla="*/ 243 w 423"/>
              <a:gd name="T9" fmla="*/ 517 h 522"/>
              <a:gd name="T10" fmla="*/ 256 w 423"/>
              <a:gd name="T11" fmla="*/ 522 h 522"/>
              <a:gd name="T12" fmla="*/ 423 w 423"/>
              <a:gd name="T13" fmla="*/ 343 h 522"/>
              <a:gd name="T14" fmla="*/ 369 w 423"/>
              <a:gd name="T15" fmla="*/ 328 h 522"/>
              <a:gd name="T16" fmla="*/ 12 w 423"/>
              <a:gd name="T17" fmla="*/ 41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3" h="522">
                <a:moveTo>
                  <a:pt x="12" y="41"/>
                </a:moveTo>
                <a:cubicBezTo>
                  <a:pt x="0" y="41"/>
                  <a:pt x="12" y="58"/>
                  <a:pt x="12" y="58"/>
                </a:cubicBezTo>
                <a:cubicBezTo>
                  <a:pt x="215" y="53"/>
                  <a:pt x="269" y="243"/>
                  <a:pt x="263" y="305"/>
                </a:cubicBezTo>
                <a:cubicBezTo>
                  <a:pt x="263" y="305"/>
                  <a:pt x="229" y="292"/>
                  <a:pt x="211" y="299"/>
                </a:cubicBezTo>
                <a:cubicBezTo>
                  <a:pt x="231" y="396"/>
                  <a:pt x="243" y="517"/>
                  <a:pt x="243" y="517"/>
                </a:cubicBezTo>
                <a:lnTo>
                  <a:pt x="256" y="522"/>
                </a:lnTo>
                <a:cubicBezTo>
                  <a:pt x="256" y="522"/>
                  <a:pt x="400" y="455"/>
                  <a:pt x="423" y="343"/>
                </a:cubicBezTo>
                <a:cubicBezTo>
                  <a:pt x="402" y="331"/>
                  <a:pt x="369" y="328"/>
                  <a:pt x="369" y="328"/>
                </a:cubicBezTo>
                <a:cubicBezTo>
                  <a:pt x="363" y="173"/>
                  <a:pt x="317" y="0"/>
                  <a:pt x="12" y="41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arget">
            <a:extLst>
              <a:ext uri="{FF2B5EF4-FFF2-40B4-BE49-F238E27FC236}">
                <a16:creationId xmlns:a16="http://schemas.microsoft.com/office/drawing/2014/main" id="{A70C821E-4581-4A55-97A6-83C44899B5AC}"/>
              </a:ext>
            </a:extLst>
          </p:cNvPr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8779923" y="3764573"/>
            <a:ext cx="1180179" cy="1182840"/>
          </a:xfrm>
          <a:custGeom>
            <a:avLst/>
            <a:gdLst>
              <a:gd name="T0" fmla="*/ 1157 w 1182"/>
              <a:gd name="T1" fmla="*/ 566 h 1181"/>
              <a:gd name="T2" fmla="*/ 1088 w 1182"/>
              <a:gd name="T3" fmla="*/ 566 h 1181"/>
              <a:gd name="T4" fmla="*/ 616 w 1182"/>
              <a:gd name="T5" fmla="*/ 94 h 1181"/>
              <a:gd name="T6" fmla="*/ 616 w 1182"/>
              <a:gd name="T7" fmla="*/ 25 h 1181"/>
              <a:gd name="T8" fmla="*/ 591 w 1182"/>
              <a:gd name="T9" fmla="*/ 0 h 1181"/>
              <a:gd name="T10" fmla="*/ 566 w 1182"/>
              <a:gd name="T11" fmla="*/ 25 h 1181"/>
              <a:gd name="T12" fmla="*/ 566 w 1182"/>
              <a:gd name="T13" fmla="*/ 94 h 1181"/>
              <a:gd name="T14" fmla="*/ 94 w 1182"/>
              <a:gd name="T15" fmla="*/ 566 h 1181"/>
              <a:gd name="T16" fmla="*/ 25 w 1182"/>
              <a:gd name="T17" fmla="*/ 566 h 1181"/>
              <a:gd name="T18" fmla="*/ 0 w 1182"/>
              <a:gd name="T19" fmla="*/ 591 h 1181"/>
              <a:gd name="T20" fmla="*/ 25 w 1182"/>
              <a:gd name="T21" fmla="*/ 616 h 1181"/>
              <a:gd name="T22" fmla="*/ 94 w 1182"/>
              <a:gd name="T23" fmla="*/ 616 h 1181"/>
              <a:gd name="T24" fmla="*/ 566 w 1182"/>
              <a:gd name="T25" fmla="*/ 1088 h 1181"/>
              <a:gd name="T26" fmla="*/ 566 w 1182"/>
              <a:gd name="T27" fmla="*/ 1156 h 1181"/>
              <a:gd name="T28" fmla="*/ 591 w 1182"/>
              <a:gd name="T29" fmla="*/ 1181 h 1181"/>
              <a:gd name="T30" fmla="*/ 616 w 1182"/>
              <a:gd name="T31" fmla="*/ 1156 h 1181"/>
              <a:gd name="T32" fmla="*/ 616 w 1182"/>
              <a:gd name="T33" fmla="*/ 1088 h 1181"/>
              <a:gd name="T34" fmla="*/ 1088 w 1182"/>
              <a:gd name="T35" fmla="*/ 616 h 1181"/>
              <a:gd name="T36" fmla="*/ 1157 w 1182"/>
              <a:gd name="T37" fmla="*/ 616 h 1181"/>
              <a:gd name="T38" fmla="*/ 1182 w 1182"/>
              <a:gd name="T39" fmla="*/ 591 h 1181"/>
              <a:gd name="T40" fmla="*/ 1157 w 1182"/>
              <a:gd name="T41" fmla="*/ 566 h 1181"/>
              <a:gd name="T42" fmla="*/ 616 w 1182"/>
              <a:gd name="T43" fmla="*/ 1037 h 1181"/>
              <a:gd name="T44" fmla="*/ 616 w 1182"/>
              <a:gd name="T45" fmla="*/ 1015 h 1181"/>
              <a:gd name="T46" fmla="*/ 591 w 1182"/>
              <a:gd name="T47" fmla="*/ 990 h 1181"/>
              <a:gd name="T48" fmla="*/ 566 w 1182"/>
              <a:gd name="T49" fmla="*/ 1015 h 1181"/>
              <a:gd name="T50" fmla="*/ 566 w 1182"/>
              <a:gd name="T51" fmla="*/ 1037 h 1181"/>
              <a:gd name="T52" fmla="*/ 144 w 1182"/>
              <a:gd name="T53" fmla="*/ 616 h 1181"/>
              <a:gd name="T54" fmla="*/ 166 w 1182"/>
              <a:gd name="T55" fmla="*/ 616 h 1181"/>
              <a:gd name="T56" fmla="*/ 191 w 1182"/>
              <a:gd name="T57" fmla="*/ 591 h 1181"/>
              <a:gd name="T58" fmla="*/ 166 w 1182"/>
              <a:gd name="T59" fmla="*/ 566 h 1181"/>
              <a:gd name="T60" fmla="*/ 144 w 1182"/>
              <a:gd name="T61" fmla="*/ 566 h 1181"/>
              <a:gd name="T62" fmla="*/ 566 w 1182"/>
              <a:gd name="T63" fmla="*/ 144 h 1181"/>
              <a:gd name="T64" fmla="*/ 566 w 1182"/>
              <a:gd name="T65" fmla="*/ 166 h 1181"/>
              <a:gd name="T66" fmla="*/ 591 w 1182"/>
              <a:gd name="T67" fmla="*/ 191 h 1181"/>
              <a:gd name="T68" fmla="*/ 616 w 1182"/>
              <a:gd name="T69" fmla="*/ 166 h 1181"/>
              <a:gd name="T70" fmla="*/ 616 w 1182"/>
              <a:gd name="T71" fmla="*/ 144 h 1181"/>
              <a:gd name="T72" fmla="*/ 1038 w 1182"/>
              <a:gd name="T73" fmla="*/ 566 h 1181"/>
              <a:gd name="T74" fmla="*/ 1016 w 1182"/>
              <a:gd name="T75" fmla="*/ 566 h 1181"/>
              <a:gd name="T76" fmla="*/ 991 w 1182"/>
              <a:gd name="T77" fmla="*/ 591 h 1181"/>
              <a:gd name="T78" fmla="*/ 1016 w 1182"/>
              <a:gd name="T79" fmla="*/ 616 h 1181"/>
              <a:gd name="T80" fmla="*/ 1038 w 1182"/>
              <a:gd name="T81" fmla="*/ 616 h 1181"/>
              <a:gd name="T82" fmla="*/ 616 w 1182"/>
              <a:gd name="T83" fmla="*/ 1037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82" h="1181">
                <a:moveTo>
                  <a:pt x="1157" y="566"/>
                </a:moveTo>
                <a:lnTo>
                  <a:pt x="1088" y="566"/>
                </a:lnTo>
                <a:cubicBezTo>
                  <a:pt x="1075" y="311"/>
                  <a:pt x="870" y="106"/>
                  <a:pt x="616" y="94"/>
                </a:cubicBezTo>
                <a:lnTo>
                  <a:pt x="616" y="25"/>
                </a:lnTo>
                <a:cubicBezTo>
                  <a:pt x="616" y="11"/>
                  <a:pt x="605" y="0"/>
                  <a:pt x="591" y="0"/>
                </a:cubicBezTo>
                <a:cubicBezTo>
                  <a:pt x="577" y="0"/>
                  <a:pt x="566" y="11"/>
                  <a:pt x="566" y="25"/>
                </a:cubicBezTo>
                <a:lnTo>
                  <a:pt x="566" y="94"/>
                </a:lnTo>
                <a:cubicBezTo>
                  <a:pt x="311" y="106"/>
                  <a:pt x="107" y="311"/>
                  <a:pt x="94" y="566"/>
                </a:cubicBezTo>
                <a:lnTo>
                  <a:pt x="25" y="566"/>
                </a:lnTo>
                <a:cubicBezTo>
                  <a:pt x="11" y="566"/>
                  <a:pt x="0" y="577"/>
                  <a:pt x="0" y="591"/>
                </a:cubicBezTo>
                <a:cubicBezTo>
                  <a:pt x="0" y="604"/>
                  <a:pt x="11" y="616"/>
                  <a:pt x="25" y="616"/>
                </a:cubicBezTo>
                <a:lnTo>
                  <a:pt x="94" y="616"/>
                </a:lnTo>
                <a:cubicBezTo>
                  <a:pt x="107" y="870"/>
                  <a:pt x="311" y="1075"/>
                  <a:pt x="566" y="1088"/>
                </a:cubicBezTo>
                <a:lnTo>
                  <a:pt x="566" y="1156"/>
                </a:lnTo>
                <a:cubicBezTo>
                  <a:pt x="566" y="1170"/>
                  <a:pt x="577" y="1181"/>
                  <a:pt x="591" y="1181"/>
                </a:cubicBezTo>
                <a:cubicBezTo>
                  <a:pt x="605" y="1181"/>
                  <a:pt x="616" y="1170"/>
                  <a:pt x="616" y="1156"/>
                </a:cubicBezTo>
                <a:lnTo>
                  <a:pt x="616" y="1088"/>
                </a:lnTo>
                <a:cubicBezTo>
                  <a:pt x="870" y="1075"/>
                  <a:pt x="1075" y="870"/>
                  <a:pt x="1088" y="616"/>
                </a:cubicBezTo>
                <a:lnTo>
                  <a:pt x="1157" y="616"/>
                </a:lnTo>
                <a:cubicBezTo>
                  <a:pt x="1170" y="616"/>
                  <a:pt x="1182" y="604"/>
                  <a:pt x="1182" y="591"/>
                </a:cubicBezTo>
                <a:cubicBezTo>
                  <a:pt x="1182" y="577"/>
                  <a:pt x="1170" y="566"/>
                  <a:pt x="1157" y="566"/>
                </a:cubicBezTo>
                <a:close/>
                <a:moveTo>
                  <a:pt x="616" y="1037"/>
                </a:moveTo>
                <a:lnTo>
                  <a:pt x="616" y="1015"/>
                </a:lnTo>
                <a:cubicBezTo>
                  <a:pt x="616" y="1002"/>
                  <a:pt x="605" y="990"/>
                  <a:pt x="591" y="990"/>
                </a:cubicBezTo>
                <a:cubicBezTo>
                  <a:pt x="577" y="990"/>
                  <a:pt x="566" y="1002"/>
                  <a:pt x="566" y="1015"/>
                </a:cubicBezTo>
                <a:lnTo>
                  <a:pt x="566" y="1037"/>
                </a:lnTo>
                <a:cubicBezTo>
                  <a:pt x="339" y="1025"/>
                  <a:pt x="157" y="843"/>
                  <a:pt x="144" y="616"/>
                </a:cubicBezTo>
                <a:lnTo>
                  <a:pt x="166" y="616"/>
                </a:lnTo>
                <a:cubicBezTo>
                  <a:pt x="180" y="616"/>
                  <a:pt x="191" y="604"/>
                  <a:pt x="191" y="591"/>
                </a:cubicBezTo>
                <a:cubicBezTo>
                  <a:pt x="191" y="577"/>
                  <a:pt x="180" y="566"/>
                  <a:pt x="166" y="566"/>
                </a:cubicBezTo>
                <a:lnTo>
                  <a:pt x="144" y="566"/>
                </a:lnTo>
                <a:cubicBezTo>
                  <a:pt x="157" y="339"/>
                  <a:pt x="339" y="156"/>
                  <a:pt x="566" y="144"/>
                </a:cubicBezTo>
                <a:lnTo>
                  <a:pt x="566" y="166"/>
                </a:lnTo>
                <a:cubicBezTo>
                  <a:pt x="566" y="180"/>
                  <a:pt x="577" y="191"/>
                  <a:pt x="591" y="191"/>
                </a:cubicBezTo>
                <a:cubicBezTo>
                  <a:pt x="605" y="191"/>
                  <a:pt x="616" y="180"/>
                  <a:pt x="616" y="166"/>
                </a:cubicBezTo>
                <a:lnTo>
                  <a:pt x="616" y="144"/>
                </a:lnTo>
                <a:cubicBezTo>
                  <a:pt x="843" y="156"/>
                  <a:pt x="1025" y="339"/>
                  <a:pt x="1038" y="566"/>
                </a:cubicBezTo>
                <a:lnTo>
                  <a:pt x="1016" y="566"/>
                </a:lnTo>
                <a:cubicBezTo>
                  <a:pt x="1002" y="566"/>
                  <a:pt x="991" y="577"/>
                  <a:pt x="991" y="591"/>
                </a:cubicBezTo>
                <a:cubicBezTo>
                  <a:pt x="991" y="604"/>
                  <a:pt x="1002" y="616"/>
                  <a:pt x="1016" y="616"/>
                </a:cubicBezTo>
                <a:lnTo>
                  <a:pt x="1038" y="616"/>
                </a:lnTo>
                <a:cubicBezTo>
                  <a:pt x="1025" y="843"/>
                  <a:pt x="843" y="1025"/>
                  <a:pt x="616" y="1037"/>
                </a:cubicBezTo>
                <a:close/>
              </a:path>
            </a:pathLst>
          </a:custGeom>
          <a:solidFill>
            <a:schemeClr val="tx2"/>
          </a:solidFill>
          <a:ln w="0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DDDA02-CE83-4C2A-9414-D055DCF6D90E}"/>
              </a:ext>
            </a:extLst>
          </p:cNvPr>
          <p:cNvSpPr txBox="1"/>
          <p:nvPr/>
        </p:nvSpPr>
        <p:spPr>
          <a:xfrm>
            <a:off x="6518020" y="4111656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1.13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7" name="Hous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3355BD68-BB8B-41CF-BB13-0122B1D5E6BF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3919733" y="3871536"/>
            <a:ext cx="1032961" cy="874387"/>
          </a:xfrm>
          <a:custGeom>
            <a:avLst/>
            <a:gdLst>
              <a:gd name="T0" fmla="*/ 200 w 200"/>
              <a:gd name="T1" fmla="*/ 100 h 169"/>
              <a:gd name="T2" fmla="*/ 163 w 200"/>
              <a:gd name="T3" fmla="*/ 62 h 169"/>
              <a:gd name="T4" fmla="*/ 163 w 200"/>
              <a:gd name="T5" fmla="*/ 6 h 169"/>
              <a:gd name="T6" fmla="*/ 138 w 200"/>
              <a:gd name="T7" fmla="*/ 6 h 169"/>
              <a:gd name="T8" fmla="*/ 138 w 200"/>
              <a:gd name="T9" fmla="*/ 37 h 169"/>
              <a:gd name="T10" fmla="*/ 100 w 200"/>
              <a:gd name="T11" fmla="*/ 0 h 169"/>
              <a:gd name="T12" fmla="*/ 0 w 200"/>
              <a:gd name="T13" fmla="*/ 100 h 169"/>
              <a:gd name="T14" fmla="*/ 0 w 200"/>
              <a:gd name="T15" fmla="*/ 106 h 169"/>
              <a:gd name="T16" fmla="*/ 25 w 200"/>
              <a:gd name="T17" fmla="*/ 106 h 169"/>
              <a:gd name="T18" fmla="*/ 25 w 200"/>
              <a:gd name="T19" fmla="*/ 169 h 169"/>
              <a:gd name="T20" fmla="*/ 88 w 200"/>
              <a:gd name="T21" fmla="*/ 169 h 169"/>
              <a:gd name="T22" fmla="*/ 88 w 200"/>
              <a:gd name="T23" fmla="*/ 131 h 169"/>
              <a:gd name="T24" fmla="*/ 113 w 200"/>
              <a:gd name="T25" fmla="*/ 131 h 169"/>
              <a:gd name="T26" fmla="*/ 113 w 200"/>
              <a:gd name="T27" fmla="*/ 169 h 169"/>
              <a:gd name="T28" fmla="*/ 175 w 200"/>
              <a:gd name="T29" fmla="*/ 169 h 169"/>
              <a:gd name="T30" fmla="*/ 175 w 200"/>
              <a:gd name="T31" fmla="*/ 106 h 169"/>
              <a:gd name="T32" fmla="*/ 200 w 200"/>
              <a:gd name="T33" fmla="*/ 106 h 169"/>
              <a:gd name="T34" fmla="*/ 200 w 200"/>
              <a:gd name="T35" fmla="*/ 10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0" h="169">
                <a:moveTo>
                  <a:pt x="200" y="100"/>
                </a:moveTo>
                <a:lnTo>
                  <a:pt x="163" y="62"/>
                </a:lnTo>
                <a:lnTo>
                  <a:pt x="163" y="6"/>
                </a:lnTo>
                <a:lnTo>
                  <a:pt x="138" y="6"/>
                </a:lnTo>
                <a:lnTo>
                  <a:pt x="138" y="37"/>
                </a:lnTo>
                <a:lnTo>
                  <a:pt x="100" y="0"/>
                </a:lnTo>
                <a:lnTo>
                  <a:pt x="0" y="100"/>
                </a:lnTo>
                <a:lnTo>
                  <a:pt x="0" y="106"/>
                </a:lnTo>
                <a:lnTo>
                  <a:pt x="25" y="106"/>
                </a:lnTo>
                <a:lnTo>
                  <a:pt x="25" y="169"/>
                </a:lnTo>
                <a:lnTo>
                  <a:pt x="88" y="169"/>
                </a:lnTo>
                <a:lnTo>
                  <a:pt x="88" y="131"/>
                </a:lnTo>
                <a:lnTo>
                  <a:pt x="113" y="131"/>
                </a:lnTo>
                <a:lnTo>
                  <a:pt x="113" y="169"/>
                </a:lnTo>
                <a:lnTo>
                  <a:pt x="175" y="169"/>
                </a:lnTo>
                <a:lnTo>
                  <a:pt x="175" y="106"/>
                </a:lnTo>
                <a:lnTo>
                  <a:pt x="200" y="106"/>
                </a:lnTo>
                <a:lnTo>
                  <a:pt x="200" y="1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F9BE2C4-8775-4810-8D45-EA8B3989365F}"/>
              </a:ext>
            </a:extLst>
          </p:cNvPr>
          <p:cNvSpPr txBox="1"/>
          <p:nvPr/>
        </p:nvSpPr>
        <p:spPr>
          <a:xfrm>
            <a:off x="9060009" y="4101382"/>
            <a:ext cx="617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4.3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36FA9FF-4613-42D0-8A77-B0BFEF0373AE}"/>
              </a:ext>
            </a:extLst>
          </p:cNvPr>
          <p:cNvSpPr txBox="1"/>
          <p:nvPr/>
        </p:nvSpPr>
        <p:spPr>
          <a:xfrm>
            <a:off x="4067274" y="4038037"/>
            <a:ext cx="726224" cy="608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8.3</a:t>
            </a:r>
          </a:p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DAYS</a:t>
            </a:r>
          </a:p>
        </p:txBody>
      </p:sp>
      <p:sp>
        <p:nvSpPr>
          <p:cNvPr id="60" name="Contacts_New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3DA6CE2C-DC06-4E71-89F4-C32C3D17B54F}"/>
              </a:ext>
            </a:extLst>
          </p:cNvPr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6496386" y="5385383"/>
            <a:ext cx="737225" cy="401210"/>
          </a:xfrm>
          <a:custGeom>
            <a:avLst/>
            <a:gdLst>
              <a:gd name="T0" fmla="*/ 215 w 648"/>
              <a:gd name="T1" fmla="*/ 134 h 351"/>
              <a:gd name="T2" fmla="*/ 138 w 648"/>
              <a:gd name="T3" fmla="*/ 134 h 351"/>
              <a:gd name="T4" fmla="*/ 138 w 648"/>
              <a:gd name="T5" fmla="*/ 57 h 351"/>
              <a:gd name="T6" fmla="*/ 82 w 648"/>
              <a:gd name="T7" fmla="*/ 57 h 351"/>
              <a:gd name="T8" fmla="*/ 82 w 648"/>
              <a:gd name="T9" fmla="*/ 134 h 351"/>
              <a:gd name="T10" fmla="*/ 0 w 648"/>
              <a:gd name="T11" fmla="*/ 134 h 351"/>
              <a:gd name="T12" fmla="*/ 0 w 648"/>
              <a:gd name="T13" fmla="*/ 190 h 351"/>
              <a:gd name="T14" fmla="*/ 82 w 648"/>
              <a:gd name="T15" fmla="*/ 190 h 351"/>
              <a:gd name="T16" fmla="*/ 82 w 648"/>
              <a:gd name="T17" fmla="*/ 267 h 351"/>
              <a:gd name="T18" fmla="*/ 138 w 648"/>
              <a:gd name="T19" fmla="*/ 267 h 351"/>
              <a:gd name="T20" fmla="*/ 138 w 648"/>
              <a:gd name="T21" fmla="*/ 190 h 351"/>
              <a:gd name="T22" fmla="*/ 215 w 648"/>
              <a:gd name="T23" fmla="*/ 190 h 351"/>
              <a:gd name="T24" fmla="*/ 215 w 648"/>
              <a:gd name="T25" fmla="*/ 134 h 351"/>
              <a:gd name="T26" fmla="*/ 488 w 648"/>
              <a:gd name="T27" fmla="*/ 165 h 351"/>
              <a:gd name="T28" fmla="*/ 565 w 648"/>
              <a:gd name="T29" fmla="*/ 82 h 351"/>
              <a:gd name="T30" fmla="*/ 488 w 648"/>
              <a:gd name="T31" fmla="*/ 0 h 351"/>
              <a:gd name="T32" fmla="*/ 462 w 648"/>
              <a:gd name="T33" fmla="*/ 5 h 351"/>
              <a:gd name="T34" fmla="*/ 488 w 648"/>
              <a:gd name="T35" fmla="*/ 82 h 351"/>
              <a:gd name="T36" fmla="*/ 462 w 648"/>
              <a:gd name="T37" fmla="*/ 159 h 351"/>
              <a:gd name="T38" fmla="*/ 488 w 648"/>
              <a:gd name="T39" fmla="*/ 165 h 351"/>
              <a:gd name="T40" fmla="*/ 349 w 648"/>
              <a:gd name="T41" fmla="*/ 165 h 351"/>
              <a:gd name="T42" fmla="*/ 431 w 648"/>
              <a:gd name="T43" fmla="*/ 82 h 351"/>
              <a:gd name="T44" fmla="*/ 349 w 648"/>
              <a:gd name="T45" fmla="*/ 0 h 351"/>
              <a:gd name="T46" fmla="*/ 272 w 648"/>
              <a:gd name="T47" fmla="*/ 82 h 351"/>
              <a:gd name="T48" fmla="*/ 349 w 648"/>
              <a:gd name="T49" fmla="*/ 165 h 351"/>
              <a:gd name="T50" fmla="*/ 529 w 648"/>
              <a:gd name="T51" fmla="*/ 221 h 351"/>
              <a:gd name="T52" fmla="*/ 565 w 648"/>
              <a:gd name="T53" fmla="*/ 298 h 351"/>
              <a:gd name="T54" fmla="*/ 565 w 648"/>
              <a:gd name="T55" fmla="*/ 350 h 351"/>
              <a:gd name="T56" fmla="*/ 647 w 648"/>
              <a:gd name="T57" fmla="*/ 350 h 351"/>
              <a:gd name="T58" fmla="*/ 647 w 648"/>
              <a:gd name="T59" fmla="*/ 298 h 351"/>
              <a:gd name="T60" fmla="*/ 529 w 648"/>
              <a:gd name="T61" fmla="*/ 221 h 351"/>
              <a:gd name="T62" fmla="*/ 349 w 648"/>
              <a:gd name="T63" fmla="*/ 216 h 351"/>
              <a:gd name="T64" fmla="*/ 190 w 648"/>
              <a:gd name="T65" fmla="*/ 298 h 351"/>
              <a:gd name="T66" fmla="*/ 190 w 648"/>
              <a:gd name="T67" fmla="*/ 350 h 351"/>
              <a:gd name="T68" fmla="*/ 513 w 648"/>
              <a:gd name="T69" fmla="*/ 350 h 351"/>
              <a:gd name="T70" fmla="*/ 513 w 648"/>
              <a:gd name="T71" fmla="*/ 298 h 351"/>
              <a:gd name="T72" fmla="*/ 349 w 648"/>
              <a:gd name="T73" fmla="*/ 21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48" h="351">
                <a:moveTo>
                  <a:pt x="215" y="134"/>
                </a:moveTo>
                <a:lnTo>
                  <a:pt x="138" y="134"/>
                </a:lnTo>
                <a:lnTo>
                  <a:pt x="138" y="57"/>
                </a:lnTo>
                <a:lnTo>
                  <a:pt x="82" y="57"/>
                </a:lnTo>
                <a:lnTo>
                  <a:pt x="82" y="134"/>
                </a:lnTo>
                <a:lnTo>
                  <a:pt x="0" y="134"/>
                </a:lnTo>
                <a:lnTo>
                  <a:pt x="0" y="190"/>
                </a:lnTo>
                <a:lnTo>
                  <a:pt x="82" y="190"/>
                </a:lnTo>
                <a:lnTo>
                  <a:pt x="82" y="267"/>
                </a:lnTo>
                <a:lnTo>
                  <a:pt x="138" y="267"/>
                </a:lnTo>
                <a:lnTo>
                  <a:pt x="138" y="190"/>
                </a:lnTo>
                <a:lnTo>
                  <a:pt x="215" y="190"/>
                </a:lnTo>
                <a:lnTo>
                  <a:pt x="215" y="134"/>
                </a:lnTo>
                <a:close/>
                <a:moveTo>
                  <a:pt x="488" y="165"/>
                </a:moveTo>
                <a:cubicBezTo>
                  <a:pt x="529" y="165"/>
                  <a:pt x="565" y="129"/>
                  <a:pt x="565" y="82"/>
                </a:cubicBezTo>
                <a:cubicBezTo>
                  <a:pt x="565" y="36"/>
                  <a:pt x="529" y="0"/>
                  <a:pt x="488" y="0"/>
                </a:cubicBezTo>
                <a:cubicBezTo>
                  <a:pt x="477" y="0"/>
                  <a:pt x="467" y="5"/>
                  <a:pt x="462" y="5"/>
                </a:cubicBezTo>
                <a:cubicBezTo>
                  <a:pt x="477" y="26"/>
                  <a:pt x="488" y="52"/>
                  <a:pt x="488" y="82"/>
                </a:cubicBezTo>
                <a:cubicBezTo>
                  <a:pt x="488" y="113"/>
                  <a:pt x="477" y="134"/>
                  <a:pt x="462" y="159"/>
                </a:cubicBezTo>
                <a:cubicBezTo>
                  <a:pt x="467" y="159"/>
                  <a:pt x="477" y="165"/>
                  <a:pt x="488" y="165"/>
                </a:cubicBezTo>
                <a:close/>
                <a:moveTo>
                  <a:pt x="349" y="165"/>
                </a:moveTo>
                <a:cubicBezTo>
                  <a:pt x="395" y="165"/>
                  <a:pt x="431" y="129"/>
                  <a:pt x="431" y="82"/>
                </a:cubicBezTo>
                <a:cubicBezTo>
                  <a:pt x="431" y="36"/>
                  <a:pt x="393" y="0"/>
                  <a:pt x="349" y="0"/>
                </a:cubicBezTo>
                <a:cubicBezTo>
                  <a:pt x="305" y="0"/>
                  <a:pt x="272" y="36"/>
                  <a:pt x="272" y="82"/>
                </a:cubicBezTo>
                <a:cubicBezTo>
                  <a:pt x="272" y="129"/>
                  <a:pt x="308" y="165"/>
                  <a:pt x="349" y="165"/>
                </a:cubicBezTo>
                <a:close/>
                <a:moveTo>
                  <a:pt x="529" y="221"/>
                </a:moveTo>
                <a:cubicBezTo>
                  <a:pt x="549" y="242"/>
                  <a:pt x="565" y="267"/>
                  <a:pt x="565" y="298"/>
                </a:cubicBezTo>
                <a:lnTo>
                  <a:pt x="565" y="350"/>
                </a:lnTo>
                <a:lnTo>
                  <a:pt x="647" y="350"/>
                </a:lnTo>
                <a:lnTo>
                  <a:pt x="647" y="298"/>
                </a:lnTo>
                <a:cubicBezTo>
                  <a:pt x="647" y="257"/>
                  <a:pt x="580" y="231"/>
                  <a:pt x="529" y="221"/>
                </a:cubicBezTo>
                <a:close/>
                <a:moveTo>
                  <a:pt x="349" y="216"/>
                </a:moveTo>
                <a:cubicBezTo>
                  <a:pt x="298" y="216"/>
                  <a:pt x="190" y="242"/>
                  <a:pt x="190" y="298"/>
                </a:cubicBezTo>
                <a:lnTo>
                  <a:pt x="190" y="350"/>
                </a:lnTo>
                <a:lnTo>
                  <a:pt x="513" y="350"/>
                </a:lnTo>
                <a:lnTo>
                  <a:pt x="513" y="298"/>
                </a:lnTo>
                <a:cubicBezTo>
                  <a:pt x="513" y="242"/>
                  <a:pt x="406" y="216"/>
                  <a:pt x="349" y="216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EBD8DB4A-7865-4041-B497-5CA02C79ED20}"/>
              </a:ext>
            </a:extLst>
          </p:cNvPr>
          <p:cNvSpPr/>
          <p:nvPr/>
        </p:nvSpPr>
        <p:spPr>
          <a:xfrm>
            <a:off x="6411871" y="5081185"/>
            <a:ext cx="937916" cy="937916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Target">
            <a:extLst>
              <a:ext uri="{FF2B5EF4-FFF2-40B4-BE49-F238E27FC236}">
                <a16:creationId xmlns:a16="http://schemas.microsoft.com/office/drawing/2014/main" id="{446DD01D-D167-4038-AE00-3798BF656373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9089248" y="5348230"/>
            <a:ext cx="422632" cy="520982"/>
          </a:xfrm>
          <a:custGeom>
            <a:avLst/>
            <a:gdLst>
              <a:gd name="T0" fmla="*/ 159 w 422"/>
              <a:gd name="T1" fmla="*/ 217 h 522"/>
              <a:gd name="T2" fmla="*/ 212 w 422"/>
              <a:gd name="T3" fmla="*/ 223 h 522"/>
              <a:gd name="T4" fmla="*/ 179 w 422"/>
              <a:gd name="T5" fmla="*/ 5 h 522"/>
              <a:gd name="T6" fmla="*/ 167 w 422"/>
              <a:gd name="T7" fmla="*/ 0 h 522"/>
              <a:gd name="T8" fmla="*/ 0 w 422"/>
              <a:gd name="T9" fmla="*/ 179 h 522"/>
              <a:gd name="T10" fmla="*/ 54 w 422"/>
              <a:gd name="T11" fmla="*/ 194 h 522"/>
              <a:gd name="T12" fmla="*/ 411 w 422"/>
              <a:gd name="T13" fmla="*/ 481 h 522"/>
              <a:gd name="T14" fmla="*/ 411 w 422"/>
              <a:gd name="T15" fmla="*/ 464 h 522"/>
              <a:gd name="T16" fmla="*/ 159 w 422"/>
              <a:gd name="T17" fmla="*/ 217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2" h="522">
                <a:moveTo>
                  <a:pt x="159" y="217"/>
                </a:moveTo>
                <a:cubicBezTo>
                  <a:pt x="159" y="217"/>
                  <a:pt x="194" y="230"/>
                  <a:pt x="212" y="223"/>
                </a:cubicBezTo>
                <a:cubicBezTo>
                  <a:pt x="192" y="126"/>
                  <a:pt x="179" y="5"/>
                  <a:pt x="179" y="5"/>
                </a:cubicBezTo>
                <a:lnTo>
                  <a:pt x="167" y="0"/>
                </a:lnTo>
                <a:cubicBezTo>
                  <a:pt x="167" y="0"/>
                  <a:pt x="23" y="67"/>
                  <a:pt x="0" y="179"/>
                </a:cubicBezTo>
                <a:cubicBezTo>
                  <a:pt x="21" y="191"/>
                  <a:pt x="54" y="194"/>
                  <a:pt x="54" y="194"/>
                </a:cubicBezTo>
                <a:cubicBezTo>
                  <a:pt x="60" y="349"/>
                  <a:pt x="106" y="522"/>
                  <a:pt x="411" y="481"/>
                </a:cubicBezTo>
                <a:cubicBezTo>
                  <a:pt x="422" y="481"/>
                  <a:pt x="411" y="464"/>
                  <a:pt x="411" y="464"/>
                </a:cubicBezTo>
                <a:cubicBezTo>
                  <a:pt x="207" y="469"/>
                  <a:pt x="154" y="279"/>
                  <a:pt x="159" y="217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arget">
            <a:extLst>
              <a:ext uri="{FF2B5EF4-FFF2-40B4-BE49-F238E27FC236}">
                <a16:creationId xmlns:a16="http://schemas.microsoft.com/office/drawing/2014/main" id="{8504ADD8-1B38-489D-B335-9E83197E1819}"/>
              </a:ext>
            </a:extLst>
          </p:cNvPr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9255864" y="5275906"/>
            <a:ext cx="422632" cy="520982"/>
          </a:xfrm>
          <a:custGeom>
            <a:avLst/>
            <a:gdLst>
              <a:gd name="T0" fmla="*/ 12 w 423"/>
              <a:gd name="T1" fmla="*/ 41 h 522"/>
              <a:gd name="T2" fmla="*/ 12 w 423"/>
              <a:gd name="T3" fmla="*/ 58 h 522"/>
              <a:gd name="T4" fmla="*/ 263 w 423"/>
              <a:gd name="T5" fmla="*/ 305 h 522"/>
              <a:gd name="T6" fmla="*/ 211 w 423"/>
              <a:gd name="T7" fmla="*/ 299 h 522"/>
              <a:gd name="T8" fmla="*/ 243 w 423"/>
              <a:gd name="T9" fmla="*/ 517 h 522"/>
              <a:gd name="T10" fmla="*/ 256 w 423"/>
              <a:gd name="T11" fmla="*/ 522 h 522"/>
              <a:gd name="T12" fmla="*/ 423 w 423"/>
              <a:gd name="T13" fmla="*/ 343 h 522"/>
              <a:gd name="T14" fmla="*/ 369 w 423"/>
              <a:gd name="T15" fmla="*/ 328 h 522"/>
              <a:gd name="T16" fmla="*/ 12 w 423"/>
              <a:gd name="T17" fmla="*/ 41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3" h="522">
                <a:moveTo>
                  <a:pt x="12" y="41"/>
                </a:moveTo>
                <a:cubicBezTo>
                  <a:pt x="0" y="41"/>
                  <a:pt x="12" y="58"/>
                  <a:pt x="12" y="58"/>
                </a:cubicBezTo>
                <a:cubicBezTo>
                  <a:pt x="215" y="53"/>
                  <a:pt x="269" y="243"/>
                  <a:pt x="263" y="305"/>
                </a:cubicBezTo>
                <a:cubicBezTo>
                  <a:pt x="263" y="305"/>
                  <a:pt x="229" y="292"/>
                  <a:pt x="211" y="299"/>
                </a:cubicBezTo>
                <a:cubicBezTo>
                  <a:pt x="231" y="396"/>
                  <a:pt x="243" y="517"/>
                  <a:pt x="243" y="517"/>
                </a:cubicBezTo>
                <a:lnTo>
                  <a:pt x="256" y="522"/>
                </a:lnTo>
                <a:cubicBezTo>
                  <a:pt x="256" y="522"/>
                  <a:pt x="400" y="455"/>
                  <a:pt x="423" y="343"/>
                </a:cubicBezTo>
                <a:cubicBezTo>
                  <a:pt x="402" y="331"/>
                  <a:pt x="369" y="328"/>
                  <a:pt x="369" y="328"/>
                </a:cubicBezTo>
                <a:cubicBezTo>
                  <a:pt x="363" y="173"/>
                  <a:pt x="317" y="0"/>
                  <a:pt x="12" y="41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Target">
            <a:extLst>
              <a:ext uri="{FF2B5EF4-FFF2-40B4-BE49-F238E27FC236}">
                <a16:creationId xmlns:a16="http://schemas.microsoft.com/office/drawing/2014/main" id="{C804890E-98B1-47A4-8818-63B2402E66EB}"/>
              </a:ext>
            </a:extLst>
          </p:cNvPr>
          <p:cNvSpPr>
            <a:spLocks noEditPoints="1"/>
          </p:cNvSpPr>
          <p:nvPr>
            <p:custDataLst>
              <p:tags r:id="rId14"/>
            </p:custDataLst>
          </p:nvPr>
        </p:nvSpPr>
        <p:spPr bwMode="auto">
          <a:xfrm>
            <a:off x="8779923" y="4977097"/>
            <a:ext cx="1180179" cy="1182840"/>
          </a:xfrm>
          <a:custGeom>
            <a:avLst/>
            <a:gdLst>
              <a:gd name="T0" fmla="*/ 1157 w 1182"/>
              <a:gd name="T1" fmla="*/ 566 h 1181"/>
              <a:gd name="T2" fmla="*/ 1088 w 1182"/>
              <a:gd name="T3" fmla="*/ 566 h 1181"/>
              <a:gd name="T4" fmla="*/ 616 w 1182"/>
              <a:gd name="T5" fmla="*/ 94 h 1181"/>
              <a:gd name="T6" fmla="*/ 616 w 1182"/>
              <a:gd name="T7" fmla="*/ 25 h 1181"/>
              <a:gd name="T8" fmla="*/ 591 w 1182"/>
              <a:gd name="T9" fmla="*/ 0 h 1181"/>
              <a:gd name="T10" fmla="*/ 566 w 1182"/>
              <a:gd name="T11" fmla="*/ 25 h 1181"/>
              <a:gd name="T12" fmla="*/ 566 w 1182"/>
              <a:gd name="T13" fmla="*/ 94 h 1181"/>
              <a:gd name="T14" fmla="*/ 94 w 1182"/>
              <a:gd name="T15" fmla="*/ 566 h 1181"/>
              <a:gd name="T16" fmla="*/ 25 w 1182"/>
              <a:gd name="T17" fmla="*/ 566 h 1181"/>
              <a:gd name="T18" fmla="*/ 0 w 1182"/>
              <a:gd name="T19" fmla="*/ 591 h 1181"/>
              <a:gd name="T20" fmla="*/ 25 w 1182"/>
              <a:gd name="T21" fmla="*/ 616 h 1181"/>
              <a:gd name="T22" fmla="*/ 94 w 1182"/>
              <a:gd name="T23" fmla="*/ 616 h 1181"/>
              <a:gd name="T24" fmla="*/ 566 w 1182"/>
              <a:gd name="T25" fmla="*/ 1088 h 1181"/>
              <a:gd name="T26" fmla="*/ 566 w 1182"/>
              <a:gd name="T27" fmla="*/ 1156 h 1181"/>
              <a:gd name="T28" fmla="*/ 591 w 1182"/>
              <a:gd name="T29" fmla="*/ 1181 h 1181"/>
              <a:gd name="T30" fmla="*/ 616 w 1182"/>
              <a:gd name="T31" fmla="*/ 1156 h 1181"/>
              <a:gd name="T32" fmla="*/ 616 w 1182"/>
              <a:gd name="T33" fmla="*/ 1088 h 1181"/>
              <a:gd name="T34" fmla="*/ 1088 w 1182"/>
              <a:gd name="T35" fmla="*/ 616 h 1181"/>
              <a:gd name="T36" fmla="*/ 1157 w 1182"/>
              <a:gd name="T37" fmla="*/ 616 h 1181"/>
              <a:gd name="T38" fmla="*/ 1182 w 1182"/>
              <a:gd name="T39" fmla="*/ 591 h 1181"/>
              <a:gd name="T40" fmla="*/ 1157 w 1182"/>
              <a:gd name="T41" fmla="*/ 566 h 1181"/>
              <a:gd name="T42" fmla="*/ 616 w 1182"/>
              <a:gd name="T43" fmla="*/ 1037 h 1181"/>
              <a:gd name="T44" fmla="*/ 616 w 1182"/>
              <a:gd name="T45" fmla="*/ 1015 h 1181"/>
              <a:gd name="T46" fmla="*/ 591 w 1182"/>
              <a:gd name="T47" fmla="*/ 990 h 1181"/>
              <a:gd name="T48" fmla="*/ 566 w 1182"/>
              <a:gd name="T49" fmla="*/ 1015 h 1181"/>
              <a:gd name="T50" fmla="*/ 566 w 1182"/>
              <a:gd name="T51" fmla="*/ 1037 h 1181"/>
              <a:gd name="T52" fmla="*/ 144 w 1182"/>
              <a:gd name="T53" fmla="*/ 616 h 1181"/>
              <a:gd name="T54" fmla="*/ 166 w 1182"/>
              <a:gd name="T55" fmla="*/ 616 h 1181"/>
              <a:gd name="T56" fmla="*/ 191 w 1182"/>
              <a:gd name="T57" fmla="*/ 591 h 1181"/>
              <a:gd name="T58" fmla="*/ 166 w 1182"/>
              <a:gd name="T59" fmla="*/ 566 h 1181"/>
              <a:gd name="T60" fmla="*/ 144 w 1182"/>
              <a:gd name="T61" fmla="*/ 566 h 1181"/>
              <a:gd name="T62" fmla="*/ 566 w 1182"/>
              <a:gd name="T63" fmla="*/ 144 h 1181"/>
              <a:gd name="T64" fmla="*/ 566 w 1182"/>
              <a:gd name="T65" fmla="*/ 166 h 1181"/>
              <a:gd name="T66" fmla="*/ 591 w 1182"/>
              <a:gd name="T67" fmla="*/ 191 h 1181"/>
              <a:gd name="T68" fmla="*/ 616 w 1182"/>
              <a:gd name="T69" fmla="*/ 166 h 1181"/>
              <a:gd name="T70" fmla="*/ 616 w 1182"/>
              <a:gd name="T71" fmla="*/ 144 h 1181"/>
              <a:gd name="T72" fmla="*/ 1038 w 1182"/>
              <a:gd name="T73" fmla="*/ 566 h 1181"/>
              <a:gd name="T74" fmla="*/ 1016 w 1182"/>
              <a:gd name="T75" fmla="*/ 566 h 1181"/>
              <a:gd name="T76" fmla="*/ 991 w 1182"/>
              <a:gd name="T77" fmla="*/ 591 h 1181"/>
              <a:gd name="T78" fmla="*/ 1016 w 1182"/>
              <a:gd name="T79" fmla="*/ 616 h 1181"/>
              <a:gd name="T80" fmla="*/ 1038 w 1182"/>
              <a:gd name="T81" fmla="*/ 616 h 1181"/>
              <a:gd name="T82" fmla="*/ 616 w 1182"/>
              <a:gd name="T83" fmla="*/ 1037 h 1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82" h="1181">
                <a:moveTo>
                  <a:pt x="1157" y="566"/>
                </a:moveTo>
                <a:lnTo>
                  <a:pt x="1088" y="566"/>
                </a:lnTo>
                <a:cubicBezTo>
                  <a:pt x="1075" y="311"/>
                  <a:pt x="870" y="106"/>
                  <a:pt x="616" y="94"/>
                </a:cubicBezTo>
                <a:lnTo>
                  <a:pt x="616" y="25"/>
                </a:lnTo>
                <a:cubicBezTo>
                  <a:pt x="616" y="11"/>
                  <a:pt x="605" y="0"/>
                  <a:pt x="591" y="0"/>
                </a:cubicBezTo>
                <a:cubicBezTo>
                  <a:pt x="577" y="0"/>
                  <a:pt x="566" y="11"/>
                  <a:pt x="566" y="25"/>
                </a:cubicBezTo>
                <a:lnTo>
                  <a:pt x="566" y="94"/>
                </a:lnTo>
                <a:cubicBezTo>
                  <a:pt x="311" y="106"/>
                  <a:pt x="107" y="311"/>
                  <a:pt x="94" y="566"/>
                </a:cubicBezTo>
                <a:lnTo>
                  <a:pt x="25" y="566"/>
                </a:lnTo>
                <a:cubicBezTo>
                  <a:pt x="11" y="566"/>
                  <a:pt x="0" y="577"/>
                  <a:pt x="0" y="591"/>
                </a:cubicBezTo>
                <a:cubicBezTo>
                  <a:pt x="0" y="604"/>
                  <a:pt x="11" y="616"/>
                  <a:pt x="25" y="616"/>
                </a:cubicBezTo>
                <a:lnTo>
                  <a:pt x="94" y="616"/>
                </a:lnTo>
                <a:cubicBezTo>
                  <a:pt x="107" y="870"/>
                  <a:pt x="311" y="1075"/>
                  <a:pt x="566" y="1088"/>
                </a:cubicBezTo>
                <a:lnTo>
                  <a:pt x="566" y="1156"/>
                </a:lnTo>
                <a:cubicBezTo>
                  <a:pt x="566" y="1170"/>
                  <a:pt x="577" y="1181"/>
                  <a:pt x="591" y="1181"/>
                </a:cubicBezTo>
                <a:cubicBezTo>
                  <a:pt x="605" y="1181"/>
                  <a:pt x="616" y="1170"/>
                  <a:pt x="616" y="1156"/>
                </a:cubicBezTo>
                <a:lnTo>
                  <a:pt x="616" y="1088"/>
                </a:lnTo>
                <a:cubicBezTo>
                  <a:pt x="870" y="1075"/>
                  <a:pt x="1075" y="870"/>
                  <a:pt x="1088" y="616"/>
                </a:cubicBezTo>
                <a:lnTo>
                  <a:pt x="1157" y="616"/>
                </a:lnTo>
                <a:cubicBezTo>
                  <a:pt x="1170" y="616"/>
                  <a:pt x="1182" y="604"/>
                  <a:pt x="1182" y="591"/>
                </a:cubicBezTo>
                <a:cubicBezTo>
                  <a:pt x="1182" y="577"/>
                  <a:pt x="1170" y="566"/>
                  <a:pt x="1157" y="566"/>
                </a:cubicBezTo>
                <a:close/>
                <a:moveTo>
                  <a:pt x="616" y="1037"/>
                </a:moveTo>
                <a:lnTo>
                  <a:pt x="616" y="1015"/>
                </a:lnTo>
                <a:cubicBezTo>
                  <a:pt x="616" y="1002"/>
                  <a:pt x="605" y="990"/>
                  <a:pt x="591" y="990"/>
                </a:cubicBezTo>
                <a:cubicBezTo>
                  <a:pt x="577" y="990"/>
                  <a:pt x="566" y="1002"/>
                  <a:pt x="566" y="1015"/>
                </a:cubicBezTo>
                <a:lnTo>
                  <a:pt x="566" y="1037"/>
                </a:lnTo>
                <a:cubicBezTo>
                  <a:pt x="339" y="1025"/>
                  <a:pt x="157" y="843"/>
                  <a:pt x="144" y="616"/>
                </a:cubicBezTo>
                <a:lnTo>
                  <a:pt x="166" y="616"/>
                </a:lnTo>
                <a:cubicBezTo>
                  <a:pt x="180" y="616"/>
                  <a:pt x="191" y="604"/>
                  <a:pt x="191" y="591"/>
                </a:cubicBezTo>
                <a:cubicBezTo>
                  <a:pt x="191" y="577"/>
                  <a:pt x="180" y="566"/>
                  <a:pt x="166" y="566"/>
                </a:cubicBezTo>
                <a:lnTo>
                  <a:pt x="144" y="566"/>
                </a:lnTo>
                <a:cubicBezTo>
                  <a:pt x="157" y="339"/>
                  <a:pt x="339" y="156"/>
                  <a:pt x="566" y="144"/>
                </a:cubicBezTo>
                <a:lnTo>
                  <a:pt x="566" y="166"/>
                </a:lnTo>
                <a:cubicBezTo>
                  <a:pt x="566" y="180"/>
                  <a:pt x="577" y="191"/>
                  <a:pt x="591" y="191"/>
                </a:cubicBezTo>
                <a:cubicBezTo>
                  <a:pt x="605" y="191"/>
                  <a:pt x="616" y="180"/>
                  <a:pt x="616" y="166"/>
                </a:cubicBezTo>
                <a:lnTo>
                  <a:pt x="616" y="144"/>
                </a:lnTo>
                <a:cubicBezTo>
                  <a:pt x="843" y="156"/>
                  <a:pt x="1025" y="339"/>
                  <a:pt x="1038" y="566"/>
                </a:cubicBezTo>
                <a:lnTo>
                  <a:pt x="1016" y="566"/>
                </a:lnTo>
                <a:cubicBezTo>
                  <a:pt x="1002" y="566"/>
                  <a:pt x="991" y="577"/>
                  <a:pt x="991" y="591"/>
                </a:cubicBezTo>
                <a:cubicBezTo>
                  <a:pt x="991" y="604"/>
                  <a:pt x="1002" y="616"/>
                  <a:pt x="1016" y="616"/>
                </a:cubicBezTo>
                <a:lnTo>
                  <a:pt x="1038" y="616"/>
                </a:lnTo>
                <a:cubicBezTo>
                  <a:pt x="1025" y="843"/>
                  <a:pt x="843" y="1025"/>
                  <a:pt x="616" y="1037"/>
                </a:cubicBezTo>
                <a:close/>
              </a:path>
            </a:pathLst>
          </a:custGeom>
          <a:solidFill>
            <a:schemeClr val="tx2"/>
          </a:solidFill>
          <a:ln w="0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DD5C146-110B-4FCB-80C9-62FD45FFBD0D}"/>
              </a:ext>
            </a:extLst>
          </p:cNvPr>
          <p:cNvSpPr txBox="1"/>
          <p:nvPr/>
        </p:nvSpPr>
        <p:spPr>
          <a:xfrm>
            <a:off x="6512770" y="5313906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1.06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6" name="Hous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BCA7F633-742A-4BF6-A5BB-5FEA0EBEFE5D}"/>
              </a:ext>
            </a:extLst>
          </p:cNvPr>
          <p:cNvSpPr>
            <a:spLocks noChangeAspect="1"/>
          </p:cNvSpPr>
          <p:nvPr>
            <p:custDataLst>
              <p:tags r:id="rId15"/>
            </p:custDataLst>
          </p:nvPr>
        </p:nvSpPr>
        <p:spPr bwMode="auto">
          <a:xfrm>
            <a:off x="3919733" y="5042964"/>
            <a:ext cx="1032961" cy="874387"/>
          </a:xfrm>
          <a:custGeom>
            <a:avLst/>
            <a:gdLst>
              <a:gd name="T0" fmla="*/ 200 w 200"/>
              <a:gd name="T1" fmla="*/ 100 h 169"/>
              <a:gd name="T2" fmla="*/ 163 w 200"/>
              <a:gd name="T3" fmla="*/ 62 h 169"/>
              <a:gd name="T4" fmla="*/ 163 w 200"/>
              <a:gd name="T5" fmla="*/ 6 h 169"/>
              <a:gd name="T6" fmla="*/ 138 w 200"/>
              <a:gd name="T7" fmla="*/ 6 h 169"/>
              <a:gd name="T8" fmla="*/ 138 w 200"/>
              <a:gd name="T9" fmla="*/ 37 h 169"/>
              <a:gd name="T10" fmla="*/ 100 w 200"/>
              <a:gd name="T11" fmla="*/ 0 h 169"/>
              <a:gd name="T12" fmla="*/ 0 w 200"/>
              <a:gd name="T13" fmla="*/ 100 h 169"/>
              <a:gd name="T14" fmla="*/ 0 w 200"/>
              <a:gd name="T15" fmla="*/ 106 h 169"/>
              <a:gd name="T16" fmla="*/ 25 w 200"/>
              <a:gd name="T17" fmla="*/ 106 h 169"/>
              <a:gd name="T18" fmla="*/ 25 w 200"/>
              <a:gd name="T19" fmla="*/ 169 h 169"/>
              <a:gd name="T20" fmla="*/ 88 w 200"/>
              <a:gd name="T21" fmla="*/ 169 h 169"/>
              <a:gd name="T22" fmla="*/ 88 w 200"/>
              <a:gd name="T23" fmla="*/ 131 h 169"/>
              <a:gd name="T24" fmla="*/ 113 w 200"/>
              <a:gd name="T25" fmla="*/ 131 h 169"/>
              <a:gd name="T26" fmla="*/ 113 w 200"/>
              <a:gd name="T27" fmla="*/ 169 h 169"/>
              <a:gd name="T28" fmla="*/ 175 w 200"/>
              <a:gd name="T29" fmla="*/ 169 h 169"/>
              <a:gd name="T30" fmla="*/ 175 w 200"/>
              <a:gd name="T31" fmla="*/ 106 h 169"/>
              <a:gd name="T32" fmla="*/ 200 w 200"/>
              <a:gd name="T33" fmla="*/ 106 h 169"/>
              <a:gd name="T34" fmla="*/ 200 w 200"/>
              <a:gd name="T35" fmla="*/ 10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0" h="169">
                <a:moveTo>
                  <a:pt x="200" y="100"/>
                </a:moveTo>
                <a:lnTo>
                  <a:pt x="163" y="62"/>
                </a:lnTo>
                <a:lnTo>
                  <a:pt x="163" y="6"/>
                </a:lnTo>
                <a:lnTo>
                  <a:pt x="138" y="6"/>
                </a:lnTo>
                <a:lnTo>
                  <a:pt x="138" y="37"/>
                </a:lnTo>
                <a:lnTo>
                  <a:pt x="100" y="0"/>
                </a:lnTo>
                <a:lnTo>
                  <a:pt x="0" y="100"/>
                </a:lnTo>
                <a:lnTo>
                  <a:pt x="0" y="106"/>
                </a:lnTo>
                <a:lnTo>
                  <a:pt x="25" y="106"/>
                </a:lnTo>
                <a:lnTo>
                  <a:pt x="25" y="169"/>
                </a:lnTo>
                <a:lnTo>
                  <a:pt x="88" y="169"/>
                </a:lnTo>
                <a:lnTo>
                  <a:pt x="88" y="131"/>
                </a:lnTo>
                <a:lnTo>
                  <a:pt x="113" y="131"/>
                </a:lnTo>
                <a:lnTo>
                  <a:pt x="113" y="169"/>
                </a:lnTo>
                <a:lnTo>
                  <a:pt x="175" y="169"/>
                </a:lnTo>
                <a:lnTo>
                  <a:pt x="175" y="106"/>
                </a:lnTo>
                <a:lnTo>
                  <a:pt x="200" y="106"/>
                </a:lnTo>
                <a:lnTo>
                  <a:pt x="200" y="1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25D85D3-B356-41E6-AB8D-B59DB54E1894}"/>
              </a:ext>
            </a:extLst>
          </p:cNvPr>
          <p:cNvSpPr txBox="1"/>
          <p:nvPr/>
        </p:nvSpPr>
        <p:spPr>
          <a:xfrm>
            <a:off x="9065269" y="5313906"/>
            <a:ext cx="617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3.1</a:t>
            </a:r>
            <a:endParaRPr kumimoji="0" lang="en-GB" sz="24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4871E6B-2CED-444E-A7FC-18435656E973}"/>
              </a:ext>
            </a:extLst>
          </p:cNvPr>
          <p:cNvSpPr txBox="1"/>
          <p:nvPr/>
        </p:nvSpPr>
        <p:spPr>
          <a:xfrm>
            <a:off x="4067274" y="5209465"/>
            <a:ext cx="726224" cy="608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6.4</a:t>
            </a:r>
          </a:p>
          <a:p>
            <a:pPr algn="ctr">
              <a:lnSpc>
                <a:spcPts val="2000"/>
              </a:lnSpc>
            </a:pPr>
            <a:r>
              <a:rPr lang="en-GB" sz="2000" b="1" dirty="0">
                <a:solidFill>
                  <a:schemeClr val="bg1"/>
                </a:solidFill>
              </a:rPr>
              <a:t>DAYS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1BC9F43-4530-4A80-A759-4284C0DA7787}"/>
              </a:ext>
            </a:extLst>
          </p:cNvPr>
          <p:cNvSpPr txBox="1"/>
          <p:nvPr/>
        </p:nvSpPr>
        <p:spPr>
          <a:xfrm>
            <a:off x="5892888" y="1976099"/>
            <a:ext cx="1985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(How many people in the household saw it)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427053-B9F3-49F7-8DD6-58F8189DB53A}"/>
              </a:ext>
            </a:extLst>
          </p:cNvPr>
          <p:cNvSpPr txBox="1"/>
          <p:nvPr/>
        </p:nvSpPr>
        <p:spPr>
          <a:xfrm>
            <a:off x="8078582" y="1976099"/>
            <a:ext cx="2607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(How many times people in the household returned to it)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462E12F-110C-4401-AACA-1ABEABDFBE6E}"/>
              </a:ext>
            </a:extLst>
          </p:cNvPr>
          <p:cNvSpPr txBox="1"/>
          <p:nvPr/>
        </p:nvSpPr>
        <p:spPr>
          <a:xfrm>
            <a:off x="3410676" y="1976099"/>
            <a:ext cx="202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(How long mail stayed in the home)</a:t>
            </a:r>
          </a:p>
        </p:txBody>
      </p:sp>
    </p:spTree>
    <p:extLst>
      <p:ext uri="{BB962C8B-B14F-4D97-AF65-F5344CB8AC3E}">
        <p14:creationId xmlns:p14="http://schemas.microsoft.com/office/powerpoint/2010/main" val="62605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7E45BF-6698-4190-8CD0-D417BC66E52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9182100" y="6261100"/>
            <a:ext cx="2743200" cy="365125"/>
          </a:xfrm>
        </p:spPr>
        <p:txBody>
          <a:bodyPr/>
          <a:lstStyle/>
          <a:p>
            <a:fld id="{3787542D-5C6B-4EB3-96EB-9B37C3D5D2F8}" type="slidenum">
              <a:rPr lang="en-GB" smtClean="0"/>
              <a:t>7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77D8BA-1ED4-4CDE-B397-BD1D361C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Mail’s performance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E0ADCE62-EDAE-4093-BF0B-DCAADDBBB7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001" y="977452"/>
            <a:ext cx="8861199" cy="282937"/>
          </a:xfrm>
        </p:spPr>
        <p:txBody>
          <a:bodyPr/>
          <a:lstStyle/>
          <a:p>
            <a:r>
              <a:rPr lang="en-GB" dirty="0"/>
              <a:t>Giving new data on how mail really performs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AC69F4-374B-452C-99BE-7EB816265D74}"/>
              </a:ext>
            </a:extLst>
          </p:cNvPr>
          <p:cNvSpPr/>
          <p:nvPr/>
        </p:nvSpPr>
        <p:spPr>
          <a:xfrm>
            <a:off x="2817872" y="2320172"/>
            <a:ext cx="1267222" cy="7383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50,000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D3D3A4-EFDD-4BAF-894E-112E1FE84275}"/>
              </a:ext>
            </a:extLst>
          </p:cNvPr>
          <p:cNvSpPr txBox="1"/>
          <p:nvPr/>
        </p:nvSpPr>
        <p:spPr>
          <a:xfrm>
            <a:off x="372862" y="2504682"/>
            <a:ext cx="248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cap="all" dirty="0"/>
              <a:t>Sent (expected REACH)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80F5D1-6A67-4784-9905-18AB22521299}"/>
              </a:ext>
            </a:extLst>
          </p:cNvPr>
          <p:cNvSpPr txBox="1"/>
          <p:nvPr/>
        </p:nvSpPr>
        <p:spPr>
          <a:xfrm>
            <a:off x="5033642" y="2504682"/>
            <a:ext cx="2419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cap="all" dirty="0"/>
              <a:t>ACTUAL REACH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D03E45-C413-468A-8998-2C6AB52A2F8A}"/>
              </a:ext>
            </a:extLst>
          </p:cNvPr>
          <p:cNvSpPr/>
          <p:nvPr/>
        </p:nvSpPr>
        <p:spPr>
          <a:xfrm>
            <a:off x="7423562" y="2320172"/>
            <a:ext cx="1267222" cy="7383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56,719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7D948A-9E85-4C1C-B1E8-6D7C9BC89456}"/>
              </a:ext>
            </a:extLst>
          </p:cNvPr>
          <p:cNvSpPr txBox="1"/>
          <p:nvPr/>
        </p:nvSpPr>
        <p:spPr>
          <a:xfrm>
            <a:off x="8729549" y="2366183"/>
            <a:ext cx="293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Reaches 6,719 more people than expected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63AC0F-775F-4920-B2EC-474FD509AFAF}"/>
              </a:ext>
            </a:extLst>
          </p:cNvPr>
          <p:cNvSpPr/>
          <p:nvPr/>
        </p:nvSpPr>
        <p:spPr>
          <a:xfrm>
            <a:off x="2817872" y="3187015"/>
            <a:ext cx="1267222" cy="73835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1%</a:t>
            </a:r>
          </a:p>
          <a:p>
            <a:pPr algn="ctr"/>
            <a:r>
              <a:rPr lang="en-GB" dirty="0"/>
              <a:t>= 500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1BCD8C-F473-4712-AF82-737A8CBE5ADE}"/>
              </a:ext>
            </a:extLst>
          </p:cNvPr>
          <p:cNvSpPr txBox="1"/>
          <p:nvPr/>
        </p:nvSpPr>
        <p:spPr>
          <a:xfrm>
            <a:off x="475648" y="3371525"/>
            <a:ext cx="2386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cap="all" dirty="0"/>
              <a:t>Expected response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42275E-665C-490B-AA0B-C2831708DD61}"/>
              </a:ext>
            </a:extLst>
          </p:cNvPr>
          <p:cNvSpPr txBox="1"/>
          <p:nvPr/>
        </p:nvSpPr>
        <p:spPr>
          <a:xfrm>
            <a:off x="4242469" y="3371525"/>
            <a:ext cx="3210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cap="all" dirty="0"/>
              <a:t>ACTUAL Response %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E506DD-F23A-4E5A-A9CA-4D726E457CEE}"/>
              </a:ext>
            </a:extLst>
          </p:cNvPr>
          <p:cNvSpPr/>
          <p:nvPr/>
        </p:nvSpPr>
        <p:spPr>
          <a:xfrm>
            <a:off x="7423562" y="3187015"/>
            <a:ext cx="1267222" cy="73835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9.77%</a:t>
            </a:r>
          </a:p>
          <a:p>
            <a:pPr algn="ctr"/>
            <a:r>
              <a:rPr lang="en-GB" dirty="0"/>
              <a:t>= 4,885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8A350F-272F-42E9-8DFF-DA14F72E0D6C}"/>
              </a:ext>
            </a:extLst>
          </p:cNvPr>
          <p:cNvSpPr txBox="1"/>
          <p:nvPr/>
        </p:nvSpPr>
        <p:spPr>
          <a:xfrm>
            <a:off x="8729549" y="3233026"/>
            <a:ext cx="2934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4,385 more people respond then most brands capture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2F921D-3A54-4D4C-AA88-D7D2448945C3}"/>
              </a:ext>
            </a:extLst>
          </p:cNvPr>
          <p:cNvSpPr/>
          <p:nvPr/>
        </p:nvSpPr>
        <p:spPr>
          <a:xfrm>
            <a:off x="2817872" y="4065194"/>
            <a:ext cx="1267222" cy="7383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50,000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7C1A18-D79A-46B3-B19F-AFE5E3307811}"/>
              </a:ext>
            </a:extLst>
          </p:cNvPr>
          <p:cNvSpPr txBox="1"/>
          <p:nvPr/>
        </p:nvSpPr>
        <p:spPr>
          <a:xfrm>
            <a:off x="843118" y="4249704"/>
            <a:ext cx="201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cap="all" dirty="0"/>
              <a:t>Expected impacts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EAB198-A5F8-40EA-A705-59F97651C6E6}"/>
              </a:ext>
            </a:extLst>
          </p:cNvPr>
          <p:cNvSpPr txBox="1"/>
          <p:nvPr/>
        </p:nvSpPr>
        <p:spPr>
          <a:xfrm>
            <a:off x="5033641" y="4249704"/>
            <a:ext cx="241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cap="all" dirty="0"/>
              <a:t>ACTUAL impacts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5B4C26-6EEC-4F13-B6E6-8ED14C47DB38}"/>
              </a:ext>
            </a:extLst>
          </p:cNvPr>
          <p:cNvSpPr/>
          <p:nvPr/>
        </p:nvSpPr>
        <p:spPr>
          <a:xfrm>
            <a:off x="7423562" y="4065194"/>
            <a:ext cx="1267222" cy="73835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212,287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AE319D-F4C8-4640-9CD3-AECFD9296EA4}"/>
              </a:ext>
            </a:extLst>
          </p:cNvPr>
          <p:cNvSpPr txBox="1"/>
          <p:nvPr/>
        </p:nvSpPr>
        <p:spPr>
          <a:xfrm>
            <a:off x="8729549" y="4111205"/>
            <a:ext cx="2934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Mail buys higher impacts than are measured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94A3AE3-96C9-48B1-A884-35A69E32B04F}"/>
              </a:ext>
            </a:extLst>
          </p:cNvPr>
          <p:cNvSpPr/>
          <p:nvPr/>
        </p:nvSpPr>
        <p:spPr>
          <a:xfrm>
            <a:off x="2817872" y="4946312"/>
            <a:ext cx="1267222" cy="73835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0.55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FB64D5-45AA-48FB-A06C-CD9DF4B7BAF7}"/>
              </a:ext>
            </a:extLst>
          </p:cNvPr>
          <p:cNvSpPr txBox="1"/>
          <p:nvPr/>
        </p:nvSpPr>
        <p:spPr>
          <a:xfrm>
            <a:off x="369079" y="5130822"/>
            <a:ext cx="249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cap="all" dirty="0"/>
              <a:t>Expected £ per impact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F16750-3059-4717-B309-8D1F5FCD3C0B}"/>
              </a:ext>
            </a:extLst>
          </p:cNvPr>
          <p:cNvSpPr txBox="1"/>
          <p:nvPr/>
        </p:nvSpPr>
        <p:spPr>
          <a:xfrm>
            <a:off x="4763056" y="5130822"/>
            <a:ext cx="2689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cap="all" dirty="0"/>
              <a:t>ACTUAL £ per impact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219C68-AC03-4D26-87B0-27E0ABDBC687}"/>
              </a:ext>
            </a:extLst>
          </p:cNvPr>
          <p:cNvSpPr/>
          <p:nvPr/>
        </p:nvSpPr>
        <p:spPr>
          <a:xfrm>
            <a:off x="7423562" y="4946312"/>
            <a:ext cx="1267222" cy="73835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0.11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E986BD-9D71-462F-A4F5-6BCD120BFA7A}"/>
              </a:ext>
            </a:extLst>
          </p:cNvPr>
          <p:cNvSpPr txBox="1"/>
          <p:nvPr/>
        </p:nvSpPr>
        <p:spPr>
          <a:xfrm>
            <a:off x="8729549" y="4992323"/>
            <a:ext cx="3024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Bringing the actual cost per impact down significantly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FA75C1-96C6-4BBB-8CF1-8B9C194A4B73}"/>
              </a:ext>
            </a:extLst>
          </p:cNvPr>
          <p:cNvSpPr txBox="1"/>
          <p:nvPr/>
        </p:nvSpPr>
        <p:spPr>
          <a:xfrm>
            <a:off x="9687146" y="6308833"/>
            <a:ext cx="1976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 JICMAIL ROI Calculator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811595-A1BE-4646-9133-D2D537AB47B4}"/>
              </a:ext>
            </a:extLst>
          </p:cNvPr>
          <p:cNvCxnSpPr>
            <a:cxnSpLocks/>
          </p:cNvCxnSpPr>
          <p:nvPr/>
        </p:nvCxnSpPr>
        <p:spPr>
          <a:xfrm>
            <a:off x="4141619" y="2689348"/>
            <a:ext cx="85225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4899C81-0F84-4422-B2D5-FFDA1AC25415}"/>
              </a:ext>
            </a:extLst>
          </p:cNvPr>
          <p:cNvCxnSpPr>
            <a:cxnSpLocks/>
          </p:cNvCxnSpPr>
          <p:nvPr/>
        </p:nvCxnSpPr>
        <p:spPr>
          <a:xfrm>
            <a:off x="4150496" y="3556191"/>
            <a:ext cx="852256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53CF6A3-58AF-4154-BBD0-9470E73423BF}"/>
              </a:ext>
            </a:extLst>
          </p:cNvPr>
          <p:cNvCxnSpPr>
            <a:cxnSpLocks/>
          </p:cNvCxnSpPr>
          <p:nvPr/>
        </p:nvCxnSpPr>
        <p:spPr>
          <a:xfrm>
            <a:off x="4150496" y="4434370"/>
            <a:ext cx="852256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3CAA6B8-ED6E-42E3-A6B1-B2A4CE02DBAE}"/>
              </a:ext>
            </a:extLst>
          </p:cNvPr>
          <p:cNvCxnSpPr>
            <a:cxnSpLocks/>
          </p:cNvCxnSpPr>
          <p:nvPr/>
        </p:nvCxnSpPr>
        <p:spPr>
          <a:xfrm>
            <a:off x="4190261" y="5315488"/>
            <a:ext cx="852256" cy="0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60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708B81-A6EC-4A44-AA0F-4A4665A32D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360FE-02F5-4392-9C12-7D03F05745B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4F2763-21FF-40DC-94F4-6395DCAA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Jicmail</a:t>
            </a:r>
            <a:r>
              <a:rPr lang="en-GB" dirty="0"/>
              <a:t> enables users to…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1E7310-586B-4307-9698-CFD90DE73A5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GB" dirty="0"/>
              <a:t>1.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2AC808-B6C3-4D0F-8F7C-7C38545C9EF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GB" dirty="0"/>
              <a:t>2.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D9C4AA-86B9-4693-8957-C2D431798AA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GB" dirty="0"/>
              <a:t>3.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8FA0C4-7F8C-4A46-B181-9D8CDDF8469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GB" dirty="0"/>
              <a:t>4.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AB90F53-1534-4488-9E48-F3E63E68BB0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GB" dirty="0"/>
              <a:t>5.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181697-A297-4563-BD8C-C475D557F0DD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GB" dirty="0"/>
              <a:t>6.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EF4FE6C-6B12-48AA-85FE-90518BF54D17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0120770" y="3239605"/>
            <a:ext cx="1671642" cy="2520172"/>
          </a:xfrm>
        </p:spPr>
        <p:txBody>
          <a:bodyPr/>
          <a:lstStyle/>
          <a:p>
            <a:r>
              <a:rPr lang="en-GB" dirty="0">
                <a:latin typeface="+mn-lt"/>
              </a:rPr>
              <a:t>Measure mail in the same way as other channels.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7421103-B3C9-4774-AA24-1181018CFAF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Understand what happens to mail in the homes of customers and prospects. 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17387A7-92FF-48DF-AE48-3CAD7AFF7B3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Benchmark campaign performance against competitors. 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83988E-231C-4F8B-AF58-4F9AF3379474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4189999" y="3246290"/>
            <a:ext cx="1804667" cy="2520172"/>
          </a:xfrm>
        </p:spPr>
        <p:txBody>
          <a:bodyPr/>
          <a:lstStyle/>
          <a:p>
            <a:r>
              <a:rPr lang="en-GB" dirty="0">
                <a:latin typeface="+mn-lt"/>
              </a:rPr>
              <a:t>Plan and evaluate mail within multi-channel data ecosystems with tools that help users extract the most value.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E052F32-4F76-4F6E-A2EF-B0CECDBA6319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197336" y="3246290"/>
            <a:ext cx="1793701" cy="2520172"/>
          </a:xfrm>
        </p:spPr>
        <p:txBody>
          <a:bodyPr/>
          <a:lstStyle/>
          <a:p>
            <a:r>
              <a:rPr lang="en-GB" dirty="0">
                <a:latin typeface="+mn-lt"/>
              </a:rPr>
              <a:t>See how mail is driving commercial impact such as online visits or brand discussions with even greater efficiency.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F3B37D0-BFEE-4007-8F3C-A109F8378DB3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8124399" y="3235303"/>
            <a:ext cx="1820879" cy="2520172"/>
          </a:xfrm>
        </p:spPr>
        <p:txBody>
          <a:bodyPr/>
          <a:lstStyle/>
          <a:p>
            <a:r>
              <a:rPr lang="en-GB" dirty="0">
                <a:latin typeface="+mn-lt"/>
              </a:rPr>
              <a:t>Test the latest shifts in media behaviour to improve results generated from the mail channel.</a:t>
            </a: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9261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4645-D90C-4B30-B9C9-90B21A631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5F317-F910-406A-A9A6-0BA1F016EAE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9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733F1F-A4AE-4977-9534-E57B9C1DD161}"/>
              </a:ext>
            </a:extLst>
          </p:cNvPr>
          <p:cNvSpPr txBox="1"/>
          <p:nvPr/>
        </p:nvSpPr>
        <p:spPr>
          <a:xfrm>
            <a:off x="1863986" y="2057892"/>
            <a:ext cx="1566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JICMAIL is integrated into existing tools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2A4514-8D2E-4BAF-843A-7781869B360D}"/>
              </a:ext>
            </a:extLst>
          </p:cNvPr>
          <p:cNvSpPr/>
          <p:nvPr/>
        </p:nvSpPr>
        <p:spPr>
          <a:xfrm>
            <a:off x="965350" y="1929514"/>
            <a:ext cx="3178125" cy="4161219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E22C9E-A32E-48F2-9179-2C48DDF670DF}"/>
              </a:ext>
            </a:extLst>
          </p:cNvPr>
          <p:cNvSpPr txBox="1"/>
          <p:nvPr/>
        </p:nvSpPr>
        <p:spPr>
          <a:xfrm>
            <a:off x="1105562" y="2054413"/>
            <a:ext cx="289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JICMAIL to pitch, plan and measure mail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686C03-E4F1-404F-8DD6-DEE5CE9EFEC7}"/>
              </a:ext>
            </a:extLst>
          </p:cNvPr>
          <p:cNvSpPr/>
          <p:nvPr/>
        </p:nvSpPr>
        <p:spPr>
          <a:xfrm>
            <a:off x="1105561" y="3077000"/>
            <a:ext cx="28977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Access to JICMAIL data is available at no cost including full training and support. </a:t>
            </a:r>
          </a:p>
          <a:p>
            <a:endParaRPr lang="en-GB" dirty="0"/>
          </a:p>
          <a:p>
            <a:r>
              <a:rPr lang="en-GB" dirty="0"/>
              <a:t>Users receive access to an intuitive data tool and are encouraged to take certification to achieve expert level knowledge.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EE8E1F-63E1-4334-9F80-63635E8AC769}"/>
              </a:ext>
            </a:extLst>
          </p:cNvPr>
          <p:cNvSpPr txBox="1"/>
          <p:nvPr/>
        </p:nvSpPr>
        <p:spPr>
          <a:xfrm>
            <a:off x="5404529" y="2057892"/>
            <a:ext cx="1566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JICMAIL is integrated into existing tools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FF16CD-92C5-47B2-84A4-F5E317250413}"/>
              </a:ext>
            </a:extLst>
          </p:cNvPr>
          <p:cNvSpPr/>
          <p:nvPr/>
        </p:nvSpPr>
        <p:spPr>
          <a:xfrm>
            <a:off x="4505893" y="1929514"/>
            <a:ext cx="3178125" cy="4161219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BA8849-C67C-467F-965A-77867E7B0E72}"/>
              </a:ext>
            </a:extLst>
          </p:cNvPr>
          <p:cNvSpPr txBox="1"/>
          <p:nvPr/>
        </p:nvSpPr>
        <p:spPr>
          <a:xfrm>
            <a:off x="4646105" y="2054413"/>
            <a:ext cx="289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JICMAIL is integrated into existing tools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B35377-EABF-45ED-993A-A4F9332EA9D6}"/>
              </a:ext>
            </a:extLst>
          </p:cNvPr>
          <p:cNvSpPr/>
          <p:nvPr/>
        </p:nvSpPr>
        <p:spPr>
          <a:xfrm>
            <a:off x="4646104" y="3077000"/>
            <a:ext cx="28977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JICMAIL is designed to be integrated with other data  </a:t>
            </a:r>
          </a:p>
          <a:p>
            <a:r>
              <a:rPr lang="en-GB" dirty="0"/>
              <a:t>sources and access is available through standard software systems for IPA </a:t>
            </a:r>
            <a:r>
              <a:rPr lang="en-GB" dirty="0" err="1"/>
              <a:t>TouchPoints</a:t>
            </a:r>
            <a:r>
              <a:rPr lang="en-GB" dirty="0"/>
              <a:t> and TGI + JICMAIL Fusion. We also provide support for other bespoke data integrations.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B22C4F7-2A35-44F5-B351-4B2AD104EBC8}"/>
              </a:ext>
            </a:extLst>
          </p:cNvPr>
          <p:cNvSpPr txBox="1"/>
          <p:nvPr/>
        </p:nvSpPr>
        <p:spPr>
          <a:xfrm>
            <a:off x="8945072" y="2057892"/>
            <a:ext cx="1566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JICMAIL is integrated into existing tools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10F12F-2959-44AC-8EBA-DB12000AAB58}"/>
              </a:ext>
            </a:extLst>
          </p:cNvPr>
          <p:cNvSpPr/>
          <p:nvPr/>
        </p:nvSpPr>
        <p:spPr>
          <a:xfrm>
            <a:off x="8046436" y="1929514"/>
            <a:ext cx="3178125" cy="4161219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392305" dist="114522" dir="8100000" sx="105000" sy="105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097E0D-1901-4AB5-98D0-C695DCB25352}"/>
              </a:ext>
            </a:extLst>
          </p:cNvPr>
          <p:cNvSpPr txBox="1"/>
          <p:nvPr/>
        </p:nvSpPr>
        <p:spPr>
          <a:xfrm>
            <a:off x="8186648" y="2054413"/>
            <a:ext cx="289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Test and measure with JICMAIL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9BCC4BD-95DB-4CBE-99B1-8F954F380074}"/>
              </a:ext>
            </a:extLst>
          </p:cNvPr>
          <p:cNvSpPr/>
          <p:nvPr/>
        </p:nvSpPr>
        <p:spPr>
          <a:xfrm>
            <a:off x="8186647" y="3077000"/>
            <a:ext cx="28977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JICMAIL has a testing and measurement approach that seeks to help you integrate JICMAIL into your own performance and evaluation systems including a 12 point checklist for best practice Econometrics with mail. </a:t>
            </a:r>
          </a:p>
        </p:txBody>
      </p:sp>
    </p:spTree>
    <p:extLst>
      <p:ext uri="{BB962C8B-B14F-4D97-AF65-F5344CB8AC3E}">
        <p14:creationId xmlns:p14="http://schemas.microsoft.com/office/powerpoint/2010/main" val="21385779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arget_POWER_USER_SEPARATOR_ICONS_aim_POWER_USER_SEPARATOR_ICONS_alternate_POWER_USER_SEPARATOR_ICONS_swapping_POWER_USER_SEPARATOR_ICONS_switch_POWER_USER_SEPARATOR_ICONS_target-shooting_POWER_USER_SEPARATOR_ICONS_targete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heme/theme1.xml><?xml version="1.0" encoding="utf-8"?>
<a:theme xmlns:a="http://schemas.openxmlformats.org/drawingml/2006/main" name="Office Theme">
  <a:themeElements>
    <a:clrScheme name="Marketreach Colours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E32019"/>
      </a:accent1>
      <a:accent2>
        <a:srgbClr val="E94D47"/>
      </a:accent2>
      <a:accent3>
        <a:srgbClr val="EE7975"/>
      </a:accent3>
      <a:accent4>
        <a:srgbClr val="F3A6A3"/>
      </a:accent4>
      <a:accent5>
        <a:srgbClr val="F9D3D1"/>
      </a:accent5>
      <a:accent6>
        <a:srgbClr val="000000"/>
      </a:accent6>
      <a:hlink>
        <a:srgbClr val="E32019"/>
      </a:hlink>
      <a:folHlink>
        <a:srgbClr val="E94D47"/>
      </a:folHlink>
    </a:clrScheme>
    <a:fontScheme name="Marketreach fonts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821</Words>
  <Application>Microsoft Office PowerPoint</Application>
  <PresentationFormat>Widescreen</PresentationFormat>
  <Paragraphs>147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Office Theme</vt:lpstr>
      <vt:lpstr>JICMAIL: JOINT INDUSTRY COMMITTEE FOR MAIL</vt:lpstr>
      <vt:lpstr>audience research data for mail</vt:lpstr>
      <vt:lpstr>Jicmail board</vt:lpstr>
      <vt:lpstr>interaction data</vt:lpstr>
      <vt:lpstr>commercial data</vt:lpstr>
      <vt:lpstr>Mail metrics available within jicmail</vt:lpstr>
      <vt:lpstr>Mail’s performance</vt:lpstr>
      <vt:lpstr>Jicmail enables users to…</vt:lpstr>
      <vt:lpstr>Additional benefits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2018-10-03T11:19:32Z</dcterms:created>
  <dcterms:modified xsi:type="dcterms:W3CDTF">2021-09-01T10:16:35Z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2021-09-01T10:16:35Z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/>
  </property>
  <property fmtid="{D5CDD505-2E9C-101B-9397-08002B2CF9AE}" pid="8" name="MSIP_Label_980f36f3-41a5-4f45-a6a2-e224f336accd_ContentBits">
    <vt:lpwstr>2</vt:lpwstr>
  </property>
</Properties>
</file>