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9"/>
  </p:notesMasterIdLst>
  <p:handoutMasterIdLst>
    <p:handoutMasterId r:id="rId10"/>
  </p:handoutMasterIdLst>
  <p:sldIdLst>
    <p:sldId id="3795" r:id="rId2"/>
    <p:sldId id="3792" r:id="rId3"/>
    <p:sldId id="3791" r:id="rId4"/>
    <p:sldId id="3807" r:id="rId5"/>
    <p:sldId id="3801" r:id="rId6"/>
    <p:sldId id="3798" r:id="rId7"/>
    <p:sldId id="3785" r:id="rId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C304"/>
    <a:srgbClr val="82CBD4"/>
    <a:srgbClr val="95C121"/>
    <a:srgbClr val="EF7E05"/>
    <a:srgbClr val="1BACE4"/>
    <a:srgbClr val="E6E6E6"/>
    <a:srgbClr val="1D1E1C"/>
    <a:srgbClr val="E20C18"/>
    <a:srgbClr val="FAA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13" autoAdjust="0"/>
    <p:restoredTop sz="96357" autoAdjust="0"/>
  </p:normalViewPr>
  <p:slideViewPr>
    <p:cSldViewPr snapToGrid="0">
      <p:cViewPr varScale="1">
        <p:scale>
          <a:sx n="86" d="100"/>
          <a:sy n="86" d="100"/>
        </p:scale>
        <p:origin x="379" y="53"/>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7" d="100"/>
          <a:sy n="87" d="100"/>
        </p:scale>
        <p:origin x="206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04/08/2021</a:t>
            </a:fld>
            <a:endParaRPr lang="en-GB"/>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04/08/2021</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Image">
    <p:spTree>
      <p:nvGrpSpPr>
        <p:cNvPr id="1" name=""/>
        <p:cNvGrpSpPr/>
        <p:nvPr/>
      </p:nvGrpSpPr>
      <p:grpSpPr>
        <a:xfrm>
          <a:off x="0" y="0"/>
          <a:ext cx="0" cy="0"/>
          <a:chOff x="0" y="0"/>
          <a:chExt cx="0" cy="0"/>
        </a:xfrm>
      </p:grpSpPr>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20" name="Subtitle 2">
            <a:extLst>
              <a:ext uri="{FF2B5EF4-FFF2-40B4-BE49-F238E27FC236}">
                <a16:creationId xmlns:a16="http://schemas.microsoft.com/office/drawing/2014/main" id="{AC0D4679-B451-ED43-B2CD-E9661A32AF68}"/>
              </a:ext>
            </a:extLst>
          </p:cNvPr>
          <p:cNvSpPr>
            <a:spLocks noGrp="1"/>
          </p:cNvSpPr>
          <p:nvPr>
            <p:ph type="subTitle" idx="1" hasCustomPrompt="1"/>
          </p:nvPr>
        </p:nvSpPr>
        <p:spPr>
          <a:xfrm>
            <a:off x="486000"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21" name="Title 3">
            <a:extLst>
              <a:ext uri="{FF2B5EF4-FFF2-40B4-BE49-F238E27FC236}">
                <a16:creationId xmlns:a16="http://schemas.microsoft.com/office/drawing/2014/main" id="{357D1814-6C07-3F44-9A66-DF9973E577CC}"/>
              </a:ext>
            </a:extLst>
          </p:cNvPr>
          <p:cNvSpPr>
            <a:spLocks noGrp="1"/>
          </p:cNvSpPr>
          <p:nvPr>
            <p:ph type="title" hasCustomPrompt="1"/>
          </p:nvPr>
        </p:nvSpPr>
        <p:spPr>
          <a:xfrm>
            <a:off x="486000"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425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ote,Imag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58781" y="2327983"/>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MARKS.STATEMENT HERE WITH OR WITHOUT QUOTE MARKS.”</a:t>
            </a:r>
          </a:p>
        </p:txBody>
      </p:sp>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633339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Pap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81EA89-EEA3-CF4A-AF2E-BF7A3B7EBB56}"/>
              </a:ext>
            </a:extLst>
          </p:cNvPr>
          <p:cNvSpPr txBox="1"/>
          <p:nvPr userDrawn="1"/>
        </p:nvSpPr>
        <p:spPr>
          <a:xfrm>
            <a:off x="1613766" y="2117122"/>
            <a:ext cx="8964468" cy="584775"/>
          </a:xfrm>
          <a:prstGeom prst="rect">
            <a:avLst/>
          </a:prstGeom>
          <a:noFill/>
        </p:spPr>
        <p:txBody>
          <a:bodyPr wrap="square" rtlCol="0">
            <a:spAutoFit/>
          </a:bodyPr>
          <a:lstStyle/>
          <a:p>
            <a:pPr algn="ctr"/>
            <a:endParaRPr lang="en-US" sz="3200" b="1" dirty="0">
              <a:solidFill>
                <a:schemeClr val="tx1"/>
              </a:solidFill>
              <a:latin typeface="+mj-lt"/>
            </a:endParaRPr>
          </a:p>
        </p:txBody>
      </p:sp>
      <p:pic>
        <p:nvPicPr>
          <p:cNvPr id="5" name="Picture 4">
            <a:extLst>
              <a:ext uri="{FF2B5EF4-FFF2-40B4-BE49-F238E27FC236}">
                <a16:creationId xmlns:a16="http://schemas.microsoft.com/office/drawing/2014/main" id="{4D7F0294-6555-614E-AD30-186463CB6A2A}"/>
              </a:ext>
            </a:extLst>
          </p:cNvPr>
          <p:cNvPicPr>
            <a:picLocks noChangeAspect="1"/>
          </p:cNvPicPr>
          <p:nvPr userDrawn="1"/>
        </p:nvPicPr>
        <p:blipFill>
          <a:blip r:embed="rId3"/>
          <a:stretch>
            <a:fillRect/>
          </a:stretch>
        </p:blipFill>
        <p:spPr>
          <a:xfrm>
            <a:off x="10156784" y="-95809"/>
            <a:ext cx="1716911" cy="2042164"/>
          </a:xfrm>
          <a:prstGeom prst="rect">
            <a:avLst/>
          </a:prstGeom>
        </p:spPr>
      </p:pic>
      <p:pic>
        <p:nvPicPr>
          <p:cNvPr id="6" name="Picture 5">
            <a:extLst>
              <a:ext uri="{FF2B5EF4-FFF2-40B4-BE49-F238E27FC236}">
                <a16:creationId xmlns:a16="http://schemas.microsoft.com/office/drawing/2014/main" id="{42A610B1-91B8-4286-A62C-13768BD19BF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4" name="Text Placeholder 3">
            <a:extLst>
              <a:ext uri="{FF2B5EF4-FFF2-40B4-BE49-F238E27FC236}">
                <a16:creationId xmlns:a16="http://schemas.microsoft.com/office/drawing/2014/main" id="{934B87C8-4CA8-48B2-A305-D07818E34E78}"/>
              </a:ext>
            </a:extLst>
          </p:cNvPr>
          <p:cNvSpPr>
            <a:spLocks noGrp="1"/>
          </p:cNvSpPr>
          <p:nvPr>
            <p:ph type="body" sz="quarter" idx="10" hasCustomPrompt="1"/>
          </p:nvPr>
        </p:nvSpPr>
        <p:spPr>
          <a:xfrm>
            <a:off x="1599334" y="2302366"/>
            <a:ext cx="8978900" cy="1571625"/>
          </a:xfrm>
          <a:prstGeom prst="rect">
            <a:avLst/>
          </a:prstGeom>
        </p:spPr>
        <p:txBody>
          <a:bodyPr/>
          <a:lstStyle>
            <a:lvl1pPr marL="0" indent="0">
              <a:buNone/>
              <a:defRPr lang="en-US" sz="3600" b="1" kern="1200" dirty="0">
                <a:solidFill>
                  <a:schemeClr val="tx1"/>
                </a:solidFill>
                <a:latin typeface="+mj-lt"/>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“STATEMENT HERE, WITH OR WITHOUT QUOTE MARKS. STATEMENT HERE WITH OR WITHOUT QUOTE MARKS.”</a:t>
            </a:r>
          </a:p>
        </p:txBody>
      </p:sp>
      <p:sp>
        <p:nvSpPr>
          <p:cNvPr id="7" name="Rectangle 6">
            <a:extLst>
              <a:ext uri="{FF2B5EF4-FFF2-40B4-BE49-F238E27FC236}">
                <a16:creationId xmlns:a16="http://schemas.microsoft.com/office/drawing/2014/main" id="{9FC85945-97C1-4E9B-9C52-7EC5016A757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916561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Single Title, Circle Postmark">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042703"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93160"/>
            <a:ext cx="8042701" cy="267229"/>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85775" y="1781175"/>
            <a:ext cx="11191875"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28CF5E35-E11F-4B1A-8551-321DFB3F3A46}"/>
              </a:ext>
            </a:extLst>
          </p:cNvPr>
          <p:cNvPicPr>
            <a:picLocks noChangeAspect="1"/>
          </p:cNvPicPr>
          <p:nvPr userDrawn="1"/>
        </p:nvPicPr>
        <p:blipFill>
          <a:blip r:embed="rId3"/>
          <a:stretch>
            <a:fillRect/>
          </a:stretch>
        </p:blipFill>
        <p:spPr>
          <a:xfrm>
            <a:off x="10752141" y="-280203"/>
            <a:ext cx="1635468" cy="1945294"/>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083303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Double title, Circle Postmark">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6000" y="413999"/>
            <a:ext cx="7880334" cy="1047192"/>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circle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1497618"/>
            <a:ext cx="7880333" cy="267229"/>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Content Placeholder 2">
            <a:extLst>
              <a:ext uri="{FF2B5EF4-FFF2-40B4-BE49-F238E27FC236}">
                <a16:creationId xmlns:a16="http://schemas.microsoft.com/office/drawing/2014/main" id="{BD0A1CCF-7C94-4FDD-ACD6-55AA68297ABF}"/>
              </a:ext>
            </a:extLst>
          </p:cNvPr>
          <p:cNvSpPr>
            <a:spLocks noGrp="1"/>
          </p:cNvSpPr>
          <p:nvPr>
            <p:ph sz="quarter" idx="13"/>
          </p:nvPr>
        </p:nvSpPr>
        <p:spPr>
          <a:xfrm>
            <a:off x="485775" y="1797801"/>
            <a:ext cx="11191875"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a:extLst>
              <a:ext uri="{FF2B5EF4-FFF2-40B4-BE49-F238E27FC236}">
                <a16:creationId xmlns:a16="http://schemas.microsoft.com/office/drawing/2014/main" id="{B6FFE816-F799-46CC-8EFA-5FE4A123E23D}"/>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8" name="Picture 7">
            <a:extLst>
              <a:ext uri="{FF2B5EF4-FFF2-40B4-BE49-F238E27FC236}">
                <a16:creationId xmlns:a16="http://schemas.microsoft.com/office/drawing/2014/main" id="{68C40377-6254-43F2-8398-4A4F34B1E4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pic>
        <p:nvPicPr>
          <p:cNvPr id="10" name="Picture 9">
            <a:extLst>
              <a:ext uri="{FF2B5EF4-FFF2-40B4-BE49-F238E27FC236}">
                <a16:creationId xmlns:a16="http://schemas.microsoft.com/office/drawing/2014/main" id="{5F6DA310-B859-4094-99FB-E0D045EF9226}"/>
              </a:ext>
            </a:extLst>
          </p:cNvPr>
          <p:cNvPicPr>
            <a:picLocks noChangeAspect="1"/>
          </p:cNvPicPr>
          <p:nvPr userDrawn="1"/>
        </p:nvPicPr>
        <p:blipFill>
          <a:blip r:embed="rId3"/>
          <a:stretch>
            <a:fillRect/>
          </a:stretch>
        </p:blipFill>
        <p:spPr>
          <a:xfrm>
            <a:off x="8875083" y="-725846"/>
            <a:ext cx="2436859" cy="2436859"/>
          </a:xfrm>
          <a:prstGeom prst="rect">
            <a:avLst/>
          </a:prstGeom>
        </p:spPr>
      </p:pic>
      <p:sp>
        <p:nvSpPr>
          <p:cNvPr id="11" name="Rectangle 10">
            <a:extLst>
              <a:ext uri="{FF2B5EF4-FFF2-40B4-BE49-F238E27FC236}">
                <a16:creationId xmlns:a16="http://schemas.microsoft.com/office/drawing/2014/main" id="{B7EBC413-65A5-4E69-8650-5FCA573E240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847518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cess, No image, 4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a:blip r:embed="rId2"/>
          <a:stretch>
            <a:fillRect/>
          </a:stretch>
        </p:blipFill>
        <p:spPr>
          <a:xfrm>
            <a:off x="9478657" y="-360472"/>
            <a:ext cx="3307953" cy="393461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46" name="Title 1">
            <a:extLst>
              <a:ext uri="{FF2B5EF4-FFF2-40B4-BE49-F238E27FC236}">
                <a16:creationId xmlns:a16="http://schemas.microsoft.com/office/drawing/2014/main" id="{18C41BF3-1E70-074F-91F2-1ED6C2669A8A}"/>
              </a:ext>
            </a:extLst>
          </p:cNvPr>
          <p:cNvSpPr>
            <a:spLocks noGrp="1"/>
          </p:cNvSpPr>
          <p:nvPr>
            <p:ph type="title" hasCustomPrompt="1"/>
          </p:nvPr>
        </p:nvSpPr>
        <p:spPr>
          <a:xfrm>
            <a:off x="486000" y="414000"/>
            <a:ext cx="8330858" cy="475686"/>
          </a:xfrm>
          <a:prstGeom prst="rect">
            <a:avLst/>
          </a:prstGeom>
        </p:spPr>
        <p:txBody>
          <a:bodyPr lIns="0" tIns="0" rIns="0" bIns="0"/>
          <a:lstStyle>
            <a:lvl1pPr>
              <a:lnSpc>
                <a:spcPts val="4400"/>
              </a:lnSpc>
              <a:defRPr sz="3600" b="1" cap="all" spc="-100" baseline="0">
                <a:latin typeface="+mj-lt"/>
              </a:defRPr>
            </a:lvl1pPr>
          </a:lstStyle>
          <a:p>
            <a:r>
              <a:rPr lang="en-US" dirty="0"/>
              <a:t>PROCESS, NO IMAGE, 3 STAGES</a:t>
            </a:r>
            <a:endParaRPr lang="en-GB" dirty="0"/>
          </a:p>
        </p:txBody>
      </p:sp>
      <p:sp>
        <p:nvSpPr>
          <p:cNvPr id="47" name="Text Placeholder 6">
            <a:extLst>
              <a:ext uri="{FF2B5EF4-FFF2-40B4-BE49-F238E27FC236}">
                <a16:creationId xmlns:a16="http://schemas.microsoft.com/office/drawing/2014/main" id="{760BFC88-96B3-2D44-9307-99EFF62DA211}"/>
              </a:ext>
            </a:extLst>
          </p:cNvPr>
          <p:cNvSpPr>
            <a:spLocks noGrp="1"/>
          </p:cNvSpPr>
          <p:nvPr>
            <p:ph type="body" sz="quarter" idx="11" hasCustomPrompt="1"/>
          </p:nvPr>
        </p:nvSpPr>
        <p:spPr>
          <a:xfrm>
            <a:off x="486000" y="993160"/>
            <a:ext cx="8330857" cy="267229"/>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4" name="Rectangle 53">
            <a:extLst>
              <a:ext uri="{FF2B5EF4-FFF2-40B4-BE49-F238E27FC236}">
                <a16:creationId xmlns:a16="http://schemas.microsoft.com/office/drawing/2014/main" id="{C5413A5D-B0DB-4840-A6F5-293DCA8C23D9}"/>
              </a:ext>
            </a:extLst>
          </p:cNvPr>
          <p:cNvSpPr/>
          <p:nvPr userDrawn="1"/>
        </p:nvSpPr>
        <p:spPr>
          <a:xfrm>
            <a:off x="479259" y="2729993"/>
            <a:ext cx="2572799" cy="312819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47ACD3-9D3A-184E-A273-6B9AD0E17160}"/>
              </a:ext>
            </a:extLst>
          </p:cNvPr>
          <p:cNvSpPr/>
          <p:nvPr userDrawn="1"/>
        </p:nvSpPr>
        <p:spPr>
          <a:xfrm>
            <a:off x="3361659" y="2729993"/>
            <a:ext cx="2572799" cy="312819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3B1937D-5E8B-4442-A129-2CC064F9A1E0}"/>
              </a:ext>
            </a:extLst>
          </p:cNvPr>
          <p:cNvSpPr/>
          <p:nvPr userDrawn="1"/>
        </p:nvSpPr>
        <p:spPr>
          <a:xfrm>
            <a:off x="6244059" y="2729993"/>
            <a:ext cx="2572799" cy="312819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Text Placeholder 40">
            <a:extLst>
              <a:ext uri="{FF2B5EF4-FFF2-40B4-BE49-F238E27FC236}">
                <a16:creationId xmlns:a16="http://schemas.microsoft.com/office/drawing/2014/main" id="{4A50721B-5180-6246-9B49-B012E18188B5}"/>
              </a:ext>
            </a:extLst>
          </p:cNvPr>
          <p:cNvSpPr>
            <a:spLocks noGrp="1"/>
          </p:cNvSpPr>
          <p:nvPr>
            <p:ph type="body" sz="quarter" idx="28"/>
          </p:nvPr>
        </p:nvSpPr>
        <p:spPr>
          <a:xfrm>
            <a:off x="654408" y="2835192"/>
            <a:ext cx="2222500" cy="3022993"/>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1" name="Text Placeholder 40">
            <a:extLst>
              <a:ext uri="{FF2B5EF4-FFF2-40B4-BE49-F238E27FC236}">
                <a16:creationId xmlns:a16="http://schemas.microsoft.com/office/drawing/2014/main" id="{5009098B-C9C2-6D4D-B4C8-66B13FEA524F}"/>
              </a:ext>
            </a:extLst>
          </p:cNvPr>
          <p:cNvSpPr>
            <a:spLocks noGrp="1"/>
          </p:cNvSpPr>
          <p:nvPr>
            <p:ph type="body" sz="quarter" idx="29"/>
          </p:nvPr>
        </p:nvSpPr>
        <p:spPr>
          <a:xfrm>
            <a:off x="3536808" y="2835192"/>
            <a:ext cx="2222500" cy="3022993"/>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2" name="Text Placeholder 40">
            <a:extLst>
              <a:ext uri="{FF2B5EF4-FFF2-40B4-BE49-F238E27FC236}">
                <a16:creationId xmlns:a16="http://schemas.microsoft.com/office/drawing/2014/main" id="{A5DF1411-B4B7-574E-9BAB-9A4186C43E81}"/>
              </a:ext>
            </a:extLst>
          </p:cNvPr>
          <p:cNvSpPr>
            <a:spLocks noGrp="1"/>
          </p:cNvSpPr>
          <p:nvPr>
            <p:ph type="body" sz="quarter" idx="30"/>
          </p:nvPr>
        </p:nvSpPr>
        <p:spPr>
          <a:xfrm>
            <a:off x="6419208" y="2835192"/>
            <a:ext cx="2222500" cy="3022993"/>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3" name="Rectangle 62">
            <a:extLst>
              <a:ext uri="{FF2B5EF4-FFF2-40B4-BE49-F238E27FC236}">
                <a16:creationId xmlns:a16="http://schemas.microsoft.com/office/drawing/2014/main" id="{6DA0BE2C-2F41-C94A-99E2-9E9C8539EC62}"/>
              </a:ext>
            </a:extLst>
          </p:cNvPr>
          <p:cNvSpPr/>
          <p:nvPr userDrawn="1"/>
        </p:nvSpPr>
        <p:spPr>
          <a:xfrm>
            <a:off x="9133199" y="2715906"/>
            <a:ext cx="2572799" cy="314227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Text Placeholder 40">
            <a:extLst>
              <a:ext uri="{FF2B5EF4-FFF2-40B4-BE49-F238E27FC236}">
                <a16:creationId xmlns:a16="http://schemas.microsoft.com/office/drawing/2014/main" id="{A572828F-67C2-5748-B663-D94F10F66173}"/>
              </a:ext>
            </a:extLst>
          </p:cNvPr>
          <p:cNvSpPr>
            <a:spLocks noGrp="1"/>
          </p:cNvSpPr>
          <p:nvPr>
            <p:ph type="body" sz="quarter" idx="32"/>
          </p:nvPr>
        </p:nvSpPr>
        <p:spPr>
          <a:xfrm>
            <a:off x="9308348" y="2835192"/>
            <a:ext cx="2222500" cy="3022993"/>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0" name="Picture 19">
            <a:extLst>
              <a:ext uri="{FF2B5EF4-FFF2-40B4-BE49-F238E27FC236}">
                <a16:creationId xmlns:a16="http://schemas.microsoft.com/office/drawing/2014/main" id="{AF2ADDD6-64C2-42E4-8BC8-1D19C8E183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9" name="Rectangle 18">
            <a:extLst>
              <a:ext uri="{FF2B5EF4-FFF2-40B4-BE49-F238E27FC236}">
                <a16:creationId xmlns:a16="http://schemas.microsoft.com/office/drawing/2014/main" id="{1A375A71-02A2-4AE6-9C69-5955E9F54FC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1542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9BB56318-D0CF-4942-BC59-306D1F6A9197}"/>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691" r:id="rId2"/>
    <p:sldLayoutId id="2147483734" r:id="rId3"/>
    <p:sldLayoutId id="2147483740" r:id="rId4"/>
    <p:sldLayoutId id="2147483741" r:id="rId5"/>
    <p:sldLayoutId id="214748374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royalmailgroup.com/media/11488/royal-mail-group-cr-report-2020-21-interactive-final.pdf"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207EEE-6D60-4EF4-AB9F-6AA8E1776409}"/>
              </a:ext>
            </a:extLst>
          </p:cNvPr>
          <p:cNvPicPr>
            <a:picLocks noChangeAspect="1"/>
          </p:cNvPicPr>
          <p:nvPr/>
        </p:nvPicPr>
        <p:blipFill rotWithShape="1">
          <a:blip r:embed="rId2">
            <a:extLst>
              <a:ext uri="{28A0092B-C50C-407E-A947-70E740481C1C}">
                <a14:useLocalDpi xmlns:a14="http://schemas.microsoft.com/office/drawing/2010/main" val="0"/>
              </a:ext>
            </a:extLst>
          </a:blip>
          <a:srcRect t="2175" b="13429"/>
          <a:stretch/>
        </p:blipFill>
        <p:spPr>
          <a:xfrm>
            <a:off x="0" y="0"/>
            <a:ext cx="12192000" cy="6858000"/>
          </a:xfrm>
          <a:prstGeom prst="rect">
            <a:avLst/>
          </a:prstGeom>
        </p:spPr>
      </p:pic>
      <p:sp>
        <p:nvSpPr>
          <p:cNvPr id="5" name="Rectangle 4">
            <a:extLst>
              <a:ext uri="{FF2B5EF4-FFF2-40B4-BE49-F238E27FC236}">
                <a16:creationId xmlns:a16="http://schemas.microsoft.com/office/drawing/2014/main" id="{FD3176B6-0631-4003-913E-1AFC5F9CAD8B}"/>
              </a:ext>
            </a:extLst>
          </p:cNvPr>
          <p:cNvSpPr/>
          <p:nvPr/>
        </p:nvSpPr>
        <p:spPr>
          <a:xfrm>
            <a:off x="0" y="0"/>
            <a:ext cx="12211447" cy="6858000"/>
          </a:xfrm>
          <a:prstGeom prst="rect">
            <a:avLst/>
          </a:prstGeom>
          <a:solidFill>
            <a:srgbClr val="000000">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6D1C73FE-3225-43A0-B1F7-E4F23BF2BA43}"/>
              </a:ext>
            </a:extLst>
          </p:cNvPr>
          <p:cNvSpPr>
            <a:spLocks noGrp="1"/>
          </p:cNvSpPr>
          <p:nvPr>
            <p:ph type="body" sz="quarter" idx="10"/>
          </p:nvPr>
        </p:nvSpPr>
        <p:spPr/>
        <p:txBody>
          <a:bodyPr/>
          <a:lstStyle/>
          <a:p>
            <a:r>
              <a:rPr lang="en-GB" dirty="0"/>
              <a:t>July 2021</a:t>
            </a:r>
          </a:p>
        </p:txBody>
      </p:sp>
      <p:sp>
        <p:nvSpPr>
          <p:cNvPr id="4" name="Title 3">
            <a:extLst>
              <a:ext uri="{FF2B5EF4-FFF2-40B4-BE49-F238E27FC236}">
                <a16:creationId xmlns:a16="http://schemas.microsoft.com/office/drawing/2014/main" id="{8A56B0DF-A334-41D6-90B7-EBF7A6FF2036}"/>
              </a:ext>
            </a:extLst>
          </p:cNvPr>
          <p:cNvSpPr>
            <a:spLocks noGrp="1"/>
          </p:cNvSpPr>
          <p:nvPr>
            <p:ph type="title"/>
          </p:nvPr>
        </p:nvSpPr>
        <p:spPr/>
        <p:txBody>
          <a:bodyPr/>
          <a:lstStyle/>
          <a:p>
            <a:r>
              <a:rPr lang="en-GB" dirty="0"/>
              <a:t>ROYAL MAIL</a:t>
            </a:r>
            <a:br>
              <a:rPr lang="en-GB" dirty="0"/>
            </a:br>
            <a:r>
              <a:rPr lang="en-GB" dirty="0"/>
              <a:t>DELIVERING A CLEANER FUTURE</a:t>
            </a:r>
          </a:p>
        </p:txBody>
      </p:sp>
    </p:spTree>
    <p:extLst>
      <p:ext uri="{BB962C8B-B14F-4D97-AF65-F5344CB8AC3E}">
        <p14:creationId xmlns:p14="http://schemas.microsoft.com/office/powerpoint/2010/main" val="268680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246495-7767-40FF-A065-5FB2E3104EE1}"/>
              </a:ext>
            </a:extLst>
          </p:cNvPr>
          <p:cNvSpPr>
            <a:spLocks noGrp="1"/>
          </p:cNvSpPr>
          <p:nvPr>
            <p:ph type="body" sz="quarter" idx="10"/>
          </p:nvPr>
        </p:nvSpPr>
        <p:spPr/>
        <p:txBody>
          <a:bodyPr/>
          <a:lstStyle/>
          <a:p>
            <a:r>
              <a:rPr lang="en-GB" sz="2600" dirty="0">
                <a:ea typeface="Calibri" panose="020F0502020204030204" pitchFamily="34" charset="0"/>
              </a:rPr>
              <a:t>Across the Group, Royal Mail aims to decarbonise its operations through the use of alternative fuel vehicles and renewable energy solutions, whilst striving for continued efficiencies.</a:t>
            </a:r>
            <a:br>
              <a:rPr lang="en-GB" sz="2600" dirty="0">
                <a:ea typeface="Calibri" panose="020F0502020204030204" pitchFamily="34" charset="0"/>
              </a:rPr>
            </a:br>
            <a:br>
              <a:rPr lang="en-GB" sz="2600" dirty="0">
                <a:ea typeface="Calibri" panose="020F0502020204030204" pitchFamily="34" charset="0"/>
              </a:rPr>
            </a:br>
            <a:r>
              <a:rPr lang="en-GB" sz="2600" dirty="0">
                <a:ea typeface="Calibri" panose="020F0502020204030204" pitchFamily="34" charset="0"/>
              </a:rPr>
              <a:t>It continues to implement measures to reduce water usage and waste generated from its operations.</a:t>
            </a:r>
            <a:endParaRPr lang="en-GB" sz="2600" dirty="0"/>
          </a:p>
        </p:txBody>
      </p:sp>
    </p:spTree>
    <p:extLst>
      <p:ext uri="{BB962C8B-B14F-4D97-AF65-F5344CB8AC3E}">
        <p14:creationId xmlns:p14="http://schemas.microsoft.com/office/powerpoint/2010/main" val="271513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40507553-40E0-4A72-AA66-6382145E7997}"/>
              </a:ext>
            </a:extLst>
          </p:cNvPr>
          <p:cNvSpPr>
            <a:spLocks noGrp="1"/>
          </p:cNvSpPr>
          <p:nvPr>
            <p:ph sz="quarter" idx="13"/>
          </p:nvPr>
        </p:nvSpPr>
        <p:spPr>
          <a:xfrm>
            <a:off x="485775" y="1797801"/>
            <a:ext cx="11191875" cy="985595"/>
          </a:xfrm>
        </p:spPr>
        <p:txBody>
          <a:bodyPr/>
          <a:lstStyle/>
          <a:p>
            <a:pPr marL="0" indent="0">
              <a:buNone/>
            </a:pPr>
            <a:r>
              <a:rPr lang="en-GB" dirty="0"/>
              <a:t>Environmental considerations are a fundamental part of the way Royal Mail operates in the UK.  With its feet-on-the-street network of over 85,000 postmen and women in the UK, it plays a key role in reducing emissions in the communities in which it works.  Its environmental strategy focuses on three key areas which are outlined below:</a:t>
            </a:r>
          </a:p>
        </p:txBody>
      </p:sp>
      <p:sp>
        <p:nvSpPr>
          <p:cNvPr id="2" name="Title 1">
            <a:extLst>
              <a:ext uri="{FF2B5EF4-FFF2-40B4-BE49-F238E27FC236}">
                <a16:creationId xmlns:a16="http://schemas.microsoft.com/office/drawing/2014/main" id="{CB8AF705-2E0C-4EC1-B4A9-A558C0B89B7A}"/>
              </a:ext>
            </a:extLst>
          </p:cNvPr>
          <p:cNvSpPr>
            <a:spLocks noGrp="1"/>
          </p:cNvSpPr>
          <p:nvPr>
            <p:ph type="title"/>
          </p:nvPr>
        </p:nvSpPr>
        <p:spPr/>
        <p:txBody>
          <a:bodyPr/>
          <a:lstStyle/>
          <a:p>
            <a:r>
              <a:rPr lang="en-GB" dirty="0"/>
              <a:t>Delivering a cleaner future</a:t>
            </a:r>
          </a:p>
        </p:txBody>
      </p:sp>
      <p:sp>
        <p:nvSpPr>
          <p:cNvPr id="5" name="Slide Number Placeholder 4">
            <a:extLst>
              <a:ext uri="{FF2B5EF4-FFF2-40B4-BE49-F238E27FC236}">
                <a16:creationId xmlns:a16="http://schemas.microsoft.com/office/drawing/2014/main" id="{F9606801-CB63-4A16-8560-725D1BFE18BC}"/>
              </a:ext>
            </a:extLst>
          </p:cNvPr>
          <p:cNvSpPr>
            <a:spLocks noGrp="1"/>
          </p:cNvSpPr>
          <p:nvPr>
            <p:ph type="sldNum" sz="quarter" idx="15"/>
          </p:nvPr>
        </p:nvSpPr>
        <p:spPr/>
        <p:txBody>
          <a:bodyPr/>
          <a:lstStyle/>
          <a:p>
            <a:fld id="{3787542D-5C6B-4EB3-96EB-9B37C3D5D2F8}" type="slidenum">
              <a:rPr lang="en-GB" smtClean="0"/>
              <a:t>3</a:t>
            </a:fld>
            <a:endParaRPr lang="en-GB"/>
          </a:p>
        </p:txBody>
      </p:sp>
      <p:pic>
        <p:nvPicPr>
          <p:cNvPr id="12" name="Picture 11">
            <a:extLst>
              <a:ext uri="{FF2B5EF4-FFF2-40B4-BE49-F238E27FC236}">
                <a16:creationId xmlns:a16="http://schemas.microsoft.com/office/drawing/2014/main" id="{17FF4742-945E-46C2-BAC5-CEF31DFFCA90}"/>
              </a:ext>
            </a:extLst>
          </p:cNvPr>
          <p:cNvPicPr>
            <a:picLocks noChangeAspect="1"/>
          </p:cNvPicPr>
          <p:nvPr/>
        </p:nvPicPr>
        <p:blipFill rotWithShape="1">
          <a:blip r:embed="rId2"/>
          <a:srcRect l="3927" t="2384"/>
          <a:stretch/>
        </p:blipFill>
        <p:spPr>
          <a:xfrm>
            <a:off x="591905" y="2984356"/>
            <a:ext cx="3276727" cy="2729114"/>
          </a:xfrm>
          <a:prstGeom prst="rect">
            <a:avLst/>
          </a:prstGeom>
        </p:spPr>
      </p:pic>
      <p:pic>
        <p:nvPicPr>
          <p:cNvPr id="13" name="Picture 12">
            <a:extLst>
              <a:ext uri="{FF2B5EF4-FFF2-40B4-BE49-F238E27FC236}">
                <a16:creationId xmlns:a16="http://schemas.microsoft.com/office/drawing/2014/main" id="{85D90845-C1DD-4C2C-B409-608354D42E9C}"/>
              </a:ext>
            </a:extLst>
          </p:cNvPr>
          <p:cNvPicPr>
            <a:picLocks noChangeAspect="1"/>
          </p:cNvPicPr>
          <p:nvPr/>
        </p:nvPicPr>
        <p:blipFill rotWithShape="1">
          <a:blip r:embed="rId3"/>
          <a:srcRect l="2668" t="1022" r="6767" b="9172"/>
          <a:stretch/>
        </p:blipFill>
        <p:spPr>
          <a:xfrm>
            <a:off x="4427492" y="2984356"/>
            <a:ext cx="3276727" cy="2729114"/>
          </a:xfrm>
          <a:prstGeom prst="rect">
            <a:avLst/>
          </a:prstGeom>
        </p:spPr>
      </p:pic>
      <p:pic>
        <p:nvPicPr>
          <p:cNvPr id="14" name="Picture 13">
            <a:extLst>
              <a:ext uri="{FF2B5EF4-FFF2-40B4-BE49-F238E27FC236}">
                <a16:creationId xmlns:a16="http://schemas.microsoft.com/office/drawing/2014/main" id="{B413FDDA-F233-4B5B-BC02-35962B1B2032}"/>
              </a:ext>
            </a:extLst>
          </p:cNvPr>
          <p:cNvPicPr>
            <a:picLocks noChangeAspect="1"/>
          </p:cNvPicPr>
          <p:nvPr/>
        </p:nvPicPr>
        <p:blipFill rotWithShape="1">
          <a:blip r:embed="rId4"/>
          <a:srcRect l="3850" t="2667" r="6608" b="3091"/>
          <a:stretch/>
        </p:blipFill>
        <p:spPr>
          <a:xfrm>
            <a:off x="8223332" y="2984356"/>
            <a:ext cx="3316475" cy="2729114"/>
          </a:xfrm>
          <a:prstGeom prst="rect">
            <a:avLst/>
          </a:prstGeom>
        </p:spPr>
      </p:pic>
      <p:sp>
        <p:nvSpPr>
          <p:cNvPr id="8" name="Text Placeholder 2">
            <a:extLst>
              <a:ext uri="{FF2B5EF4-FFF2-40B4-BE49-F238E27FC236}">
                <a16:creationId xmlns:a16="http://schemas.microsoft.com/office/drawing/2014/main" id="{C72945F7-E5B3-4834-AE6F-5C1FDE637B67}"/>
              </a:ext>
            </a:extLst>
          </p:cNvPr>
          <p:cNvSpPr>
            <a:spLocks noGrp="1"/>
          </p:cNvSpPr>
          <p:nvPr>
            <p:ph type="body" sz="quarter" idx="11"/>
          </p:nvPr>
        </p:nvSpPr>
        <p:spPr>
          <a:xfrm>
            <a:off x="486001" y="993160"/>
            <a:ext cx="8042701" cy="267229"/>
          </a:xfrm>
        </p:spPr>
        <p:txBody>
          <a:bodyPr/>
          <a:lstStyle/>
          <a:p>
            <a:r>
              <a:rPr lang="en-GB" dirty="0"/>
              <a:t>3 key areas</a:t>
            </a:r>
          </a:p>
        </p:txBody>
      </p:sp>
    </p:spTree>
    <p:extLst>
      <p:ext uri="{BB962C8B-B14F-4D97-AF65-F5344CB8AC3E}">
        <p14:creationId xmlns:p14="http://schemas.microsoft.com/office/powerpoint/2010/main" val="244829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B82457-251B-41BF-A04C-9D344B3CA7A7}"/>
              </a:ext>
            </a:extLst>
          </p:cNvPr>
          <p:cNvSpPr>
            <a:spLocks noGrp="1"/>
          </p:cNvSpPr>
          <p:nvPr>
            <p:ph type="sldNum" sz="quarter" idx="10"/>
          </p:nvPr>
        </p:nvSpPr>
        <p:spPr/>
        <p:txBody>
          <a:bodyPr/>
          <a:lstStyle/>
          <a:p>
            <a:fld id="{887360FE-02F5-4392-9C12-7D03F05745BB}" type="slidenum">
              <a:rPr lang="en-GB" smtClean="0"/>
              <a:pPr/>
              <a:t>4</a:t>
            </a:fld>
            <a:endParaRPr lang="en-GB" dirty="0"/>
          </a:p>
        </p:txBody>
      </p:sp>
      <p:sp>
        <p:nvSpPr>
          <p:cNvPr id="3" name="Title 2">
            <a:extLst>
              <a:ext uri="{FF2B5EF4-FFF2-40B4-BE49-F238E27FC236}">
                <a16:creationId xmlns:a16="http://schemas.microsoft.com/office/drawing/2014/main" id="{EBC9DC97-E755-4D6D-8C2C-88C58C743ACA}"/>
              </a:ext>
            </a:extLst>
          </p:cNvPr>
          <p:cNvSpPr>
            <a:spLocks noGrp="1"/>
          </p:cNvSpPr>
          <p:nvPr>
            <p:ph type="title"/>
          </p:nvPr>
        </p:nvSpPr>
        <p:spPr/>
        <p:txBody>
          <a:bodyPr/>
          <a:lstStyle/>
          <a:p>
            <a:r>
              <a:rPr lang="en-GB" dirty="0"/>
              <a:t>Progress highlights</a:t>
            </a:r>
          </a:p>
        </p:txBody>
      </p:sp>
      <p:sp>
        <p:nvSpPr>
          <p:cNvPr id="8" name="Text Placeholder 7">
            <a:extLst>
              <a:ext uri="{FF2B5EF4-FFF2-40B4-BE49-F238E27FC236}">
                <a16:creationId xmlns:a16="http://schemas.microsoft.com/office/drawing/2014/main" id="{D697C00A-ADD4-40A5-80AD-5EDD2080976A}"/>
              </a:ext>
            </a:extLst>
          </p:cNvPr>
          <p:cNvSpPr>
            <a:spLocks noGrp="1"/>
          </p:cNvSpPr>
          <p:nvPr>
            <p:ph type="body" sz="quarter" idx="28"/>
          </p:nvPr>
        </p:nvSpPr>
        <p:spPr>
          <a:xfrm>
            <a:off x="667654" y="3274139"/>
            <a:ext cx="2222500" cy="2539013"/>
          </a:xfrm>
        </p:spPr>
        <p:txBody>
          <a:bodyPr/>
          <a:lstStyle/>
          <a:p>
            <a:r>
              <a:rPr lang="en-GB" dirty="0"/>
              <a:t>With the UK's largest "Feet on the Street" network of over 85,000 postmen and women, Royal Mail already has the lowest reported CO</a:t>
            </a:r>
            <a:r>
              <a:rPr lang="en-GB" baseline="-25000" dirty="0"/>
              <a:t>2</a:t>
            </a:r>
            <a:r>
              <a:rPr lang="en-GB" dirty="0"/>
              <a:t>e emissions per parcel amongst major UK delivery companies.</a:t>
            </a:r>
          </a:p>
          <a:p>
            <a:endParaRPr lang="en-GB" dirty="0"/>
          </a:p>
        </p:txBody>
      </p:sp>
      <p:sp>
        <p:nvSpPr>
          <p:cNvPr id="9" name="Text Placeholder 8">
            <a:extLst>
              <a:ext uri="{FF2B5EF4-FFF2-40B4-BE49-F238E27FC236}">
                <a16:creationId xmlns:a16="http://schemas.microsoft.com/office/drawing/2014/main" id="{7396BEDF-E15E-438F-AE2B-8A33D109C455}"/>
              </a:ext>
            </a:extLst>
          </p:cNvPr>
          <p:cNvSpPr>
            <a:spLocks noGrp="1"/>
          </p:cNvSpPr>
          <p:nvPr>
            <p:ph type="body" sz="quarter" idx="29"/>
          </p:nvPr>
        </p:nvSpPr>
        <p:spPr>
          <a:xfrm>
            <a:off x="3536808" y="3274139"/>
            <a:ext cx="2222500" cy="2539013"/>
          </a:xfrm>
        </p:spPr>
        <p:txBody>
          <a:bodyPr/>
          <a:lstStyle/>
          <a:p>
            <a:r>
              <a:rPr lang="en-GB" dirty="0"/>
              <a:t>It achieved its 2020-21 target of reducing absolute carbon emissions by 20% 4 years early</a:t>
            </a:r>
          </a:p>
          <a:p>
            <a:endParaRPr lang="en-GB" dirty="0"/>
          </a:p>
        </p:txBody>
      </p:sp>
      <p:sp>
        <p:nvSpPr>
          <p:cNvPr id="10" name="Text Placeholder 9">
            <a:extLst>
              <a:ext uri="{FF2B5EF4-FFF2-40B4-BE49-F238E27FC236}">
                <a16:creationId xmlns:a16="http://schemas.microsoft.com/office/drawing/2014/main" id="{04BA87C7-24F6-4F5B-92EA-ACEC79F587CA}"/>
              </a:ext>
            </a:extLst>
          </p:cNvPr>
          <p:cNvSpPr>
            <a:spLocks noGrp="1"/>
          </p:cNvSpPr>
          <p:nvPr>
            <p:ph type="body" sz="quarter" idx="30"/>
          </p:nvPr>
        </p:nvSpPr>
        <p:spPr>
          <a:xfrm>
            <a:off x="6405962" y="3274139"/>
            <a:ext cx="2222500" cy="2539013"/>
          </a:xfrm>
        </p:spPr>
        <p:txBody>
          <a:bodyPr/>
          <a:lstStyle/>
          <a:p>
            <a:r>
              <a:rPr lang="en-GB" dirty="0"/>
              <a:t>It has diverted 99% of waste from landfill (against a 95% target).</a:t>
            </a:r>
          </a:p>
          <a:p>
            <a:endParaRPr lang="en-GB" dirty="0"/>
          </a:p>
        </p:txBody>
      </p:sp>
      <p:sp>
        <p:nvSpPr>
          <p:cNvPr id="12" name="Text Placeholder 11">
            <a:extLst>
              <a:ext uri="{FF2B5EF4-FFF2-40B4-BE49-F238E27FC236}">
                <a16:creationId xmlns:a16="http://schemas.microsoft.com/office/drawing/2014/main" id="{8E274B8F-F115-4068-BFCA-E8B24BEAB16C}"/>
              </a:ext>
            </a:extLst>
          </p:cNvPr>
          <p:cNvSpPr>
            <a:spLocks noGrp="1"/>
          </p:cNvSpPr>
          <p:nvPr>
            <p:ph type="body" sz="quarter" idx="32"/>
          </p:nvPr>
        </p:nvSpPr>
        <p:spPr>
          <a:xfrm>
            <a:off x="9301846" y="3274139"/>
            <a:ext cx="2222500" cy="2539013"/>
          </a:xfrm>
        </p:spPr>
        <p:txBody>
          <a:bodyPr/>
          <a:lstStyle/>
          <a:p>
            <a:r>
              <a:rPr lang="en-GB" dirty="0"/>
              <a:t>The Company is rolling out around 3,000 additional electric vehicles targeting delivery offices in areas focused on ultra-low emission zones and green cities.</a:t>
            </a:r>
          </a:p>
          <a:p>
            <a:endParaRPr lang="en-GB" dirty="0"/>
          </a:p>
        </p:txBody>
      </p:sp>
      <p:sp>
        <p:nvSpPr>
          <p:cNvPr id="13" name="Text Placeholder 7">
            <a:extLst>
              <a:ext uri="{FF2B5EF4-FFF2-40B4-BE49-F238E27FC236}">
                <a16:creationId xmlns:a16="http://schemas.microsoft.com/office/drawing/2014/main" id="{02F4FC28-191E-4205-8A50-ECF44AC1DD76}"/>
              </a:ext>
            </a:extLst>
          </p:cNvPr>
          <p:cNvSpPr txBox="1">
            <a:spLocks/>
          </p:cNvSpPr>
          <p:nvPr/>
        </p:nvSpPr>
        <p:spPr>
          <a:xfrm>
            <a:off x="657606" y="2809687"/>
            <a:ext cx="2222500" cy="46015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solidFill>
                  <a:schemeClr val="accent1"/>
                </a:solidFill>
              </a:rPr>
              <a:t>Feet On The Street</a:t>
            </a:r>
          </a:p>
          <a:p>
            <a:pPr algn="ctr"/>
            <a:endParaRPr lang="en-GB" b="1" dirty="0"/>
          </a:p>
        </p:txBody>
      </p:sp>
      <p:sp>
        <p:nvSpPr>
          <p:cNvPr id="14" name="Text Placeholder 7">
            <a:extLst>
              <a:ext uri="{FF2B5EF4-FFF2-40B4-BE49-F238E27FC236}">
                <a16:creationId xmlns:a16="http://schemas.microsoft.com/office/drawing/2014/main" id="{FD92C6C3-37E6-4B04-9ED7-A9D9282C5437}"/>
              </a:ext>
            </a:extLst>
          </p:cNvPr>
          <p:cNvSpPr txBox="1">
            <a:spLocks/>
          </p:cNvSpPr>
          <p:nvPr/>
        </p:nvSpPr>
        <p:spPr>
          <a:xfrm>
            <a:off x="3536808" y="2809687"/>
            <a:ext cx="2222500" cy="46015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solidFill>
                  <a:schemeClr val="accent1"/>
                </a:solidFill>
              </a:rPr>
              <a:t>Reducing Emissions</a:t>
            </a:r>
          </a:p>
        </p:txBody>
      </p:sp>
      <p:sp>
        <p:nvSpPr>
          <p:cNvPr id="15" name="Text Placeholder 7">
            <a:extLst>
              <a:ext uri="{FF2B5EF4-FFF2-40B4-BE49-F238E27FC236}">
                <a16:creationId xmlns:a16="http://schemas.microsoft.com/office/drawing/2014/main" id="{D54985EE-399B-4094-914B-E120DE35F78B}"/>
              </a:ext>
            </a:extLst>
          </p:cNvPr>
          <p:cNvSpPr txBox="1">
            <a:spLocks/>
          </p:cNvSpPr>
          <p:nvPr/>
        </p:nvSpPr>
        <p:spPr>
          <a:xfrm>
            <a:off x="6405962" y="2809687"/>
            <a:ext cx="2222500" cy="46015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solidFill>
                  <a:schemeClr val="accent1"/>
                </a:solidFill>
              </a:rPr>
              <a:t>Diverting Landfill</a:t>
            </a:r>
          </a:p>
          <a:p>
            <a:pPr algn="ctr"/>
            <a:endParaRPr lang="en-GB" b="1" dirty="0"/>
          </a:p>
        </p:txBody>
      </p:sp>
      <p:sp>
        <p:nvSpPr>
          <p:cNvPr id="16" name="Text Placeholder 7">
            <a:extLst>
              <a:ext uri="{FF2B5EF4-FFF2-40B4-BE49-F238E27FC236}">
                <a16:creationId xmlns:a16="http://schemas.microsoft.com/office/drawing/2014/main" id="{D9D1748F-A77B-4DFB-8A90-1CC2C5A1757B}"/>
              </a:ext>
            </a:extLst>
          </p:cNvPr>
          <p:cNvSpPr txBox="1">
            <a:spLocks/>
          </p:cNvSpPr>
          <p:nvPr/>
        </p:nvSpPr>
        <p:spPr>
          <a:xfrm>
            <a:off x="9285164" y="2809687"/>
            <a:ext cx="2222500" cy="46015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solidFill>
                  <a:schemeClr val="accent1"/>
                </a:solidFill>
              </a:rPr>
              <a:t>Electric Vehicles</a:t>
            </a:r>
          </a:p>
        </p:txBody>
      </p:sp>
      <p:sp>
        <p:nvSpPr>
          <p:cNvPr id="17" name="TextBox 16">
            <a:extLst>
              <a:ext uri="{FF2B5EF4-FFF2-40B4-BE49-F238E27FC236}">
                <a16:creationId xmlns:a16="http://schemas.microsoft.com/office/drawing/2014/main" id="{C07AF9B3-2698-45C7-A5EA-8EB974031899}"/>
              </a:ext>
            </a:extLst>
          </p:cNvPr>
          <p:cNvSpPr txBox="1"/>
          <p:nvPr/>
        </p:nvSpPr>
        <p:spPr>
          <a:xfrm>
            <a:off x="486000" y="1467059"/>
            <a:ext cx="8330857" cy="646331"/>
          </a:xfrm>
          <a:prstGeom prst="rect">
            <a:avLst/>
          </a:prstGeom>
          <a:noFill/>
        </p:spPr>
        <p:txBody>
          <a:bodyPr wrap="square" rtlCol="0">
            <a:spAutoFit/>
          </a:bodyPr>
          <a:lstStyle/>
          <a:p>
            <a:r>
              <a:rPr lang="en-GB" dirty="0"/>
              <a:t>Royal Mail is independently rated as a leading responsible business by the most prestigious international benchmarks for sustainability.  Progress highlights include:</a:t>
            </a:r>
          </a:p>
        </p:txBody>
      </p:sp>
    </p:spTree>
    <p:extLst>
      <p:ext uri="{BB962C8B-B14F-4D97-AF65-F5344CB8AC3E}">
        <p14:creationId xmlns:p14="http://schemas.microsoft.com/office/powerpoint/2010/main" val="220130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1C50-660C-4793-95E3-1D935F6531EA}"/>
              </a:ext>
            </a:extLst>
          </p:cNvPr>
          <p:cNvSpPr>
            <a:spLocks noGrp="1"/>
          </p:cNvSpPr>
          <p:nvPr>
            <p:ph type="title"/>
          </p:nvPr>
        </p:nvSpPr>
        <p:spPr/>
        <p:txBody>
          <a:bodyPr/>
          <a:lstStyle/>
          <a:p>
            <a:r>
              <a:rPr lang="en-GB" dirty="0"/>
              <a:t>Royal mail</a:t>
            </a:r>
          </a:p>
        </p:txBody>
      </p:sp>
      <p:sp>
        <p:nvSpPr>
          <p:cNvPr id="3" name="Text Placeholder 2">
            <a:extLst>
              <a:ext uri="{FF2B5EF4-FFF2-40B4-BE49-F238E27FC236}">
                <a16:creationId xmlns:a16="http://schemas.microsoft.com/office/drawing/2014/main" id="{DB70A6D6-F4EF-478E-B5AB-67EBB6BB10A4}"/>
              </a:ext>
            </a:extLst>
          </p:cNvPr>
          <p:cNvSpPr>
            <a:spLocks noGrp="1"/>
          </p:cNvSpPr>
          <p:nvPr>
            <p:ph type="body" sz="quarter" idx="11"/>
          </p:nvPr>
        </p:nvSpPr>
        <p:spPr/>
        <p:txBody>
          <a:bodyPr/>
          <a:lstStyle/>
          <a:p>
            <a:r>
              <a:rPr lang="en-GB" dirty="0"/>
              <a:t>Advertising Association, Case Study, 2020</a:t>
            </a:r>
          </a:p>
        </p:txBody>
      </p:sp>
      <p:sp>
        <p:nvSpPr>
          <p:cNvPr id="4" name="Slide Number Placeholder 3">
            <a:extLst>
              <a:ext uri="{FF2B5EF4-FFF2-40B4-BE49-F238E27FC236}">
                <a16:creationId xmlns:a16="http://schemas.microsoft.com/office/drawing/2014/main" id="{94E1763F-DE15-4280-823B-AA44E4230EE7}"/>
              </a:ext>
            </a:extLst>
          </p:cNvPr>
          <p:cNvSpPr>
            <a:spLocks noGrp="1"/>
          </p:cNvSpPr>
          <p:nvPr>
            <p:ph type="sldNum" sz="quarter" idx="15"/>
          </p:nvPr>
        </p:nvSpPr>
        <p:spPr/>
        <p:txBody>
          <a:bodyPr/>
          <a:lstStyle/>
          <a:p>
            <a:fld id="{3787542D-5C6B-4EB3-96EB-9B37C3D5D2F8}" type="slidenum">
              <a:rPr lang="en-GB" smtClean="0">
                <a:solidFill>
                  <a:schemeClr val="tx1"/>
                </a:solidFill>
              </a:rPr>
              <a:t>5</a:t>
            </a:fld>
            <a:endParaRPr lang="en-GB">
              <a:solidFill>
                <a:schemeClr val="tx1"/>
              </a:solidFill>
            </a:endParaRPr>
          </a:p>
        </p:txBody>
      </p:sp>
      <p:sp>
        <p:nvSpPr>
          <p:cNvPr id="5" name="Content Placeholder 4">
            <a:extLst>
              <a:ext uri="{FF2B5EF4-FFF2-40B4-BE49-F238E27FC236}">
                <a16:creationId xmlns:a16="http://schemas.microsoft.com/office/drawing/2014/main" id="{7BB16371-32CF-4861-9C5C-9393531C2DCA}"/>
              </a:ext>
            </a:extLst>
          </p:cNvPr>
          <p:cNvSpPr>
            <a:spLocks noGrp="1"/>
          </p:cNvSpPr>
          <p:nvPr>
            <p:ph sz="quarter" idx="13"/>
          </p:nvPr>
        </p:nvSpPr>
        <p:spPr>
          <a:xfrm>
            <a:off x="3378200" y="1781175"/>
            <a:ext cx="8547100" cy="4476750"/>
          </a:xfrm>
        </p:spPr>
        <p:txBody>
          <a:bodyPr/>
          <a:lstStyle/>
          <a:p>
            <a:pPr marL="0" indent="0">
              <a:buNone/>
            </a:pPr>
            <a:r>
              <a:rPr lang="en-GB" sz="1600" dirty="0"/>
              <a:t>Royal Mail occupies a unique position within UK advertising. It is a media channel in its own right through direct mail and door drop, whilst also delivering mail from UK businesses to nearly 31 million UK households every week.  Royal Mail’s commitment to the UK advertising industry is reflected in its far-reaching environmental programmes.</a:t>
            </a:r>
          </a:p>
          <a:p>
            <a:pPr marL="0" indent="0">
              <a:buNone/>
            </a:pPr>
            <a:r>
              <a:rPr lang="en-GB" sz="1600" dirty="0"/>
              <a:t>As a media owner, Royal Mail is committed to supporting innovation and continuous progress in products and materials used to achieve sustainable production of mail. It is encouraging best practice in materials that deliver these advances such as biodegradable inks and starch-based polymers.</a:t>
            </a:r>
          </a:p>
          <a:p>
            <a:pPr marL="0" indent="0">
              <a:buNone/>
            </a:pPr>
            <a:r>
              <a:rPr lang="en-GB" sz="1600" dirty="0"/>
              <a:t>Royal Mail is also committed to reducing the emissions associated with its business operations, working with suppliers and partners to reduce emissions across the value chain. Having met its 2020-21 carbon reduction target with a 31% reduction from 2004-05 levels, Royal Mail’s new environmental strategy, </a:t>
            </a:r>
            <a:r>
              <a:rPr lang="en-GB" sz="1600" i="1" dirty="0"/>
              <a:t>Delivering a Cleaner Future</a:t>
            </a:r>
            <a:r>
              <a:rPr lang="en-GB" sz="1600" dirty="0"/>
              <a:t>, will focus action in three key areas; becoming a net zero business, having a fleet 100% powered by alternative fuel, and ensuring responsible consumption.</a:t>
            </a:r>
          </a:p>
          <a:p>
            <a:pPr marL="0" indent="0">
              <a:buNone/>
            </a:pPr>
            <a:r>
              <a:rPr lang="en-GB" sz="1600" dirty="0"/>
              <a:t>The company has already made good progress with the introduction of electric and other alternative fuelled vehicles to its fleet, with over 300 already operational across the UK. The most recent example is a prototype electric van based on a London Taxi from the London Electric Vehicle Company.  Royal Mail is committed to making changes that reduce its environmental impact, whilst ensuring it continues to innovate to meet customer expectations.</a:t>
            </a:r>
          </a:p>
          <a:p>
            <a:pPr marL="0" indent="0">
              <a:buNone/>
            </a:pPr>
            <a:endParaRPr lang="en-GB" sz="1600" dirty="0"/>
          </a:p>
        </p:txBody>
      </p:sp>
      <p:sp>
        <p:nvSpPr>
          <p:cNvPr id="6" name="TextBox 5">
            <a:extLst>
              <a:ext uri="{FF2B5EF4-FFF2-40B4-BE49-F238E27FC236}">
                <a16:creationId xmlns:a16="http://schemas.microsoft.com/office/drawing/2014/main" id="{A76DC599-7938-446A-A270-B8F92AF86FA6}"/>
              </a:ext>
            </a:extLst>
          </p:cNvPr>
          <p:cNvSpPr txBox="1"/>
          <p:nvPr/>
        </p:nvSpPr>
        <p:spPr>
          <a:xfrm>
            <a:off x="397099" y="3957117"/>
            <a:ext cx="3849915" cy="830997"/>
          </a:xfrm>
          <a:prstGeom prst="rect">
            <a:avLst/>
          </a:prstGeom>
          <a:noFill/>
        </p:spPr>
        <p:txBody>
          <a:bodyPr wrap="square" rtlCol="0">
            <a:spAutoFit/>
          </a:bodyPr>
          <a:lstStyle/>
          <a:p>
            <a:r>
              <a:rPr lang="en-GB" sz="1600" b="1" dirty="0"/>
              <a:t>Advertising Association</a:t>
            </a:r>
          </a:p>
          <a:p>
            <a:r>
              <a:rPr lang="en-GB" sz="1600" b="1" dirty="0"/>
              <a:t>Royal Mail Case Study</a:t>
            </a:r>
          </a:p>
          <a:p>
            <a:r>
              <a:rPr lang="en-GB" sz="1600" b="1" dirty="0"/>
              <a:t>October 2020</a:t>
            </a:r>
          </a:p>
        </p:txBody>
      </p:sp>
      <p:pic>
        <p:nvPicPr>
          <p:cNvPr id="8" name="Picture 7">
            <a:extLst>
              <a:ext uri="{FF2B5EF4-FFF2-40B4-BE49-F238E27FC236}">
                <a16:creationId xmlns:a16="http://schemas.microsoft.com/office/drawing/2014/main" id="{9D79E639-EEA3-4F63-B754-7511A86F1D4F}"/>
              </a:ext>
            </a:extLst>
          </p:cNvPr>
          <p:cNvPicPr>
            <a:picLocks noChangeAspect="1"/>
          </p:cNvPicPr>
          <p:nvPr/>
        </p:nvPicPr>
        <p:blipFill rotWithShape="1">
          <a:blip r:embed="rId2"/>
          <a:srcRect l="8883" t="16370" r="11592"/>
          <a:stretch/>
        </p:blipFill>
        <p:spPr>
          <a:xfrm>
            <a:off x="397099" y="1892299"/>
            <a:ext cx="2793599" cy="1959531"/>
          </a:xfrm>
          <a:prstGeom prst="rect">
            <a:avLst/>
          </a:prstGeom>
        </p:spPr>
      </p:pic>
      <p:sp>
        <p:nvSpPr>
          <p:cNvPr id="10" name="TextBox 9">
            <a:extLst>
              <a:ext uri="{FF2B5EF4-FFF2-40B4-BE49-F238E27FC236}">
                <a16:creationId xmlns:a16="http://schemas.microsoft.com/office/drawing/2014/main" id="{DE832626-76C4-421A-9CDA-1477CBE37EDC}"/>
              </a:ext>
            </a:extLst>
          </p:cNvPr>
          <p:cNvSpPr txBox="1"/>
          <p:nvPr/>
        </p:nvSpPr>
        <p:spPr>
          <a:xfrm>
            <a:off x="2728685" y="6443662"/>
            <a:ext cx="8795657" cy="276999"/>
          </a:xfrm>
          <a:prstGeom prst="rect">
            <a:avLst/>
          </a:prstGeom>
          <a:noFill/>
        </p:spPr>
        <p:txBody>
          <a:bodyPr wrap="square" rtlCol="0">
            <a:spAutoFit/>
          </a:bodyPr>
          <a:lstStyle/>
          <a:p>
            <a:pPr algn="r"/>
            <a:r>
              <a:rPr lang="en-GB" sz="1200" dirty="0"/>
              <a:t>Source: https://adassoc.org.uk/our-work/case-study-royal-mail/</a:t>
            </a:r>
          </a:p>
        </p:txBody>
      </p:sp>
    </p:spTree>
    <p:extLst>
      <p:ext uri="{BB962C8B-B14F-4D97-AF65-F5344CB8AC3E}">
        <p14:creationId xmlns:p14="http://schemas.microsoft.com/office/powerpoint/2010/main" val="114088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4254-311E-456F-BC8C-A3729BC53B32}"/>
              </a:ext>
            </a:extLst>
          </p:cNvPr>
          <p:cNvSpPr>
            <a:spLocks noGrp="1"/>
          </p:cNvSpPr>
          <p:nvPr>
            <p:ph type="title"/>
          </p:nvPr>
        </p:nvSpPr>
        <p:spPr/>
        <p:txBody>
          <a:bodyPr/>
          <a:lstStyle/>
          <a:p>
            <a:r>
              <a:rPr lang="en-GB" dirty="0"/>
              <a:t>Corporate responsibility report</a:t>
            </a:r>
          </a:p>
        </p:txBody>
      </p:sp>
      <p:sp>
        <p:nvSpPr>
          <p:cNvPr id="4" name="Slide Number Placeholder 3">
            <a:extLst>
              <a:ext uri="{FF2B5EF4-FFF2-40B4-BE49-F238E27FC236}">
                <a16:creationId xmlns:a16="http://schemas.microsoft.com/office/drawing/2014/main" id="{A0A641F6-CA0C-4E02-B9E5-0D550D4E4489}"/>
              </a:ext>
            </a:extLst>
          </p:cNvPr>
          <p:cNvSpPr>
            <a:spLocks noGrp="1"/>
          </p:cNvSpPr>
          <p:nvPr>
            <p:ph type="sldNum" sz="quarter" idx="15"/>
          </p:nvPr>
        </p:nvSpPr>
        <p:spPr/>
        <p:txBody>
          <a:bodyPr/>
          <a:lstStyle/>
          <a:p>
            <a:fld id="{3787542D-5C6B-4EB3-96EB-9B37C3D5D2F8}" type="slidenum">
              <a:rPr lang="en-GB" smtClean="0"/>
              <a:t>6</a:t>
            </a:fld>
            <a:endParaRPr lang="en-GB"/>
          </a:p>
        </p:txBody>
      </p:sp>
      <p:pic>
        <p:nvPicPr>
          <p:cNvPr id="6" name="Picture 5">
            <a:extLst>
              <a:ext uri="{FF2B5EF4-FFF2-40B4-BE49-F238E27FC236}">
                <a16:creationId xmlns:a16="http://schemas.microsoft.com/office/drawing/2014/main" id="{99D1266F-4EA4-41DA-8C8D-B82954E25C6A}"/>
              </a:ext>
            </a:extLst>
          </p:cNvPr>
          <p:cNvPicPr>
            <a:picLocks noChangeAspect="1"/>
          </p:cNvPicPr>
          <p:nvPr/>
        </p:nvPicPr>
        <p:blipFill>
          <a:blip r:embed="rId2"/>
          <a:stretch>
            <a:fillRect/>
          </a:stretch>
        </p:blipFill>
        <p:spPr>
          <a:xfrm>
            <a:off x="6096000" y="2151878"/>
            <a:ext cx="5310076" cy="3731075"/>
          </a:xfrm>
          <a:prstGeom prst="rect">
            <a:avLst/>
          </a:prstGeom>
          <a:ln>
            <a:solidFill>
              <a:schemeClr val="tx1"/>
            </a:solidFill>
          </a:ln>
          <a:effectLst>
            <a:outerShdw blurRad="292100" dist="38100" dir="10800000" algn="r" rotWithShape="0">
              <a:prstClr val="black">
                <a:alpha val="40000"/>
              </a:prstClr>
            </a:outerShdw>
          </a:effectLst>
        </p:spPr>
      </p:pic>
      <p:sp>
        <p:nvSpPr>
          <p:cNvPr id="7" name="Content Placeholder 3">
            <a:extLst>
              <a:ext uri="{FF2B5EF4-FFF2-40B4-BE49-F238E27FC236}">
                <a16:creationId xmlns:a16="http://schemas.microsoft.com/office/drawing/2014/main" id="{EA7DF8C5-F336-48B0-AC25-7B3705340C24}"/>
              </a:ext>
            </a:extLst>
          </p:cNvPr>
          <p:cNvSpPr txBox="1">
            <a:spLocks noGrp="1"/>
          </p:cNvSpPr>
          <p:nvPr>
            <p:ph sz="quarter" idx="13"/>
          </p:nvPr>
        </p:nvSpPr>
        <p:spPr>
          <a:xfrm>
            <a:off x="485776" y="2151877"/>
            <a:ext cx="5310076" cy="4106047"/>
          </a:xfrm>
          <a:prstGeom prst="rect">
            <a:avLst/>
          </a:prstGeom>
        </p:spPr>
        <p:txBody>
          <a:bodyPr/>
          <a:lstStyle>
            <a:lvl1pPr marL="228600" indent="-228600" algn="l" defTabSz="914400" rtl="0" eaLnBrk="1" latinLnBrk="0" hangingPunct="1">
              <a:lnSpc>
                <a:spcPct val="90000"/>
              </a:lnSpc>
              <a:spcBef>
                <a:spcPts val="10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Royal Mail sets out its commitment and approach to responsibly managing its impact on the world in its Corporate Responsibility Report. This includes its relationships with its people, customers, communities and environment.</a:t>
            </a:r>
          </a:p>
          <a:p>
            <a:pPr marL="0" indent="0">
              <a:buFont typeface="Wingdings" panose="05000000000000000000" pitchFamily="2" charset="2"/>
              <a:buNone/>
            </a:pPr>
            <a:r>
              <a:rPr lang="en-GB" dirty="0"/>
              <a:t>The Royal Mail Corporate Responsibility Report 2020/21 can be accessed </a:t>
            </a:r>
            <a:r>
              <a:rPr lang="en-GB" dirty="0">
                <a:hlinkClick r:id="rId3"/>
              </a:rPr>
              <a:t>here</a:t>
            </a:r>
            <a:endParaRPr lang="en-GB" dirty="0"/>
          </a:p>
        </p:txBody>
      </p:sp>
    </p:spTree>
    <p:extLst>
      <p:ext uri="{BB962C8B-B14F-4D97-AF65-F5344CB8AC3E}">
        <p14:creationId xmlns:p14="http://schemas.microsoft.com/office/powerpoint/2010/main" val="274846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9CC1E5-E5E3-4636-9CA3-01B2C2CC8661}"/>
              </a:ext>
            </a:extLst>
          </p:cNvPr>
          <p:cNvPicPr>
            <a:picLocks noChangeAspect="1"/>
          </p:cNvPicPr>
          <p:nvPr/>
        </p:nvPicPr>
        <p:blipFill rotWithShape="1">
          <a:blip r:embed="rId2">
            <a:extLst>
              <a:ext uri="{28A0092B-C50C-407E-A947-70E740481C1C}">
                <a14:useLocalDpi xmlns:a14="http://schemas.microsoft.com/office/drawing/2010/main" val="0"/>
              </a:ext>
            </a:extLst>
          </a:blip>
          <a:srcRect t="2175" b="13429"/>
          <a:stretch/>
        </p:blipFill>
        <p:spPr>
          <a:xfrm>
            <a:off x="0" y="0"/>
            <a:ext cx="12192000" cy="6858000"/>
          </a:xfrm>
          <a:prstGeom prst="rect">
            <a:avLst/>
          </a:prstGeom>
        </p:spPr>
      </p:pic>
      <p:sp>
        <p:nvSpPr>
          <p:cNvPr id="3" name="Rectangle 2">
            <a:extLst>
              <a:ext uri="{FF2B5EF4-FFF2-40B4-BE49-F238E27FC236}">
                <a16:creationId xmlns:a16="http://schemas.microsoft.com/office/drawing/2014/main" id="{BEDDF99E-D21C-42F7-9ED3-FF6EDEBAEEC0}"/>
              </a:ext>
            </a:extLst>
          </p:cNvPr>
          <p:cNvSpPr/>
          <p:nvPr/>
        </p:nvSpPr>
        <p:spPr>
          <a:xfrm>
            <a:off x="0" y="10819"/>
            <a:ext cx="12192000" cy="6858000"/>
          </a:xfrm>
          <a:prstGeom prst="rect">
            <a:avLst/>
          </a:prstGeom>
          <a:solidFill>
            <a:srgbClr val="000000">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Subtitle 1">
            <a:extLst>
              <a:ext uri="{FF2B5EF4-FFF2-40B4-BE49-F238E27FC236}">
                <a16:creationId xmlns:a16="http://schemas.microsoft.com/office/drawing/2014/main" id="{DB34D1A6-646A-4D48-9359-4C71768733E4}"/>
              </a:ext>
            </a:extLst>
          </p:cNvPr>
          <p:cNvSpPr txBox="1">
            <a:spLocks/>
          </p:cNvSpPr>
          <p:nvPr/>
        </p:nvSpPr>
        <p:spPr>
          <a:xfrm>
            <a:off x="486000" y="3891545"/>
            <a:ext cx="11140874" cy="2649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chemeClr val="bg1"/>
                </a:solidFill>
              </a:rPr>
              <a:t>www.marketreach.co.uk</a:t>
            </a:r>
          </a:p>
          <a:p>
            <a:endParaRPr lang="en-GB" b="1" dirty="0">
              <a:solidFill>
                <a:schemeClr val="bg1"/>
              </a:solidFill>
            </a:endParaRPr>
          </a:p>
        </p:txBody>
      </p:sp>
      <p:sp>
        <p:nvSpPr>
          <p:cNvPr id="8" name="Title 2">
            <a:extLst>
              <a:ext uri="{FF2B5EF4-FFF2-40B4-BE49-F238E27FC236}">
                <a16:creationId xmlns:a16="http://schemas.microsoft.com/office/drawing/2014/main" id="{9C1EBF13-1745-43B5-BC2B-174E1E0FFF6E}"/>
              </a:ext>
            </a:extLst>
          </p:cNvPr>
          <p:cNvSpPr txBox="1">
            <a:spLocks/>
          </p:cNvSpPr>
          <p:nvPr/>
        </p:nvSpPr>
        <p:spPr>
          <a:xfrm>
            <a:off x="486000" y="2966455"/>
            <a:ext cx="10515600" cy="6742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bg1"/>
                </a:solidFill>
              </a:rPr>
              <a:t>THANK YOU</a:t>
            </a:r>
          </a:p>
        </p:txBody>
      </p:sp>
    </p:spTree>
    <p:extLst>
      <p:ext uri="{BB962C8B-B14F-4D97-AF65-F5344CB8AC3E}">
        <p14:creationId xmlns:p14="http://schemas.microsoft.com/office/powerpoint/2010/main" val="3955149054"/>
      </p:ext>
    </p:extLst>
  </p:cSld>
  <p:clrMapOvr>
    <a:masterClrMapping/>
  </p:clrMapOvr>
</p:sld>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vt:lpstr>
      <vt:lpstr>Office Theme</vt:lpstr>
      <vt:lpstr>ROYAL MAIL DELIVERING A CLEANER FUTURE</vt:lpstr>
      <vt:lpstr>PowerPoint Presentation</vt:lpstr>
      <vt:lpstr>Delivering a cleaner future</vt:lpstr>
      <vt:lpstr>Progress highlights</vt:lpstr>
      <vt:lpstr>Royal mail</vt:lpstr>
      <vt:lpstr>Corporate responsibility report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2021-07-14T16:44:51Z</dcterms:created>
  <dcterms:modified xsi:type="dcterms:W3CDTF">2021-08-04T11:57:30Z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etDate">
    <vt:lpwstr>2021-08-04T11:57:30Z</vt:lpwstr>
  </property>
  <property fmtid="{D5CDD505-2E9C-101B-9397-08002B2CF9AE}" pid="4" name="MSIP_Label_980f36f3-41a5-4f45-a6a2-e224f336accd_Method">
    <vt:lpwstr>Standard</vt:lpwstr>
  </property>
  <property fmtid="{D5CDD505-2E9C-101B-9397-08002B2CF9AE}" pid="5" name="MSIP_Label_980f36f3-41a5-4f45-a6a2-e224f336accd_Name">
    <vt:lpwstr>980f36f3-41a5-4f45-a6a2-e224f336accd</vt:lpwstr>
  </property>
  <property fmtid="{D5CDD505-2E9C-101B-9397-08002B2CF9AE}" pid="6" name="MSIP_Label_980f36f3-41a5-4f45-a6a2-e224f336accd_SiteId">
    <vt:lpwstr>7a082108-90dd-41ac-be41-9b8feabee2da</vt:lpwstr>
  </property>
  <property fmtid="{D5CDD505-2E9C-101B-9397-08002B2CF9AE}" pid="7" name="MSIP_Label_980f36f3-41a5-4f45-a6a2-e224f336accd_ActionId">
    <vt:lpwstr>0742ad6b-b8d8-4f64-8501-e33008d947e0</vt:lpwstr>
  </property>
  <property fmtid="{D5CDD505-2E9C-101B-9397-08002B2CF9AE}" pid="8" name="MSIP_Label_980f36f3-41a5-4f45-a6a2-e224f336accd_ContentBits">
    <vt:lpwstr>2</vt:lpwstr>
  </property>
</Properties>
</file>