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21"/>
  </p:notesMasterIdLst>
  <p:sldIdLst>
    <p:sldId id="4737" r:id="rId4"/>
    <p:sldId id="4729" r:id="rId5"/>
    <p:sldId id="4760" r:id="rId6"/>
    <p:sldId id="4690" r:id="rId7"/>
    <p:sldId id="4674" r:id="rId8"/>
    <p:sldId id="4713" r:id="rId9"/>
    <p:sldId id="4710" r:id="rId10"/>
    <p:sldId id="4698" r:id="rId11"/>
    <p:sldId id="4756" r:id="rId12"/>
    <p:sldId id="4761" r:id="rId13"/>
    <p:sldId id="4732" r:id="rId14"/>
    <p:sldId id="4681" r:id="rId15"/>
    <p:sldId id="4759" r:id="rId16"/>
    <p:sldId id="4735" r:id="rId17"/>
    <p:sldId id="4762" r:id="rId18"/>
    <p:sldId id="4734" r:id="rId19"/>
    <p:sldId id="474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B94A2A-7BC4-BFDC-4AA2-C8F351D7F413}" name="Sarah Greeley" initials="SG" userId="S::sarah.greeley@mbastack.com::83444083-22f2-40b0-b81f-814c941b3098" providerId="AD"/>
  <p188:author id="{90F5DF80-B5EB-6BBB-081F-D27B18DC5FE2}" name="James Devon" initials="JD" userId="S::james.devon@mbastack.com::8a39e76d-7b54-4186-84f5-30c9cd23f45c" providerId="AD"/>
  <p188:author id="{A3B0BE94-DF52-9FBC-C814-B6C3392A288A}" name="Olesia Borovska" initials="OB" userId="S::olesia.borovska@mbastack.com::83597af2-30cd-4ba7-81f7-cb8d6d42f5cb" providerId="AD"/>
  <p188:author id="{E5EADBFF-8537-9D1F-6D20-9F734FC2A92E}" name="Алина" initials="А" userId="Алина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ина" initials="А" lastIdx="1" clrIdx="0">
    <p:extLst>
      <p:ext uri="{19B8F6BF-5375-455C-9EA6-DF929625EA0E}">
        <p15:presenceInfo xmlns:p15="http://schemas.microsoft.com/office/powerpoint/2012/main" userId="Али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2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97329A-A112-0537-3394-A7925B8D3DFB}" v="1" dt="2023-03-23T10:24:32.176"/>
    <p1510:client id="{18FE4785-369E-9B4B-B335-C0571BC4EEE3}" v="24" dt="2023-03-23T10:13:17.824"/>
    <p1510:client id="{278BC3A3-6A40-4A43-A61D-D0E838282690}" v="3" dt="2023-03-23T09:42:17.078"/>
    <p1510:client id="{2F0A3055-CC2E-57DD-3F7C-C00BE370E831}" v="1" dt="2023-03-23T10:16:40.763"/>
    <p1510:client id="{794266BB-BE47-57B6-6F6E-93AB59460BB1}" v="5" dt="2023-03-23T09:52:49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244B6-125C-4CBE-ABDB-EA8ECAED6663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BDB51-9E83-4AF4-AE68-13010E136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98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BDB51-9E83-4AF4-AE68-13010E136C5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943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BDB51-9E83-4AF4-AE68-13010E136C5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597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BDB51-9E83-4AF4-AE68-13010E136C5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864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fet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5" y="6658254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3651F-C7B8-4520-9C8D-0F96392DA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31"/>
            <a:ext cx="4027072" cy="638265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25185792-0492-4F2B-987A-01151770A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 SLIDE COPY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F35248C-EEC5-4433-AFE5-F92FD4F3A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92665F91-D2D8-4CEF-B526-8C7CBAC20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5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Date 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409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er, Circ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C8B7C-F5E9-4230-9AB4-F7884F6DCE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5F41FD-917A-4663-A5C6-237A858D44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2284" cy="361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66D97F-2F14-49EB-AF7D-A8A210E060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35"/>
          <a:stretch/>
        </p:blipFill>
        <p:spPr>
          <a:xfrm>
            <a:off x="9704211" y="0"/>
            <a:ext cx="2001788" cy="14686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49C332-7D05-4B2C-B10B-3EC9E0486C4B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5867CB-5182-4D59-BCAA-77E71C867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2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TEXT-ONLY, single title, circle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E48DEFD-E9D3-4089-B606-B7A6D6FCBF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3" y="977456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189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 if required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3619165-8026-480F-BCFB-2C0A433F01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5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783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2971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349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562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er, Circ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FE816-F799-46CC-8EFA-5FE4A123E2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C40377-6254-43F2-8398-4A4F34B1E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2284" cy="361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EBC413-65A5-4E69-8650-5FCA573E2401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5BA0EE-27F6-4A66-97D6-E258D7098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35"/>
          <a:stretch/>
        </p:blipFill>
        <p:spPr>
          <a:xfrm>
            <a:off x="9704211" y="0"/>
            <a:ext cx="2001788" cy="14686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D4E0485-540D-4E30-879D-601083F38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3" y="377059"/>
            <a:ext cx="8861199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TEXT-ONLY, </a:t>
            </a:r>
            <a:br>
              <a:rPr lang="en-US"/>
            </a:br>
            <a:r>
              <a:rPr lang="en-US"/>
              <a:t>double title, circle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6E295BD-73FC-4681-840C-AE6DB8846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3" y="1478542"/>
            <a:ext cx="8861199" cy="2659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189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 if required</a:t>
            </a:r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B686332-D030-4EC8-875A-966381865A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5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783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2971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349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852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Header,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2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TEXT-ONLY, single title, no icon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3" y="977456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189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 if required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69665-BC8A-471B-B121-B84A3BF085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60EA9-D4DD-4016-B2DB-8443B4C3E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2284" cy="361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8C924B-FE6C-4195-94BA-9C7F88E46206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7C0097-4CB1-4893-9CED-D822C48935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5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783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2971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349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600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Gir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2EA357-3E31-4AC8-A81F-19BA3DEF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5" y="2536968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927480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Blog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283299-30A7-4D60-A36B-6EC59CBA3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6455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3849" cy="36293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21830E7-03D0-46A9-8A28-FD4191B099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5" y="2536968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4255325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Building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B3D6141F-6094-40A7-8BAD-509054435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31" y="0"/>
            <a:ext cx="1221377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4431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3849" cy="36293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D4A7E7A-6B3E-42AC-9B8F-4D305DFF43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5" y="2536968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4007426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No Im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A610B1-91B8-4286-A62C-13768BD19B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2284" cy="3619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C85945-97C1-4E9B-9C52-7EC5016A7577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C964C-A1CD-41BD-AD80-BF152FEB62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24" t="1798"/>
          <a:stretch/>
        </p:blipFill>
        <p:spPr>
          <a:xfrm>
            <a:off x="1" y="0"/>
            <a:ext cx="1388963" cy="235208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0654A42-9463-4E9E-86C0-6D7311D71D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5" y="2536968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775498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Confeftti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AE554D-0F0B-4DEF-AD6B-7F3AA8098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73928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377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566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754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/>
              <a:t>SECTION DIVIDER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50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Door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10" descr="A picture containing tree, outdoor, plant, red&#10;&#10;Description automatically generated">
            <a:extLst>
              <a:ext uri="{FF2B5EF4-FFF2-40B4-BE49-F238E27FC236}">
                <a16:creationId xmlns:a16="http://schemas.microsoft.com/office/drawing/2014/main" id="{F42B88DF-3DA6-4308-8BE2-F4872891C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" y="3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377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566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754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/>
              <a:t>SECTION DIVIDER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71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Happy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6C90C1B1-B377-4F6F-BEF7-C47A0D483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377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566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754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/>
              <a:t>SECTION DIVIDER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3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fet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3651F-C7B8-4520-9C8D-0F96392DA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42A1FA-1A5D-6245-9693-BB777763ED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25185792-0492-4F2B-987A-01151770A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 SLIDE COPY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F35248C-EEC5-4433-AFE5-F92FD4F3A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7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92665F91-D2D8-4CEF-B526-8C7CBAC20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7" y="4286471"/>
            <a:ext cx="11140875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Date line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CA1128-73B3-924C-AC94-9AAFF8CEC7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33"/>
            <a:ext cx="4027072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59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Mai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B9357E-558F-428B-A5A6-0FB343B10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377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566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754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/>
              <a:t>SECTION DIVIDER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36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Reading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675FA5-F84C-4C90-B66A-4780FDD86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9635"/>
            <a:ext cx="12192000" cy="6877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2" y="-19272"/>
            <a:ext cx="12191999" cy="687727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377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566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754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/>
              <a:t>SECTION DIVIDER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60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Family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9" name="Picture 8" descr="A picture containing table, desk&#10;&#10;Description automatically generated">
            <a:extLst>
              <a:ext uri="{FF2B5EF4-FFF2-40B4-BE49-F238E27FC236}">
                <a16:creationId xmlns:a16="http://schemas.microsoft.com/office/drawing/2014/main" id="{59B92E07-D5AC-438D-8035-5AF4A87FE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377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566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754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/>
              <a:t>SECTION DIVIDER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, Family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373B1418-1DE2-48F4-8179-BAB11B616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31" y="0"/>
            <a:ext cx="1221377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6455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377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566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754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/>
              <a:t>SECTION DIVIDER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0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FAEB6-D87B-5748-9596-A7B509E923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rgbClr val="000000"/>
                </a:solidFill>
                <a:latin typeface="+mj-lt"/>
              </a:defRPr>
            </a:lvl1pPr>
            <a:lvl2pPr marL="457189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377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566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754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/>
              <a:t>SECTION DIVIDER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B61B32-6203-7141-A3BE-E8879E3EF5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24" t="1798"/>
          <a:stretch/>
        </p:blipFill>
        <p:spPr>
          <a:xfrm>
            <a:off x="1" y="0"/>
            <a:ext cx="1388963" cy="2352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BBE08-932E-42F7-A655-A237F2DD1F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2284" cy="361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2FC916-1ED6-402E-A80D-CD430134C963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660824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5D803-1BF7-40EA-AC91-081933E6A3B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4143" y="1779743"/>
            <a:ext cx="5452876" cy="4428787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783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2971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349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2191B-F9B2-4D52-B126-519167AFCB7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E8CAE5-9552-4F56-BD9E-0EA1626B3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2284" cy="361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1A7618-3887-4838-98CE-FDFA033A94BE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7F5898-E811-49FE-9FB9-91A9366B7A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35"/>
          <a:stretch/>
        </p:blipFill>
        <p:spPr>
          <a:xfrm>
            <a:off x="9704211" y="0"/>
            <a:ext cx="2001788" cy="14686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41B46AD-0363-49D0-9A55-12F4487A1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2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TEXT-ONLY slide, 2 columns</a:t>
            </a:r>
            <a:endParaRPr lang="en-GB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00C11B1-45C3-463E-A925-394850B1A6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3" y="977456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189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 if required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C9C4766-C987-4787-8811-9BA501FABE5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79759" y="1779743"/>
            <a:ext cx="5452876" cy="4428787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783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2971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349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855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5CACC-D8E6-429F-B461-2AD69D5E94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1" y="6208526"/>
            <a:ext cx="582284" cy="3619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EA5AD-0373-4832-9455-A2EA79A24C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82FAA-2779-4023-94E9-577DEB0536FA}"/>
              </a:ext>
            </a:extLst>
          </p:cNvPr>
          <p:cNvSpPr/>
          <p:nvPr userDrawn="1"/>
        </p:nvSpPr>
        <p:spPr>
          <a:xfrm>
            <a:off x="97655" y="6658254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5D6172-C0E9-4E3B-8F0F-CAA09AEA1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1" y="377057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TEXT, Image Right, 2 columns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AF0242-6BDB-4BD8-A348-BBFF21B1E01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141" y="1779741"/>
            <a:ext cx="5276851" cy="4479925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783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2971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349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994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EC939-1D4E-4164-AADE-06DCD3187A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80E9B2-1ED7-480C-8C84-9C622309FE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0213"/>
            <a:ext cx="583849" cy="3629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5C234EB-3454-43CE-B3CD-063C27C7B647}"/>
              </a:ext>
            </a:extLst>
          </p:cNvPr>
          <p:cNvSpPr txBox="1">
            <a:spLocks/>
          </p:cNvSpPr>
          <p:nvPr userDrawn="1"/>
        </p:nvSpPr>
        <p:spPr>
          <a:xfrm>
            <a:off x="6415756" y="377059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TEXT, Image left, 2 columns</a:t>
            </a:r>
            <a:endParaRPr lang="en-GB" sz="36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168C22-ABDD-4158-AE3B-9D09F0F664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80113" y="1783204"/>
            <a:ext cx="5276851" cy="4479925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783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2971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349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812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55C5423-B0BC-4B3A-8B1C-E8B29CF73B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6062961" cy="33383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927F751-04E0-47BC-AF64-AA7D969C6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4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37B374C-4DE5-4B68-ABCC-646D992BEB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65437" y="3338300"/>
            <a:ext cx="6126563" cy="35197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9BEFC-AABE-43C1-B155-999F122614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2284" cy="36196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0B8B5A-C547-4570-9238-68061E53F7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0175" y="1781179"/>
            <a:ext cx="5276624" cy="1370013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783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2971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349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FB6EAE-A378-4EA6-9478-F2F0740EA54F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DDF625-A76B-495A-8620-28A80A9A1ED2}"/>
              </a:ext>
            </a:extLst>
          </p:cNvPr>
          <p:cNvSpPr txBox="1">
            <a:spLocks/>
          </p:cNvSpPr>
          <p:nvPr userDrawn="1"/>
        </p:nvSpPr>
        <p:spPr>
          <a:xfrm>
            <a:off x="6415756" y="377059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Quadrants, title here</a:t>
            </a:r>
            <a:endParaRPr lang="en-GB" sz="36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C1330A8-DF3E-41E3-AB7E-AB4557754C7E}"/>
              </a:ext>
            </a:extLst>
          </p:cNvPr>
          <p:cNvSpPr txBox="1">
            <a:spLocks/>
          </p:cNvSpPr>
          <p:nvPr userDrawn="1"/>
        </p:nvSpPr>
        <p:spPr>
          <a:xfrm>
            <a:off x="481943" y="3722751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Quadrants, title here</a:t>
            </a:r>
            <a:endParaRPr lang="en-GB" sz="360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C1B24B7-CA04-4E8D-B2B5-DC4E163658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5267" y="4847573"/>
            <a:ext cx="5183188" cy="1370013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783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2971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349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10954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2" r="17975"/>
          <a:stretch/>
        </p:blipFill>
        <p:spPr>
          <a:xfrm>
            <a:off x="9478659" y="0"/>
            <a:ext cx="2713343" cy="35741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1065231" y="2016567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601221" y="6177787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8066" y="2016568"/>
            <a:ext cx="296204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78353" y="3350872"/>
            <a:ext cx="2889855" cy="2698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CCC52F-1463-4EBC-B99B-A373A1ECE4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2284" cy="361960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A7F3F838-60D3-4FEB-B2CA-08F82875A270}"/>
              </a:ext>
            </a:extLst>
          </p:cNvPr>
          <p:cNvSpPr txBox="1">
            <a:spLocks/>
          </p:cNvSpPr>
          <p:nvPr userDrawn="1"/>
        </p:nvSpPr>
        <p:spPr>
          <a:xfrm>
            <a:off x="9182100" y="62611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87542D-5C6B-4EB3-96EB-9B37C3D5D2F8}" type="slidenum">
              <a:rPr lang="en-GB" sz="1200" smtClean="0"/>
              <a:pPr/>
              <a:t>‹#›</a:t>
            </a:fld>
            <a:endParaRPr lang="en-GB" sz="1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D576F0-DC67-4F7A-A308-E8A231AB271D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7D8C70-D8D3-4616-8AD6-B7531CA66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2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Process, 3 stages</a:t>
            </a:r>
            <a:endParaRPr lang="en-GB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2BD0FB86-6CDA-4632-979A-2F4031FB20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3" y="977456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189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 if required</a:t>
            </a:r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863C8E-9F0F-4046-A264-6A18A57D022C}"/>
              </a:ext>
            </a:extLst>
          </p:cNvPr>
          <p:cNvSpPr/>
          <p:nvPr userDrawn="1"/>
        </p:nvSpPr>
        <p:spPr>
          <a:xfrm>
            <a:off x="4500924" y="2016567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7DB80790-1AF5-488C-A2EE-375E51A97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13284" y="2016568"/>
            <a:ext cx="296204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0E461C60-64BB-43A7-BA8C-34579F84CC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37988" y="3355229"/>
            <a:ext cx="2865909" cy="2698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3E954C-0710-40FA-98A2-EB54FBFAE9A0}"/>
              </a:ext>
            </a:extLst>
          </p:cNvPr>
          <p:cNvSpPr/>
          <p:nvPr userDrawn="1"/>
        </p:nvSpPr>
        <p:spPr>
          <a:xfrm>
            <a:off x="7936616" y="2016567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Text Placeholder 35">
            <a:extLst>
              <a:ext uri="{FF2B5EF4-FFF2-40B4-BE49-F238E27FC236}">
                <a16:creationId xmlns:a16="http://schemas.microsoft.com/office/drawing/2014/main" id="{C5BBACFC-697B-4BAB-BD69-B117928B1B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39450" y="2016568"/>
            <a:ext cx="296204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954A020B-FA48-4C89-898D-1129467DB38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07054" y="3350872"/>
            <a:ext cx="2832537" cy="2698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Do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4" name="Picture 3" descr="A picture containing tree, outdoor, plant, red&#10;&#10;Description automatically generated">
            <a:extLst>
              <a:ext uri="{FF2B5EF4-FFF2-40B4-BE49-F238E27FC236}">
                <a16:creationId xmlns:a16="http://schemas.microsoft.com/office/drawing/2014/main" id="{E801FC8F-7965-4143-B463-4147C77A9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3"/>
            <a:ext cx="12205313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1"/>
          <a:stretch/>
        </p:blipFill>
        <p:spPr>
          <a:xfrm>
            <a:off x="2" y="0"/>
            <a:ext cx="1220531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33"/>
            <a:ext cx="4027072" cy="638265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FE9BD497-5AAB-41B9-961A-40256A55B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 SLIDE COPY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42ABB38-0127-4B54-A205-65921DBE4C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7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  <p:sp>
        <p:nvSpPr>
          <p:cNvPr id="11" name="Text Placeholder 37">
            <a:extLst>
              <a:ext uri="{FF2B5EF4-FFF2-40B4-BE49-F238E27FC236}">
                <a16:creationId xmlns:a16="http://schemas.microsoft.com/office/drawing/2014/main" id="{88748023-B528-4F87-9694-5268B9129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7" y="4286471"/>
            <a:ext cx="11140875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Date 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5658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2" r="17975"/>
          <a:stretch/>
        </p:blipFill>
        <p:spPr>
          <a:xfrm>
            <a:off x="9478658" y="0"/>
            <a:ext cx="2713343" cy="35741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2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5413A5D-B0DB-4840-A6F5-293DCA8C23D9}"/>
              </a:ext>
            </a:extLst>
          </p:cNvPr>
          <p:cNvSpPr/>
          <p:nvPr userDrawn="1"/>
        </p:nvSpPr>
        <p:spPr>
          <a:xfrm>
            <a:off x="479261" y="2016564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47ACD3-9D3A-184E-A273-6B9AD0E17160}"/>
              </a:ext>
            </a:extLst>
          </p:cNvPr>
          <p:cNvSpPr/>
          <p:nvPr userDrawn="1"/>
        </p:nvSpPr>
        <p:spPr>
          <a:xfrm>
            <a:off x="3361661" y="2016564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B1937D-5E8B-4442-A129-2CC064F9A1E0}"/>
              </a:ext>
            </a:extLst>
          </p:cNvPr>
          <p:cNvSpPr/>
          <p:nvPr userDrawn="1"/>
        </p:nvSpPr>
        <p:spPr>
          <a:xfrm>
            <a:off x="6244061" y="2016564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5804C198-EA49-C648-A91C-C264BEA215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36" y="2016566"/>
            <a:ext cx="239787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D9DE2891-000C-7A47-9395-327F4FFE97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1657" y="2016566"/>
            <a:ext cx="239765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59" name="Text Placeholder 35">
            <a:extLst>
              <a:ext uri="{FF2B5EF4-FFF2-40B4-BE49-F238E27FC236}">
                <a16:creationId xmlns:a16="http://schemas.microsoft.com/office/drawing/2014/main" id="{144C8D64-11B4-554F-BD17-394B6F559EA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44057" y="2016566"/>
            <a:ext cx="239765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4A50721B-5180-6246-9B49-B012E18188B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4409" y="3350872"/>
            <a:ext cx="2222500" cy="2529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5009098B-C9C2-6D4D-B4C8-66B13FEA5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36809" y="3350872"/>
            <a:ext cx="2222500" cy="2529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2" name="Text Placeholder 40">
            <a:extLst>
              <a:ext uri="{FF2B5EF4-FFF2-40B4-BE49-F238E27FC236}">
                <a16:creationId xmlns:a16="http://schemas.microsoft.com/office/drawing/2014/main" id="{A5DF1411-B4B7-574E-9BAB-9A4186C43E8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19209" y="3350872"/>
            <a:ext cx="2222500" cy="2529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DA0BE2C-2F41-C94A-99E2-9E9C8539EC62}"/>
              </a:ext>
            </a:extLst>
          </p:cNvPr>
          <p:cNvSpPr/>
          <p:nvPr userDrawn="1"/>
        </p:nvSpPr>
        <p:spPr>
          <a:xfrm>
            <a:off x="9133201" y="2002478"/>
            <a:ext cx="2572799" cy="3991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4" name="Text Placeholder 35">
            <a:extLst>
              <a:ext uri="{FF2B5EF4-FFF2-40B4-BE49-F238E27FC236}">
                <a16:creationId xmlns:a16="http://schemas.microsoft.com/office/drawing/2014/main" id="{5615BD06-674B-6B41-A1B5-8A66AF6989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33196" y="2002480"/>
            <a:ext cx="239765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A572828F-67C2-5748-B663-D94F10F6617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08349" y="3336786"/>
            <a:ext cx="2222500" cy="2543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2ADDD6-64C2-42E4-8BC8-1D19C8E18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1" y="6208526"/>
            <a:ext cx="582284" cy="3619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A375A71-02A2-4AE6-9C69-5955E9F54FC6}"/>
              </a:ext>
            </a:extLst>
          </p:cNvPr>
          <p:cNvSpPr/>
          <p:nvPr userDrawn="1"/>
        </p:nvSpPr>
        <p:spPr>
          <a:xfrm>
            <a:off x="97655" y="6658254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82E014-C022-4946-BD0C-5DFBBCBF6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1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Process, 4 stages</a:t>
            </a:r>
            <a:endParaRPr lang="en-GB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712F491-DD76-489B-BBD3-E024ECB9B8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2" y="977454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189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 if required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401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095" b="14017"/>
          <a:stretch/>
        </p:blipFill>
        <p:spPr>
          <a:xfrm>
            <a:off x="9265132" y="2511926"/>
            <a:ext cx="2926869" cy="43460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4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9FDD73-9E09-7945-9A46-BD5E2414CC7A}"/>
              </a:ext>
            </a:extLst>
          </p:cNvPr>
          <p:cNvSpPr/>
          <p:nvPr userDrawn="1"/>
        </p:nvSpPr>
        <p:spPr>
          <a:xfrm>
            <a:off x="479260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19C27A68-9FF1-5044-A2C5-4DBCD9AA90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036" y="2016568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32" name="Text Placeholder 40">
            <a:extLst>
              <a:ext uri="{FF2B5EF4-FFF2-40B4-BE49-F238E27FC236}">
                <a16:creationId xmlns:a16="http://schemas.microsoft.com/office/drawing/2014/main" id="{F7B29AC3-37AB-C743-BDD2-724C756910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4410" y="3350876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8F6B4-6036-C249-B4BA-C168CF827E1E}"/>
              </a:ext>
            </a:extLst>
          </p:cNvPr>
          <p:cNvSpPr/>
          <p:nvPr userDrawn="1"/>
        </p:nvSpPr>
        <p:spPr>
          <a:xfrm>
            <a:off x="9704437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8C57C1B8-9938-3E47-97E3-B2D59ED6E0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04213" y="2016568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FA070F3E-1E3F-5548-A52A-A061CB950F5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879587" y="3350876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1DC7A1-4BB9-5B40-AFAF-71BDEE28335E}"/>
              </a:ext>
            </a:extLst>
          </p:cNvPr>
          <p:cNvSpPr/>
          <p:nvPr userDrawn="1"/>
        </p:nvSpPr>
        <p:spPr>
          <a:xfrm>
            <a:off x="2790499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8" name="Text Placeholder 35">
            <a:extLst>
              <a:ext uri="{FF2B5EF4-FFF2-40B4-BE49-F238E27FC236}">
                <a16:creationId xmlns:a16="http://schemas.microsoft.com/office/drawing/2014/main" id="{96A46CA0-C97B-8C42-9EB8-D546DC3535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790275" y="2016568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49" name="Text Placeholder 40">
            <a:extLst>
              <a:ext uri="{FF2B5EF4-FFF2-40B4-BE49-F238E27FC236}">
                <a16:creationId xmlns:a16="http://schemas.microsoft.com/office/drawing/2014/main" id="{F6925924-8438-2446-A508-AE126968861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965647" y="3350876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C128985-4F07-4340-B117-75623A4798A1}"/>
              </a:ext>
            </a:extLst>
          </p:cNvPr>
          <p:cNvSpPr/>
          <p:nvPr userDrawn="1"/>
        </p:nvSpPr>
        <p:spPr>
          <a:xfrm>
            <a:off x="5095449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EB203576-247F-594B-AA0C-9AC9BFBC617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95225" y="2016568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8E39356C-DCED-4B4E-8FD2-8A44E096E63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270599" y="3350876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8CE159F-99AC-9C44-9745-594FE14FF5A8}"/>
              </a:ext>
            </a:extLst>
          </p:cNvPr>
          <p:cNvSpPr/>
          <p:nvPr userDrawn="1"/>
        </p:nvSpPr>
        <p:spPr>
          <a:xfrm>
            <a:off x="7400053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4" name="Text Placeholder 35">
            <a:extLst>
              <a:ext uri="{FF2B5EF4-FFF2-40B4-BE49-F238E27FC236}">
                <a16:creationId xmlns:a16="http://schemas.microsoft.com/office/drawing/2014/main" id="{D5458CC4-909A-7E47-A02A-3B88B26C13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99829" y="2016568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FB9277D2-3FED-8644-89D6-89DB3FDD59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575203" y="3350876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BB76C2-AAB2-4D1E-869D-46076497B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2284" cy="3619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2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Process, 5 stages</a:t>
            </a:r>
            <a:endParaRPr lang="en-GB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4FBFF46-BB30-4D8F-A4C2-0956EF529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3" y="977456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189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 if required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098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095" b="14017"/>
          <a:stretch/>
        </p:blipFill>
        <p:spPr>
          <a:xfrm>
            <a:off x="9265132" y="2511926"/>
            <a:ext cx="2926869" cy="43460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4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BB76C2-AAB2-4D1E-869D-46076497B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2284" cy="3619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2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Process, 6 stages</a:t>
            </a:r>
            <a:endParaRPr lang="en-GB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4FBFF46-BB30-4D8F-A4C2-0956EF529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3" y="977456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189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 if required</a:t>
            </a:r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7A33D06-1EAE-4D42-BD90-9B587543E04E}"/>
              </a:ext>
            </a:extLst>
          </p:cNvPr>
          <p:cNvSpPr/>
          <p:nvPr userDrawn="1"/>
        </p:nvSpPr>
        <p:spPr>
          <a:xfrm>
            <a:off x="251813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E969B702-2D90-4A8C-818E-BE349557B45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8533" y="2028682"/>
            <a:ext cx="148825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443621B-4CB3-4E1A-A2AE-720BADB52B26}"/>
              </a:ext>
            </a:extLst>
          </p:cNvPr>
          <p:cNvSpPr/>
          <p:nvPr userDrawn="1"/>
        </p:nvSpPr>
        <p:spPr>
          <a:xfrm>
            <a:off x="2210081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5" name="Text Placeholder 35">
            <a:extLst>
              <a:ext uri="{FF2B5EF4-FFF2-40B4-BE49-F238E27FC236}">
                <a16:creationId xmlns:a16="http://schemas.microsoft.com/office/drawing/2014/main" id="{ECECEC0B-3D8D-4F78-B65E-CEEB7F56B6F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09152" y="2028682"/>
            <a:ext cx="1513753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F4F4918-3112-40A9-B65C-A32B1F402BF2}"/>
              </a:ext>
            </a:extLst>
          </p:cNvPr>
          <p:cNvSpPr/>
          <p:nvPr userDrawn="1"/>
        </p:nvSpPr>
        <p:spPr>
          <a:xfrm>
            <a:off x="4178576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8" name="Text Placeholder 35">
            <a:extLst>
              <a:ext uri="{FF2B5EF4-FFF2-40B4-BE49-F238E27FC236}">
                <a16:creationId xmlns:a16="http://schemas.microsoft.com/office/drawing/2014/main" id="{F28A5266-BA48-484D-9F91-46D04A7813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90001" y="2028682"/>
            <a:ext cx="1501399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06A64D0-8B54-443B-8C2A-AC90A4B3C517}"/>
              </a:ext>
            </a:extLst>
          </p:cNvPr>
          <p:cNvSpPr/>
          <p:nvPr userDrawn="1"/>
        </p:nvSpPr>
        <p:spPr>
          <a:xfrm>
            <a:off x="6147069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1" name="Text Placeholder 35">
            <a:extLst>
              <a:ext uri="{FF2B5EF4-FFF2-40B4-BE49-F238E27FC236}">
                <a16:creationId xmlns:a16="http://schemas.microsoft.com/office/drawing/2014/main" id="{A614EA7C-BDC5-4FDE-913B-662DF1E394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59579" y="2028682"/>
            <a:ext cx="150031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18F6E51-B6BE-439C-8449-84F6671EE3E7}"/>
              </a:ext>
            </a:extLst>
          </p:cNvPr>
          <p:cNvSpPr/>
          <p:nvPr userDrawn="1"/>
        </p:nvSpPr>
        <p:spPr>
          <a:xfrm>
            <a:off x="8115565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4" name="Text Placeholder 35">
            <a:extLst>
              <a:ext uri="{FF2B5EF4-FFF2-40B4-BE49-F238E27FC236}">
                <a16:creationId xmlns:a16="http://schemas.microsoft.com/office/drawing/2014/main" id="{C5104A83-B738-4265-8E9E-8E27AE76B03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4401" y="2028682"/>
            <a:ext cx="149585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8B57032-18CE-4064-AFE1-6A0302A02800}"/>
              </a:ext>
            </a:extLst>
          </p:cNvPr>
          <p:cNvSpPr/>
          <p:nvPr userDrawn="1"/>
        </p:nvSpPr>
        <p:spPr>
          <a:xfrm>
            <a:off x="10084057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2B345BC8-8D63-4AC6-9DFD-98B6CD13FE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093264" y="2028682"/>
            <a:ext cx="1479613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Edit</a:t>
            </a:r>
            <a:endParaRPr lang="en-US"/>
          </a:p>
        </p:txBody>
      </p:sp>
      <p:sp>
        <p:nvSpPr>
          <p:cNvPr id="78" name="Text Placeholder 40">
            <a:extLst>
              <a:ext uri="{FF2B5EF4-FFF2-40B4-BE49-F238E27FC236}">
                <a16:creationId xmlns:a16="http://schemas.microsoft.com/office/drawing/2014/main" id="{EB389AB7-4135-4E98-B896-F8A9D66152F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0177919" y="3239605"/>
            <a:ext cx="1614495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3" name="Text Placeholder 40">
            <a:extLst>
              <a:ext uri="{FF2B5EF4-FFF2-40B4-BE49-F238E27FC236}">
                <a16:creationId xmlns:a16="http://schemas.microsoft.com/office/drawing/2014/main" id="{22C1654A-4A50-4D5A-BCC6-E1989853E81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7331" y="3237961"/>
            <a:ext cx="1614495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4" name="Text Placeholder 40">
            <a:extLst>
              <a:ext uri="{FF2B5EF4-FFF2-40B4-BE49-F238E27FC236}">
                <a16:creationId xmlns:a16="http://schemas.microsoft.com/office/drawing/2014/main" id="{7590D40B-0A1D-4BEB-AA50-F47F1C789B2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313702" y="3246290"/>
            <a:ext cx="1614495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5" name="Text Placeholder 40">
            <a:extLst>
              <a:ext uri="{FF2B5EF4-FFF2-40B4-BE49-F238E27FC236}">
                <a16:creationId xmlns:a16="http://schemas.microsoft.com/office/drawing/2014/main" id="{F1F8639E-9955-4B00-B3C5-85E416B5451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265402" y="3246290"/>
            <a:ext cx="1614495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6" name="Text Placeholder 40">
            <a:extLst>
              <a:ext uri="{FF2B5EF4-FFF2-40B4-BE49-F238E27FC236}">
                <a16:creationId xmlns:a16="http://schemas.microsoft.com/office/drawing/2014/main" id="{CEC1CD5F-6F51-46AC-85FD-6359167DDC7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45577" y="3246290"/>
            <a:ext cx="1614495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87" name="Text Placeholder 40">
            <a:extLst>
              <a:ext uri="{FF2B5EF4-FFF2-40B4-BE49-F238E27FC236}">
                <a16:creationId xmlns:a16="http://schemas.microsoft.com/office/drawing/2014/main" id="{E901A7F8-4FB7-4FB9-A98C-AA7612964DA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214071" y="3235303"/>
            <a:ext cx="1614495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 sz="1600"/>
            </a:lvl2pPr>
            <a:lvl3pPr marL="914377" indent="0">
              <a:buNone/>
              <a:defRPr sz="14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71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8C3CF0-EDE0-41E7-90BE-6658867FA7F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7"/>
            <a:ext cx="3971525" cy="4418051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783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2971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349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738257" y="1800002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4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64D7F2-2738-4DD6-9804-14CE01440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2284" cy="361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F6F180-AB11-4527-B626-D97C6BF4248D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C29F6F-C163-420D-97CC-76412D34F2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2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Text, table slide</a:t>
            </a:r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ACB914-7340-43FB-913A-9487D1B68E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3" y="977456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189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 if required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327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24545" y="1800000"/>
            <a:ext cx="11332027" cy="44085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4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6F6E25-8280-4690-947C-D0F36D663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2284" cy="361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4A7B83-05EC-4DDD-B5D8-A0AC5450300C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62F3-143F-445A-BBC5-D8A464DEE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2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Table only slide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CA82E2A-12E8-4BEA-8484-E8142C99FC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3" y="977456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189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 if required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563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738257" y="1800002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4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E9E8AA-41E9-4B2E-A604-FACD5A5DB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2284" cy="361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42EA0E-BFF4-499A-9126-032D30FD0132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BF0055-222A-4114-952B-55BC38543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2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Text, chart slide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5F444F1-59D8-45DB-B52F-F7457A8D24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3" y="977456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189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 if required</a:t>
            </a:r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CF7DD14-DF26-4216-8376-F84F3656B57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7"/>
            <a:ext cx="3971525" cy="4418051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783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2971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349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713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24545" y="1790476"/>
            <a:ext cx="11332027" cy="445792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4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C0DAB-C431-46DC-AD96-7D3FACCA7B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2284" cy="361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A7FF20-1F5C-4182-891F-E10BC4628A9B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338666-5A7B-4746-ADDB-6279C03CD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2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Chart only slide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372864B-BF9F-4A32-ADAB-9887FF6FA2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3" y="977456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189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 if required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863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399834" y="1780952"/>
            <a:ext cx="3334503" cy="44275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4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BB7FD05B-D3A2-4351-B9E8-26178B6D6919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737602" y="1780950"/>
            <a:ext cx="3334503" cy="44275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/>
              <a:t>Click icon to create chart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D1E8A-8B08-4E7E-BEAB-D0300F028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2" y="6208526"/>
            <a:ext cx="582284" cy="3619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E1BA03E-9E28-433B-915E-D397B6A30027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A3C8E2-E62F-4079-B4A4-A38F13C67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2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Text, 2 charts</a:t>
            </a:r>
            <a:endParaRPr lang="en-GB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CC7F9D7-D427-45C7-B41A-2B63EE6282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3" y="977456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189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 if required</a:t>
            </a:r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D083F3-995F-41F2-82B2-B0F9BCCEC4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7"/>
            <a:ext cx="3971525" cy="4418051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783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2971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349" indent="-228594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100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Confet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B4B331-2378-4205-AC4C-587A25FEC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33"/>
            <a:ext cx="4027072" cy="6382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DD9B60B-12FD-4580-958C-7044D0BB2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e.g. “THANK YOU”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640EA8B-7106-4310-A125-54F6FBBDE7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6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641132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Do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10" descr="A picture containing tree, outdoor, plant, red&#10;&#10;Description automatically generated">
            <a:extLst>
              <a:ext uri="{FF2B5EF4-FFF2-40B4-BE49-F238E27FC236}">
                <a16:creationId xmlns:a16="http://schemas.microsoft.com/office/drawing/2014/main" id="{C0DE9EAE-E430-469B-B416-9C730AEAFC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" y="3"/>
            <a:ext cx="1219200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4"/>
            <a:ext cx="12189572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33"/>
            <a:ext cx="4027072" cy="638265"/>
          </a:xfrm>
          <a:prstGeom prst="rect">
            <a:avLst/>
          </a:prstGeom>
        </p:spPr>
      </p:pic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E.G. “THANK YOU”</a:t>
            </a:r>
            <a:endParaRPr lang="en-US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6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1129431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pp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DF4CF2F5-CBC9-4B30-8A19-72977C6D8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"/>
            <a:ext cx="1219200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33"/>
            <a:ext cx="4027072" cy="63826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1B41E1B-424C-48BE-8B6B-A734316AD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 SLIDE COPY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DD40145-7FA8-4783-B18F-01F8E09701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7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21EA6D3B-0498-4650-84DF-93F210D39C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7" y="4286471"/>
            <a:ext cx="11140875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Date 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4492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, Do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DE9EAE-E430-469B-B416-9C730AEAF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" y="3"/>
            <a:ext cx="1219200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4"/>
            <a:ext cx="12189572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33"/>
            <a:ext cx="4027072" cy="638265"/>
          </a:xfrm>
          <a:prstGeom prst="rect">
            <a:avLst/>
          </a:prstGeom>
        </p:spPr>
      </p:pic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E.G. “THANK YOU”</a:t>
            </a:r>
            <a:endParaRPr lang="en-US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6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29035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Happ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18E8CF89-1785-45E0-B5C5-1804C5221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33"/>
            <a:ext cx="4027072" cy="6382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A0BADAC-3F71-465F-990B-DE3352024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E.G. “THANK YOU”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A52FE2-3E92-46EC-B4B1-59FB53538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6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12983953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Mai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7CDC051-DCD2-450D-8722-CB1D5C7EA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33"/>
            <a:ext cx="4027072" cy="6382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F15156B-339F-4057-9635-0293D184B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E.G. “THANK YOU”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51288D4-A7CF-43CB-9D80-AC11972281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6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16011822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Read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F557B6-D8AA-4FF7-B215-B664B5217A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" y="-9635"/>
            <a:ext cx="12192000" cy="6877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0" y="-9635"/>
            <a:ext cx="12192000" cy="6889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33"/>
            <a:ext cx="4027072" cy="638265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935FA2FF-A04D-4F21-BAE1-B48B5C9759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E.G. “THANK YOU”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3B047E4-D9EA-470D-8D3E-AAE75A1352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6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150542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No Im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C0C179-A67C-074B-845F-F92CAD1E9F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33"/>
            <a:ext cx="4027064" cy="638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1ADAC1-83FD-4AD7-BAEE-4952FE08A6BD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C7821-C59F-44D3-BDBC-CAFB7445C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2" r="17975"/>
          <a:stretch/>
        </p:blipFill>
        <p:spPr>
          <a:xfrm>
            <a:off x="9478659" y="0"/>
            <a:ext cx="2713343" cy="3574142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B3E62B0D-1400-4128-B8D6-288C00B07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E.G. “THANK YOU”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89F1F6E-78B6-459A-866C-3165223B96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6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589722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, No Im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C0C179-A67C-074B-845F-F92CAD1E9F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33"/>
            <a:ext cx="4027064" cy="638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1ADAC1-83FD-4AD7-BAEE-4952FE08A6BD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C7821-C59F-44D3-BDBC-CAFB7445C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2" r="17975"/>
          <a:stretch/>
        </p:blipFill>
        <p:spPr>
          <a:xfrm>
            <a:off x="9478659" y="0"/>
            <a:ext cx="2713343" cy="3574142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B3E62B0D-1400-4128-B8D6-288C00B07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E.G. “THANK YOU”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89F1F6E-78B6-459A-866C-3165223B96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6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785151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, No Im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690A2B31-EA4F-4A20-8497-47E4FABC2B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C0C179-A67C-074B-845F-F92CAD1E9F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33"/>
            <a:ext cx="4027064" cy="638265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B3E62B0D-1400-4128-B8D6-288C00B07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E.G. “THANK YOU”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89F1F6E-78B6-459A-866C-3165223B96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6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507393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master ef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5" y="6658254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5185792-0492-4F2B-987A-01151770A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 SLIDE COPY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F35248C-EEC5-4433-AFE5-F92FD4F3A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92665F91-D2D8-4CEF-B526-8C7CBAC20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5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Date line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CA1128-73B3-924C-AC94-9AAFF8CEC7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31"/>
            <a:ext cx="4027072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94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272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Mai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9C135B9-BBD4-4C1A-B428-07CAA57DE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33"/>
            <a:ext cx="4027072" cy="63826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0E514967-D186-4B0B-BC63-DD91D3025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 SLIDE COPY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93E8C4D-CE7B-4E72-BDA9-39DB23396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7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D24C7D19-BB4F-4EF8-80D9-7BE2514FCC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7" y="4286471"/>
            <a:ext cx="11140875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Date 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3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Read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1F053B-EA68-4703-907E-7E15F9685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9635"/>
            <a:ext cx="12205313" cy="6877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2" y="-9635"/>
            <a:ext cx="12205313" cy="6877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33"/>
            <a:ext cx="4027072" cy="63826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ED3F3304-66DE-4F29-90EB-5BC19F577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TITLE SLIDE COPY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EA8EB2-3081-4B7E-9F1C-654550BC9A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7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A5E2838D-A8DD-4BF1-868D-0F660F5599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7" y="4286471"/>
            <a:ext cx="11140875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Date 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14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No Im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F81EA6-D1F1-D543-82CC-B020DB67B1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448" b="2359"/>
          <a:stretch/>
        </p:blipFill>
        <p:spPr>
          <a:xfrm>
            <a:off x="10196290" y="3706797"/>
            <a:ext cx="1995713" cy="3151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68492-8D5F-6346-B766-88FD9D4D6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33"/>
            <a:ext cx="4027064" cy="638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FC23B3-8C0E-42CB-A4CE-D294A8301240}"/>
              </a:ext>
            </a:extLst>
          </p:cNvPr>
          <p:cNvSpPr/>
          <p:nvPr userDrawn="1"/>
        </p:nvSpPr>
        <p:spPr>
          <a:xfrm>
            <a:off x="97655" y="6658256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9E99D77-1116-41BB-93B3-070995C76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4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TITLE SLIDE COPY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468FDA3-64DC-41FF-BF14-8549BB3B8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7" y="3891545"/>
            <a:ext cx="11140875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if needed</a:t>
            </a:r>
          </a:p>
        </p:txBody>
      </p:sp>
      <p:sp>
        <p:nvSpPr>
          <p:cNvPr id="12" name="Text Placeholder 37">
            <a:extLst>
              <a:ext uri="{FF2B5EF4-FFF2-40B4-BE49-F238E27FC236}">
                <a16:creationId xmlns:a16="http://schemas.microsoft.com/office/drawing/2014/main" id="{A6F0E28C-6B10-4698-95C3-EE209BF4A5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7" y="4286471"/>
            <a:ext cx="11140875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Date 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992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er,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1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TEXT-ONLY, single title, wave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2" y="977454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189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 if required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69665-BC8A-471B-B121-B84A3BF085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60EA9-D4DD-4016-B2DB-8443B4C3E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1" y="6208526"/>
            <a:ext cx="582284" cy="36196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3FA559B-338C-486F-B850-4917C9ABA2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5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783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2971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349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CF5E35-E11F-4B1A-8551-321DFB3F3A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04" r="11961"/>
          <a:stretch/>
        </p:blipFill>
        <p:spPr>
          <a:xfrm>
            <a:off x="10752141" y="-1"/>
            <a:ext cx="1439859" cy="16650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8C924B-FE6C-4195-94BA-9C7F88E46206}"/>
              </a:ext>
            </a:extLst>
          </p:cNvPr>
          <p:cNvSpPr/>
          <p:nvPr userDrawn="1"/>
        </p:nvSpPr>
        <p:spPr>
          <a:xfrm>
            <a:off x="97655" y="6658254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544004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er,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748C296-1AF5-F847-854D-2C0B9016D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2" y="377057"/>
            <a:ext cx="8861199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/>
              <a:t>TEXT-ONLY, </a:t>
            </a:r>
            <a:br>
              <a:rPr lang="en-US"/>
            </a:br>
            <a:r>
              <a:rPr lang="en-US"/>
              <a:t>double title, Wave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ABC905B-966A-324C-BD60-0E81083AC3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2" y="1478542"/>
            <a:ext cx="8861199" cy="2659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189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189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189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Subtitle if required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7BF37D-2880-4F22-BF1C-E12327041CE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351B7-E485-44DD-B302-44521BBD79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1" y="6208526"/>
            <a:ext cx="582284" cy="361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CE2DE8-03B2-4D41-8C78-EBE9436DA30B}"/>
              </a:ext>
            </a:extLst>
          </p:cNvPr>
          <p:cNvSpPr/>
          <p:nvPr userDrawn="1"/>
        </p:nvSpPr>
        <p:spPr>
          <a:xfrm>
            <a:off x="97655" y="6658254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7E1D56-EE88-4285-A53B-0932B967C1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04" r="11961"/>
          <a:stretch/>
        </p:blipFill>
        <p:spPr>
          <a:xfrm>
            <a:off x="10752141" y="-1"/>
            <a:ext cx="1439859" cy="166509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B2494E1-75C6-413F-8FD3-FCD1249C99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5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783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2971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160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349" indent="-228594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531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1AB9D-4722-4847-9D17-393008E7B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2100" y="62611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7542D-5C6B-4EB3-96EB-9B37C3D5D2F8}" type="slidenum">
              <a:rPr lang="en-GB" smtClean="0"/>
              <a:t>‹#›</a:t>
            </a:fld>
            <a:endParaRPr lang="en-GB"/>
          </a:p>
        </p:txBody>
      </p:sp>
      <p:sp>
        <p:nvSpPr>
          <p:cNvPr id="2" name="MSIPCMContentMarking" descr="{&quot;HashCode&quot;:-685326706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9BB56318-D0CF-4942-BC59-306D1F6A9197}"/>
              </a:ext>
            </a:extLst>
          </p:cNvPr>
          <p:cNvSpPr txBox="1"/>
          <p:nvPr userDrawn="1"/>
        </p:nvSpPr>
        <p:spPr>
          <a:xfrm>
            <a:off x="0" y="6595656"/>
            <a:ext cx="163110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Classified: RMG – Internal</a:t>
            </a:r>
          </a:p>
        </p:txBody>
      </p:sp>
    </p:spTree>
    <p:extLst>
      <p:ext uri="{BB962C8B-B14F-4D97-AF65-F5344CB8AC3E}">
        <p14:creationId xmlns:p14="http://schemas.microsoft.com/office/powerpoint/2010/main" val="272943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7256" userDrawn="1">
          <p15:clr>
            <a:srgbClr val="F26B43"/>
          </p15:clr>
        </p15:guide>
        <p15:guide id="4" orient="horz" userDrawn="1">
          <p15:clr>
            <a:srgbClr val="F26B43"/>
          </p15:clr>
        </p15:guide>
        <p15:guide id="5" orient="horz" pos="4320" userDrawn="1">
          <p15:clr>
            <a:srgbClr val="F26B43"/>
          </p15:clr>
        </p15:guide>
        <p15:guide id="6" orient="horz" pos="448" userDrawn="1">
          <p15:clr>
            <a:srgbClr val="F26B43"/>
          </p15:clr>
        </p15:guide>
        <p15:guide id="7" orient="horz" pos="38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ketreach.co.uk/resource/using-mail-more-sustainabl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marketreach.co.uk/resource/catalogues-connecting-with-consumers-and-converting-sale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wall, indoor&#10;&#10;Description automatically generated">
            <a:extLst>
              <a:ext uri="{FF2B5EF4-FFF2-40B4-BE49-F238E27FC236}">
                <a16:creationId xmlns:a16="http://schemas.microsoft.com/office/drawing/2014/main" id="{1774EE67-9988-1600-ABD2-9B37573A7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BE4CFB4-258A-60AA-4ABD-C813ABB212B8}"/>
              </a:ext>
            </a:extLst>
          </p:cNvPr>
          <p:cNvSpPr txBox="1">
            <a:spLocks/>
          </p:cNvSpPr>
          <p:nvPr/>
        </p:nvSpPr>
        <p:spPr>
          <a:xfrm>
            <a:off x="558776" y="2814051"/>
            <a:ext cx="9696572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9D8A269-480F-3135-A5B8-B4EFAFF25703}"/>
              </a:ext>
            </a:extLst>
          </p:cNvPr>
          <p:cNvSpPr txBox="1">
            <a:spLocks/>
          </p:cNvSpPr>
          <p:nvPr/>
        </p:nvSpPr>
        <p:spPr>
          <a:xfrm>
            <a:off x="663141" y="4589478"/>
            <a:ext cx="11140875" cy="2649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cs typeface="Calibri"/>
              </a:rPr>
              <a:t>A Marketreach and Retail Week partnership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72CC1-130D-E57A-DFDC-B2B518FBB5B7}"/>
              </a:ext>
            </a:extLst>
          </p:cNvPr>
          <p:cNvSpPr txBox="1"/>
          <p:nvPr/>
        </p:nvSpPr>
        <p:spPr>
          <a:xfrm>
            <a:off x="558776" y="2219796"/>
            <a:ext cx="81995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CATALOGUES: </a:t>
            </a:r>
          </a:p>
          <a:p>
            <a:r>
              <a:rPr lang="en-GB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CONNECTING WITH CONSUMERS.</a:t>
            </a:r>
          </a:p>
          <a:p>
            <a:r>
              <a:rPr lang="en-GB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CONVERTING SALES.</a:t>
            </a:r>
            <a:endParaRPr lang="en-US" sz="3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9621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486000" y="5562135"/>
            <a:ext cx="11227580" cy="558446"/>
          </a:xfrm>
          <a:prstGeom prst="rect">
            <a:avLst/>
          </a:prstGeom>
          <a:solidFill>
            <a:srgbClr val="E3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algn="ctr"/>
            <a:r>
              <a:rPr lang="en-US"/>
              <a:t>60%</a:t>
            </a:r>
            <a:endParaRPr lang="ru-RU"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algn="ctr"/>
            <a:r>
              <a:rPr lang="en-US"/>
              <a:t>68%</a:t>
            </a:r>
            <a:endParaRPr lang="ru-RU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algn="ctr"/>
            <a:r>
              <a:rPr lang="en-US"/>
              <a:t>45%</a:t>
            </a:r>
            <a:endParaRPr lang="ru-RU"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algn="ctr"/>
            <a:r>
              <a:rPr lang="en-GB" b="1">
                <a:latin typeface="+mn-lt"/>
              </a:rPr>
              <a:t>“I receive far too many marketing emails from companies”</a:t>
            </a:r>
          </a:p>
          <a:p>
            <a:endParaRPr lang="ru-RU">
              <a:latin typeface="+mn-lt"/>
            </a:endParaRPr>
          </a:p>
        </p:txBody>
      </p:sp>
      <p:sp>
        <p:nvSpPr>
          <p:cNvPr id="26" name="Текст 25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algn="ctr"/>
            <a:r>
              <a:rPr lang="en-GB" b="1">
                <a:latin typeface="+mn-lt"/>
              </a:rPr>
              <a:t>“I’m more likely to notice a catalogue in the post than an email”</a:t>
            </a:r>
          </a:p>
          <a:p>
            <a:endParaRPr lang="ru-RU">
              <a:latin typeface="+mn-lt"/>
            </a:endParaRPr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algn="ctr"/>
            <a:r>
              <a:rPr lang="en-GB" b="1">
                <a:latin typeface="+mn-lt"/>
              </a:rPr>
              <a:t>“There are some catalogues I look forward to receiving”</a:t>
            </a:r>
          </a:p>
          <a:p>
            <a:endParaRPr lang="ru-RU" b="1"/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algn="ctr"/>
            <a:r>
              <a:rPr lang="en-US"/>
              <a:t>45%</a:t>
            </a:r>
            <a:endParaRPr lang="ru-RU"/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algn="ctr"/>
            <a:r>
              <a:rPr lang="en-GB" b="1">
                <a:latin typeface="+mn-lt"/>
              </a:rPr>
              <a:t>“Receiving a catalogue from a company I use makes me feel like a valued customer”</a:t>
            </a:r>
          </a:p>
          <a:p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399453" y="5647010"/>
            <a:ext cx="7865776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solidFill>
                  <a:schemeClr val="bg1"/>
                </a:solidFill>
              </a:rPr>
              <a:t>Catalogues can get messages through that may never be seen on digital channels</a:t>
            </a:r>
            <a:endParaRPr lang="en-GB">
              <a:solidFill>
                <a:schemeClr val="bg1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502E7D9-97C6-2805-B517-4018659B2841}"/>
              </a:ext>
            </a:extLst>
          </p:cNvPr>
          <p:cNvSpPr txBox="1">
            <a:spLocks/>
          </p:cNvSpPr>
          <p:nvPr/>
        </p:nvSpPr>
        <p:spPr>
          <a:xfrm>
            <a:off x="9182100" y="62611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3787542D-5C6B-4EB3-96EB-9B37C3D5D2F8}" type="slidenum">
              <a:rPr lang="en-GB" sz="1200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algn="r" defTabSz="457200">
                <a:defRPr/>
              </a:pPr>
              <a:t>10</a:t>
            </a:fld>
            <a:endParaRPr lang="en-GB" sz="120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763763-7C52-C33E-D1E4-CFC2FD2AE134}"/>
              </a:ext>
            </a:extLst>
          </p:cNvPr>
          <p:cNvSpPr/>
          <p:nvPr/>
        </p:nvSpPr>
        <p:spPr>
          <a:xfrm>
            <a:off x="7995600" y="6296724"/>
            <a:ext cx="3227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GB" sz="1000" err="1">
                <a:solidFill>
                  <a:schemeClr val="bg1">
                    <a:lumMod val="50000"/>
                  </a:schemeClr>
                </a:solidFill>
              </a:rPr>
              <a:t>Illuminas</a:t>
            </a:r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 Catalogue Research 2022: Base all: 3000</a:t>
            </a:r>
          </a:p>
          <a:p>
            <a:pPr lvl="0" algn="r"/>
            <a:endParaRPr lang="en-GB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53B778-DC67-4721-BBD1-0DDABAAA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1" y="414000"/>
            <a:ext cx="9355583" cy="475686"/>
          </a:xfrm>
        </p:spPr>
        <p:txBody>
          <a:bodyPr/>
          <a:lstStyle/>
          <a:p>
            <a:r>
              <a:rPr lang="en-GB" dirty="0"/>
              <a:t>and cut through THE DIGITAL overload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A9792D2-7FBA-45B9-A905-04BE403D86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002" y="977454"/>
            <a:ext cx="8861199" cy="282937"/>
          </a:xfrm>
        </p:spPr>
        <p:txBody>
          <a:bodyPr/>
          <a:lstStyle/>
          <a:p>
            <a:r>
              <a:rPr lang="en-US" dirty="0">
                <a:cs typeface="Calibri"/>
              </a:rPr>
              <a:t>Consumers feel a digital marketing deluge, but welcome receiving catalogues 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C72EE87-DBA2-61CD-BFE6-E880A1E80E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C696E-AAFF-6E19-A292-7865CB08F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93" y="6182015"/>
            <a:ext cx="614183" cy="38872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8913FD4-9809-E411-CAA4-ADA02566E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1CD9DE0-0C46-7D5F-543F-6E1CD97F0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EF4BA44-2955-675D-AACD-BDE9C3AABC9F}"/>
              </a:ext>
            </a:extLst>
          </p:cNvPr>
          <p:cNvSpPr txBox="1">
            <a:spLocks/>
          </p:cNvSpPr>
          <p:nvPr/>
        </p:nvSpPr>
        <p:spPr>
          <a:xfrm>
            <a:off x="443947" y="2850448"/>
            <a:ext cx="11235807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dirty="0"/>
              <a:t>3: CATALOGUE PRODUCTION CAN BE MORE SUSTAINABLE THAN YOU THINK </a:t>
            </a:r>
          </a:p>
        </p:txBody>
      </p:sp>
    </p:spTree>
    <p:extLst>
      <p:ext uri="{BB962C8B-B14F-4D97-AF65-F5344CB8AC3E}">
        <p14:creationId xmlns:p14="http://schemas.microsoft.com/office/powerpoint/2010/main" val="1471921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91A2478-F5BD-C673-D334-0B9B2578F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GB"/>
              <a:t>CONSUMERS VALUE SUSTAINABILITY 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A9FD5-A80A-C670-0C08-A47035C43D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457189">
              <a:defRPr/>
            </a:pPr>
            <a:r>
              <a:rPr lang="en-GB">
                <a:solidFill>
                  <a:srgbClr val="000000">
                    <a:tint val="75000"/>
                  </a:srgbClr>
                </a:solidFill>
                <a:latin typeface="Calibri"/>
              </a:rPr>
              <a:t>12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385B16EA-3D07-C93E-B8C8-8E36CD9934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616314"/>
            <a:ext cx="11332027" cy="4476750"/>
          </a:xfrm>
        </p:spPr>
        <p:txBody>
          <a:bodyPr vert="horz" lIns="91440" tIns="45720" rIns="91440" bIns="45720" rtlCol="0" anchor="t"/>
          <a:lstStyle/>
          <a:p>
            <a:pPr marL="457189" lvl="1" indent="0">
              <a:buNone/>
            </a:pPr>
            <a:r>
              <a:rPr lang="en-US"/>
              <a:t>Customers increasingly making purchase decisions based 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 the environmental credentials of a business</a:t>
            </a:r>
            <a:endParaRPr lang="en-US">
              <a:cs typeface="Calibri"/>
            </a:endParaRPr>
          </a:p>
          <a:p>
            <a:pPr marL="457189" lvl="1" indent="0">
              <a:buNone/>
            </a:pPr>
            <a:endParaRPr lang="en-US"/>
          </a:p>
          <a:p>
            <a:pPr marL="457189" lvl="1" indent="0">
              <a:buNone/>
            </a:pPr>
            <a:endParaRPr lang="en-US"/>
          </a:p>
          <a:p>
            <a:pPr marL="457189" lvl="1" indent="0">
              <a:buNone/>
            </a:pPr>
            <a:endParaRPr lang="en-US"/>
          </a:p>
          <a:p>
            <a:pPr marL="457189" lvl="1" indent="0">
              <a:buNone/>
            </a:pPr>
            <a:endParaRPr lang="en-US"/>
          </a:p>
          <a:p>
            <a:pPr marL="457189" lvl="1" indent="0">
              <a:buNone/>
            </a:pPr>
            <a:endParaRPr lang="en-US"/>
          </a:p>
          <a:p>
            <a:pPr marL="457189" lvl="1" indent="0">
              <a:buNone/>
            </a:pPr>
            <a:endParaRPr lang="en-US">
              <a:cs typeface="Calibri"/>
            </a:endParaRPr>
          </a:p>
          <a:p>
            <a:pPr marL="457189" lvl="1" indent="0">
              <a:buNone/>
            </a:pPr>
            <a:endParaRPr lang="en-US"/>
          </a:p>
          <a:p>
            <a:pPr marL="457189" lvl="1" indent="0">
              <a:buNone/>
            </a:pPr>
            <a:endParaRPr lang="en-US"/>
          </a:p>
          <a:p>
            <a:pPr marL="457189" lvl="1" indent="0">
              <a:buNone/>
            </a:pPr>
            <a:endParaRPr lang="en-US">
              <a:cs typeface="Calibri"/>
            </a:endParaRPr>
          </a:p>
          <a:p>
            <a:pPr marL="457189" lvl="1" indent="0">
              <a:buNone/>
            </a:pPr>
            <a:endParaRPr lang="en-US">
              <a:cs typeface="Calibri"/>
            </a:endParaRPr>
          </a:p>
          <a:p>
            <a:pPr marL="0" indent="0" fontAlgn="base">
              <a:buNone/>
            </a:pPr>
            <a:endParaRPr lang="en-GB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L="0" indent="0" fontAlgn="base">
              <a:buNone/>
            </a:pPr>
            <a:endParaRPr lang="en-IE">
              <a:solidFill>
                <a:srgbClr val="21212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960" y="2222950"/>
            <a:ext cx="1524991" cy="1162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477" y="2233208"/>
            <a:ext cx="1524991" cy="91292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9BD8CD3-BA57-EF1C-B5EE-075913DD7E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89" t="-192" r="1198" b="36718"/>
          <a:stretch/>
        </p:blipFill>
        <p:spPr>
          <a:xfrm>
            <a:off x="1392374" y="2184430"/>
            <a:ext cx="1854482" cy="1200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3F6C6E-EB40-69B7-D705-92B5D92BF448}"/>
              </a:ext>
            </a:extLst>
          </p:cNvPr>
          <p:cNvSpPr txBox="1"/>
          <p:nvPr/>
        </p:nvSpPr>
        <p:spPr>
          <a:xfrm>
            <a:off x="4944595" y="3521455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90% of people agree that it is vital that society becomes more energy-conscious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5CD7A-BE69-4AAF-9342-05173957CDA3}"/>
              </a:ext>
            </a:extLst>
          </p:cNvPr>
          <p:cNvSpPr txBox="1"/>
          <p:nvPr/>
        </p:nvSpPr>
        <p:spPr>
          <a:xfrm>
            <a:off x="8974303" y="3496566"/>
            <a:ext cx="259059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87% of customers want brands to act now to encourage future sustainability 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337680-7359-8CF6-CDA8-F4A1B66A0323}"/>
              </a:ext>
            </a:extLst>
          </p:cNvPr>
          <p:cNvSpPr txBox="1"/>
          <p:nvPr/>
        </p:nvSpPr>
        <p:spPr>
          <a:xfrm>
            <a:off x="1221932" y="3530634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4 out of 5 people choose a brand with a positive approach to environmental sustainability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009271-1619-64CE-3A18-5DE69C1240A3}"/>
              </a:ext>
            </a:extLst>
          </p:cNvPr>
          <p:cNvSpPr/>
          <p:nvPr/>
        </p:nvSpPr>
        <p:spPr>
          <a:xfrm>
            <a:off x="7321306" y="6303508"/>
            <a:ext cx="38812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Source: Marketreach: Using mail more sustainably: A step by step guide</a:t>
            </a:r>
          </a:p>
          <a:p>
            <a:pPr algn="r"/>
            <a:endParaRPr lang="en-GB" sz="1000">
              <a:solidFill>
                <a:schemeClr val="bg1">
                  <a:lumMod val="50000"/>
                </a:schemeClr>
              </a:solidFill>
            </a:endParaRPr>
          </a:p>
          <a:p>
            <a:pPr lvl="0" algn="r"/>
            <a:endParaRPr lang="en-GB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31D099-702A-4B9A-B582-5B7D5A7B904C}"/>
              </a:ext>
            </a:extLst>
          </p:cNvPr>
          <p:cNvSpPr/>
          <p:nvPr/>
        </p:nvSpPr>
        <p:spPr>
          <a:xfrm>
            <a:off x="1026942" y="5076507"/>
            <a:ext cx="10298062" cy="848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 media leaves a carbon footprint but brands can't just turn off marketing – </a:t>
            </a:r>
          </a:p>
          <a:p>
            <a:pPr algn="ctr"/>
            <a:r>
              <a:rPr lang="en-GB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need to balance environmental impact with commercial gain and customer benefits</a:t>
            </a:r>
            <a:endParaRPr lang="en-GB">
              <a:solidFill>
                <a:srgbClr val="21212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407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83630C8-956B-022B-3781-99233193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3" y="414000"/>
            <a:ext cx="7729310" cy="475686"/>
          </a:xfrm>
        </p:spPr>
        <p:txBody>
          <a:bodyPr/>
          <a:lstStyle/>
          <a:p>
            <a:r>
              <a:rPr lang="en-GB"/>
              <a:t>TANGIBLE STEPS TO TAKE TO INCREASE SUSTAINABILITY of catalogues  </a:t>
            </a:r>
            <a:br>
              <a:rPr lang="en-GB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698BC-6DAD-4744-8A1C-D0F03664C6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457189">
              <a:defRPr/>
            </a:pPr>
            <a:fld id="{3787542D-5C6B-4EB3-96EB-9B37C3D5D2F8}" type="slidenum">
              <a:rPr lang="en-GB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457189">
                <a:defRPr/>
              </a:pPr>
              <a:t>13</a:t>
            </a:fld>
            <a:endParaRPr lang="en-GB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47BC43BA-8AB9-1C5D-DF0C-8B38BCB6B6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6003" y="1784352"/>
            <a:ext cx="6669177" cy="4476750"/>
          </a:xfrm>
        </p:spPr>
        <p:txBody>
          <a:bodyPr vert="horz" lIns="91440" tIns="45720" rIns="91440" bIns="45720" rtlCol="0" anchor="t"/>
          <a:lstStyle/>
          <a:p>
            <a:pPr marL="457189" lvl="1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Choose sustainability-focused suppliers,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BCorp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printers </a:t>
            </a:r>
            <a:r>
              <a:rPr lang="en-GB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communicate their environmental credentials to customers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Check database is accurate and up to date</a:t>
            </a:r>
          </a:p>
          <a:p>
            <a:pPr lvl="2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Catalogues are data-driven and targeted so less wasteful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Reduce size and pagination (where appropriate) and drive online 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Choose soy-based or vegetable/vegan inks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Paper wrap, for A4 or C5 large catalogues, is 100% recyclable and less harmful to our planet than plastic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polywrap</a:t>
            </a: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Nearly all paper can be recycled and turned into new paper for someone else to use</a:t>
            </a:r>
          </a:p>
          <a:p>
            <a:r>
              <a:rPr lang="en-GB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There are many more ways to improve catalogue sustainability. Find out more </a:t>
            </a:r>
            <a:r>
              <a:rPr lang="en-GB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here</a:t>
            </a:r>
            <a:endParaRPr lang="en-GB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377" lvl="2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377" lvl="2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base">
              <a:buNone/>
            </a:pPr>
            <a:endParaRPr lang="en-GB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GB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base">
              <a:buNone/>
            </a:pPr>
            <a:endParaRPr lang="en-IE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345BCF-1EB8-06A1-3FE0-27849D5909F4}"/>
              </a:ext>
            </a:extLst>
          </p:cNvPr>
          <p:cNvSpPr/>
          <p:nvPr/>
        </p:nvSpPr>
        <p:spPr>
          <a:xfrm>
            <a:off x="804391" y="6540115"/>
            <a:ext cx="38812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Source: Marketreach: Using mail more sustainably: A step by step guide</a:t>
            </a:r>
          </a:p>
          <a:p>
            <a:pPr algn="r"/>
            <a:endParaRPr lang="en-GB" sz="1000">
              <a:solidFill>
                <a:schemeClr val="bg1">
                  <a:lumMod val="50000"/>
                </a:schemeClr>
              </a:solidFill>
            </a:endParaRPr>
          </a:p>
          <a:p>
            <a:pPr lvl="0" algn="r"/>
            <a:endParaRPr lang="en-GB" sz="10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Looking up at tall trees&#10;&#10;Description automatically generated with low confidence">
            <a:extLst>
              <a:ext uri="{FF2B5EF4-FFF2-40B4-BE49-F238E27FC236}">
                <a16:creationId xmlns:a16="http://schemas.microsoft.com/office/drawing/2014/main" id="{A9AAE57E-3F7D-21D5-DEE5-25FCCFC409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921" y="0"/>
            <a:ext cx="4861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44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C72EE87-DBA2-61CD-BFE6-E880A1E80E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C696E-AAFF-6E19-A292-7865CB08F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93" y="6182015"/>
            <a:ext cx="614183" cy="38872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FAFDCAD-AC9B-816E-1A8C-2DA101F5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8D2C55-5911-881F-15C6-AB6AF070D95C}"/>
              </a:ext>
            </a:extLst>
          </p:cNvPr>
          <p:cNvSpPr txBox="1">
            <a:spLocks/>
          </p:cNvSpPr>
          <p:nvPr/>
        </p:nvSpPr>
        <p:spPr>
          <a:xfrm>
            <a:off x="443943" y="2315121"/>
            <a:ext cx="11074957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4. INNOVATION CREATES </a:t>
            </a:r>
            <a:br>
              <a:rPr lang="en-GB"/>
            </a:br>
            <a:r>
              <a:rPr lang="en-GB"/>
              <a:t>POWERFUL EXPERIENCES AND RESULTS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AB5840A-B30C-EA2F-EA8D-FDEC90F8B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6" y="-1302"/>
            <a:ext cx="12199674" cy="68606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14491F3-B474-03FA-7D01-B556035C9CE3}"/>
              </a:ext>
            </a:extLst>
          </p:cNvPr>
          <p:cNvSpPr txBox="1">
            <a:spLocks/>
          </p:cNvSpPr>
          <p:nvPr/>
        </p:nvSpPr>
        <p:spPr>
          <a:xfrm>
            <a:off x="443943" y="2777036"/>
            <a:ext cx="11074957" cy="132556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4. INNOVATION CREATES </a:t>
            </a:r>
            <a:br>
              <a:rPr lang="en-GB" sz="4800" b="1" dirty="0">
                <a:latin typeface="+mj-lt"/>
                <a:ea typeface="+mj-ea"/>
                <a:cs typeface="+mj-cs"/>
              </a:rPr>
            </a:br>
            <a:r>
              <a:rPr lang="en-GB" sz="4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POWERFUL EXPERIENCES AND RESULTS</a:t>
            </a:r>
          </a:p>
        </p:txBody>
      </p:sp>
    </p:spTree>
    <p:extLst>
      <p:ext uri="{BB962C8B-B14F-4D97-AF65-F5344CB8AC3E}">
        <p14:creationId xmlns:p14="http://schemas.microsoft.com/office/powerpoint/2010/main" val="639975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698BC-6DAD-4744-8A1C-D0F03664C6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457189">
              <a:defRPr/>
            </a:pPr>
            <a:fld id="{3787542D-5C6B-4EB3-96EB-9B37C3D5D2F8}" type="slidenum">
              <a:rPr lang="en-GB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457189">
                <a:defRPr/>
              </a:pPr>
              <a:t>15</a:t>
            </a:fld>
            <a:endParaRPr lang="en-GB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17C3455-99EE-4C3C-8C35-9F6F5E58DE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3954" y="1557701"/>
            <a:ext cx="7720314" cy="52950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dirty="0">
                <a:solidFill>
                  <a:srgbClr val="222222"/>
                </a:solidFill>
              </a:rPr>
              <a:t>Interest is high when consumers are asked about what new types of catalogues they would be interested in:</a:t>
            </a:r>
          </a:p>
          <a:p>
            <a:pPr marL="227965" lvl="0" indent="-227965"/>
            <a:endParaRPr lang="en-GB" dirty="0">
              <a:solidFill>
                <a:srgbClr val="222222"/>
              </a:solidFill>
              <a:cs typeface="Calibri"/>
            </a:endParaRPr>
          </a:p>
          <a:p>
            <a:pPr marL="227965" lvl="0" indent="-227965"/>
            <a:endParaRPr lang="en-GB" dirty="0">
              <a:solidFill>
                <a:srgbClr val="222222"/>
              </a:solidFill>
              <a:cs typeface="Calibri"/>
            </a:endParaRPr>
          </a:p>
          <a:p>
            <a:pPr marL="0" lvl="0" indent="0">
              <a:buNone/>
            </a:pPr>
            <a:endParaRPr lang="en-GB" dirty="0">
              <a:solidFill>
                <a:srgbClr val="222222"/>
              </a:solidFill>
              <a:cs typeface="Calibri"/>
            </a:endParaRPr>
          </a:p>
          <a:p>
            <a:pPr marL="227965" lvl="0" indent="-227965"/>
            <a:endParaRPr lang="en-GB" dirty="0">
              <a:solidFill>
                <a:srgbClr val="222222"/>
              </a:solidFill>
              <a:cs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24158" y="5228906"/>
            <a:ext cx="7720315" cy="1013045"/>
          </a:xfrm>
          <a:prstGeom prst="rect">
            <a:avLst/>
          </a:prstGeom>
          <a:solidFill>
            <a:srgbClr val="E3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2DF61D-8942-CC9E-B930-7DECB2A26A6E}"/>
              </a:ext>
            </a:extLst>
          </p:cNvPr>
          <p:cNvSpPr txBox="1"/>
          <p:nvPr/>
        </p:nvSpPr>
        <p:spPr>
          <a:xfrm>
            <a:off x="2024157" y="5390427"/>
            <a:ext cx="7720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cs typeface="Calibri" panose="020F0502020204030204" pitchFamily="34" charset="0"/>
              </a:rPr>
              <a:t>Marketreach works with retailers to advise on the best digital innovation to effectively meet business and consumer needs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132" y="2221411"/>
            <a:ext cx="2144107" cy="12300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852" y="2185784"/>
            <a:ext cx="2169733" cy="12044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670" y="2173925"/>
            <a:ext cx="1716993" cy="1213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023" y="2196778"/>
            <a:ext cx="1708451" cy="1213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374245" y="3429000"/>
            <a:ext cx="23495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rgbClr val="222222"/>
                </a:solidFill>
              </a:rPr>
              <a:t>The ability to scan something in a catalogue to see how it might look on them/in their home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980545" y="3415674"/>
            <a:ext cx="15278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rgbClr val="222222"/>
                </a:solidFill>
              </a:rPr>
              <a:t>Personalised catalogues based on their previous purchases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91145" y="3467071"/>
            <a:ext cx="2274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rgbClr val="222222"/>
                </a:solidFill>
              </a:rPr>
              <a:t>A customised catalogue with content you’ve told us you’re interested in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332928" y="3429000"/>
            <a:ext cx="20384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rgbClr val="222222"/>
                </a:solidFill>
              </a:rPr>
              <a:t>A printed catalogue with an easy way to scan and visit the retailer’s website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529F3C-8619-B864-4FC6-A2F02E9A0188}"/>
              </a:ext>
            </a:extLst>
          </p:cNvPr>
          <p:cNvSpPr/>
          <p:nvPr/>
        </p:nvSpPr>
        <p:spPr>
          <a:xfrm>
            <a:off x="7954960" y="6332284"/>
            <a:ext cx="3227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GB" sz="1000" err="1">
                <a:solidFill>
                  <a:schemeClr val="bg1">
                    <a:lumMod val="50000"/>
                  </a:schemeClr>
                </a:solidFill>
              </a:rPr>
              <a:t>Illuminas</a:t>
            </a:r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 Catalogue Research 2022: Base all: 3000</a:t>
            </a:r>
          </a:p>
          <a:p>
            <a:pPr lvl="0" algn="r"/>
            <a:endParaRPr lang="en-GB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61A67EA-C843-411E-804E-BF5D738E1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2" y="377057"/>
            <a:ext cx="8861199" cy="1050665"/>
          </a:xfrm>
        </p:spPr>
        <p:txBody>
          <a:bodyPr/>
          <a:lstStyle/>
          <a:p>
            <a:r>
              <a:rPr lang="en-GB" dirty="0"/>
              <a:t>AND HELP CONNECT WITH AUDIENCES </a:t>
            </a:r>
            <a:br>
              <a:rPr lang="en-GB" dirty="0"/>
            </a:br>
            <a:r>
              <a:rPr lang="en-GB" dirty="0"/>
              <a:t>IN NEW WAYS</a:t>
            </a:r>
          </a:p>
        </p:txBody>
      </p:sp>
    </p:spTree>
    <p:extLst>
      <p:ext uri="{BB962C8B-B14F-4D97-AF65-F5344CB8AC3E}">
        <p14:creationId xmlns:p14="http://schemas.microsoft.com/office/powerpoint/2010/main" val="2401583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698BC-6DAD-4744-8A1C-D0F03664C6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457189">
              <a:defRPr/>
            </a:pPr>
            <a:fld id="{3787542D-5C6B-4EB3-96EB-9B37C3D5D2F8}" type="slidenum">
              <a:rPr lang="en-GB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457189">
                <a:defRPr/>
              </a:pPr>
              <a:t>16</a:t>
            </a:fld>
            <a:endParaRPr lang="en-GB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17C3455-99EE-4C3C-8C35-9F6F5E58DE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6004" y="1606038"/>
            <a:ext cx="10932849" cy="44767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>
              <a:solidFill>
                <a:srgbClr val="FF0000"/>
              </a:solidFill>
              <a:cs typeface="Calibri"/>
            </a:endParaRPr>
          </a:p>
          <a:p>
            <a:pPr lvl="0"/>
            <a:endParaRPr lang="en-GB">
              <a:solidFill>
                <a:srgbClr val="222222"/>
              </a:solidFill>
            </a:endParaRPr>
          </a:p>
          <a:p>
            <a:pPr lvl="0"/>
            <a:endParaRPr lang="en-GB">
              <a:solidFill>
                <a:srgbClr val="222222"/>
              </a:solidFill>
            </a:endParaRPr>
          </a:p>
          <a:p>
            <a:pPr lvl="0"/>
            <a:endParaRPr lang="en-GB">
              <a:solidFill>
                <a:srgbClr val="22222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42440F-B9D4-C2AE-5F10-61F25ABA9743}"/>
              </a:ext>
            </a:extLst>
          </p:cNvPr>
          <p:cNvSpPr txBox="1"/>
          <p:nvPr/>
        </p:nvSpPr>
        <p:spPr>
          <a:xfrm>
            <a:off x="411480" y="367673"/>
            <a:ext cx="8626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cap="all" spc="-1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CATALOGUES CAN HELP RETAILERS WIN IN 2023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13E711-78CE-576B-3CA4-3522B509B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93" y="6182015"/>
            <a:ext cx="614183" cy="388723"/>
          </a:xfrm>
          <a:prstGeom prst="rect">
            <a:avLst/>
          </a:prstGeom>
        </p:spPr>
      </p:pic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66CB847-6075-D502-E030-37625EBB7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1">
            <a:extLst>
              <a:ext uri="{FF2B5EF4-FFF2-40B4-BE49-F238E27FC236}">
                <a16:creationId xmlns:a16="http://schemas.microsoft.com/office/drawing/2014/main" id="{855D96F4-148C-EDDD-A9E6-D24DE7B4462F}"/>
              </a:ext>
            </a:extLst>
          </p:cNvPr>
          <p:cNvSpPr/>
          <p:nvPr/>
        </p:nvSpPr>
        <p:spPr>
          <a:xfrm>
            <a:off x="601131" y="2841326"/>
            <a:ext cx="2291787" cy="2146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1: CATALOGUES DELIVER RETURN ON INVESTMENT</a:t>
            </a:r>
          </a:p>
          <a:p>
            <a:pPr algn="ctr"/>
            <a:endParaRPr lang="en-US">
              <a:cs typeface="Calibri" panose="020F0502020204030204" pitchFamily="34" charset="0"/>
            </a:endParaRPr>
          </a:p>
        </p:txBody>
      </p:sp>
      <p:sp>
        <p:nvSpPr>
          <p:cNvPr id="16" name="Прямоугольник 12">
            <a:extLst>
              <a:ext uri="{FF2B5EF4-FFF2-40B4-BE49-F238E27FC236}">
                <a16:creationId xmlns:a16="http://schemas.microsoft.com/office/drawing/2014/main" id="{AAF0F7A6-258D-6127-4E58-A7333A69E586}"/>
              </a:ext>
            </a:extLst>
          </p:cNvPr>
          <p:cNvSpPr/>
          <p:nvPr/>
        </p:nvSpPr>
        <p:spPr>
          <a:xfrm>
            <a:off x="3298187" y="2841326"/>
            <a:ext cx="2291787" cy="2146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 panose="020F0502020204030204" pitchFamily="34" charset="0"/>
              </a:rPr>
              <a:t>2: OMNICHANNEL STILL BEST AND CATALOGUES PLAY CRUCIAL ROLE</a:t>
            </a:r>
          </a:p>
        </p:txBody>
      </p:sp>
      <p:sp>
        <p:nvSpPr>
          <p:cNvPr id="17" name="Прямоугольник 13">
            <a:extLst>
              <a:ext uri="{FF2B5EF4-FFF2-40B4-BE49-F238E27FC236}">
                <a16:creationId xmlns:a16="http://schemas.microsoft.com/office/drawing/2014/main" id="{839568F1-A5F6-3EA2-5D76-21AFEC528EE5}"/>
              </a:ext>
            </a:extLst>
          </p:cNvPr>
          <p:cNvSpPr/>
          <p:nvPr/>
        </p:nvSpPr>
        <p:spPr>
          <a:xfrm>
            <a:off x="5995243" y="2841326"/>
            <a:ext cx="2291787" cy="2146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 panose="020F0502020204030204" pitchFamily="34" charset="0"/>
              </a:rPr>
              <a:t>3: CATALOGUE PRODUCTION CAN BE MORE SUSTAINABLE THAN YOU THINK</a:t>
            </a:r>
          </a:p>
        </p:txBody>
      </p:sp>
      <p:sp>
        <p:nvSpPr>
          <p:cNvPr id="18" name="Прямоугольник 14">
            <a:extLst>
              <a:ext uri="{FF2B5EF4-FFF2-40B4-BE49-F238E27FC236}">
                <a16:creationId xmlns:a16="http://schemas.microsoft.com/office/drawing/2014/main" id="{5AB8F829-CFE0-68BD-658D-ECA7512E0F5F}"/>
              </a:ext>
            </a:extLst>
          </p:cNvPr>
          <p:cNvSpPr/>
          <p:nvPr/>
        </p:nvSpPr>
        <p:spPr>
          <a:xfrm>
            <a:off x="8692299" y="2841326"/>
            <a:ext cx="2291787" cy="2146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 panose="020F0502020204030204" pitchFamily="34" charset="0"/>
              </a:rPr>
              <a:t>4: INNOVATION CREATES POWERFUL</a:t>
            </a:r>
            <a:br>
              <a:rPr lang="en-US">
                <a:cs typeface="Calibri" panose="020F0502020204030204" pitchFamily="34" charset="0"/>
              </a:rPr>
            </a:br>
            <a:r>
              <a:rPr lang="en-US">
                <a:cs typeface="Calibri" panose="020F0502020204030204" pitchFamily="34" charset="0"/>
              </a:rPr>
              <a:t>EXPERIENCES AND RESULTS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114E49E-E6D5-4A88-A0F2-8FC3B9CB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1" y="414000"/>
            <a:ext cx="8861201" cy="475686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Summarising the benefits for retailers</a:t>
            </a:r>
          </a:p>
        </p:txBody>
      </p:sp>
    </p:spTree>
    <p:extLst>
      <p:ext uri="{BB962C8B-B14F-4D97-AF65-F5344CB8AC3E}">
        <p14:creationId xmlns:p14="http://schemas.microsoft.com/office/powerpoint/2010/main" val="1628584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698BC-6DAD-4744-8A1C-D0F03664C6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457189">
              <a:defRPr/>
            </a:pPr>
            <a:fld id="{3787542D-5C6B-4EB3-96EB-9B37C3D5D2F8}" type="slidenum">
              <a:rPr lang="en-GB" dirty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457189">
                <a:defRPr/>
              </a:pPr>
              <a:t>17</a:t>
            </a:fld>
            <a:endParaRPr lang="en-GB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913E0D6B-C96B-890F-599D-E9AFE3541A3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63" b="3177"/>
          <a:stretch/>
        </p:blipFill>
        <p:spPr>
          <a:xfrm>
            <a:off x="0" y="0"/>
            <a:ext cx="12256770" cy="6858000"/>
          </a:xfr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C311844-E47E-9972-45D7-E9FCA46083F6}"/>
              </a:ext>
            </a:extLst>
          </p:cNvPr>
          <p:cNvSpPr txBox="1">
            <a:spLocks/>
          </p:cNvSpPr>
          <p:nvPr/>
        </p:nvSpPr>
        <p:spPr>
          <a:xfrm>
            <a:off x="320901" y="908835"/>
            <a:ext cx="6334423" cy="479362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Start planning your catalogue activity now to optimise seasonal peaks such as summer, Black Friday and Christmas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Harness the expertise of our team: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 explore what competitor brands are doing in this space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Guide and optimise your creative approach with eye-tracking software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Discuss test and learn 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Access best practice case studies t</a:t>
            </a:r>
            <a:r>
              <a:rPr lang="en-GB" dirty="0"/>
              <a:t>hat show how retailers are optimising the powerful combination of digital and physical experiences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Learn more about sustainable mail 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Download our report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and get in touch to find out how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Marketreach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can help you use catalogues to achieve your goals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6FE5F0-FF1D-4BBE-A331-C2C501AC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1" y="414000"/>
            <a:ext cx="8861201" cy="475686"/>
          </a:xfrm>
        </p:spPr>
        <p:txBody>
          <a:bodyPr/>
          <a:lstStyle/>
          <a:p>
            <a:r>
              <a:rPr lang="en-GB" dirty="0"/>
              <a:t>How </a:t>
            </a:r>
            <a:r>
              <a:rPr lang="en-GB" dirty="0" err="1"/>
              <a:t>Marketreach</a:t>
            </a:r>
            <a:r>
              <a:rPr lang="en-GB" dirty="0"/>
              <a:t> can help</a:t>
            </a:r>
          </a:p>
        </p:txBody>
      </p:sp>
    </p:spTree>
    <p:extLst>
      <p:ext uri="{BB962C8B-B14F-4D97-AF65-F5344CB8AC3E}">
        <p14:creationId xmlns:p14="http://schemas.microsoft.com/office/powerpoint/2010/main" val="2965003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AC09E1-7EA6-B2A5-04F7-4F175F69A2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2</a:t>
            </a:fld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C6C7E7A-F6B8-F72E-E1C6-199197B71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RETAIL INDUSTRY HAS EXPERIENCED AN ERA OF EXTRORDINARY challenges</a:t>
            </a:r>
            <a:br>
              <a:rPr lang="en-GB"/>
            </a:b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FE7E233-C8D9-F118-AF7A-7567889DF258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r>
              <a:rPr lang="en-GB">
                <a:ea typeface="+mn-lt"/>
                <a:cs typeface="+mn-lt"/>
              </a:rPr>
              <a:t>Retail fragmentation has been happening for many years – retailers dealing with challenges on multiple fronts:</a:t>
            </a:r>
          </a:p>
          <a:p>
            <a:r>
              <a:rPr lang="en-GB">
                <a:ea typeface="+mn-lt"/>
                <a:cs typeface="+mn-lt"/>
              </a:rPr>
              <a:t>The accelerated growth of e-commerce</a:t>
            </a:r>
            <a:endParaRPr lang="en-US">
              <a:ea typeface="+mn-lt"/>
              <a:cs typeface="+mn-lt"/>
            </a:endParaRPr>
          </a:p>
          <a:p>
            <a:r>
              <a:rPr lang="en-GB">
                <a:ea typeface="+mn-lt"/>
                <a:cs typeface="+mn-lt"/>
              </a:rPr>
              <a:t>Global shopping</a:t>
            </a:r>
            <a:endParaRPr lang="en-US">
              <a:ea typeface="+mn-lt"/>
              <a:cs typeface="+mn-lt"/>
            </a:endParaRPr>
          </a:p>
          <a:p>
            <a:r>
              <a:rPr lang="en-GB">
                <a:ea typeface="+mn-lt"/>
                <a:cs typeface="+mn-lt"/>
              </a:rPr>
              <a:t>Consumers moving away from classic department stores and towards fast fashion  </a:t>
            </a:r>
          </a:p>
          <a:p>
            <a:r>
              <a:rPr lang="en-GB">
                <a:ea typeface="+mn-lt"/>
                <a:cs typeface="+mn-lt"/>
              </a:rPr>
              <a:t>Then came the pandemic and unprecedented upheaval </a:t>
            </a:r>
          </a:p>
          <a:p>
            <a:endParaRPr lang="en-US"/>
          </a:p>
        </p:txBody>
      </p:sp>
      <p:pic>
        <p:nvPicPr>
          <p:cNvPr id="8" name="Picture 7" descr="A sign on a window&#10;&#10;Description automatically generated with medium confidence">
            <a:extLst>
              <a:ext uri="{FF2B5EF4-FFF2-40B4-BE49-F238E27FC236}">
                <a16:creationId xmlns:a16="http://schemas.microsoft.com/office/drawing/2014/main" id="{C3FDA549-6910-DC87-5F50-6E0CC7445B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32" r="4144"/>
          <a:stretch/>
        </p:blipFill>
        <p:spPr>
          <a:xfrm>
            <a:off x="6095997" y="0"/>
            <a:ext cx="656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00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CF2C4D-0E24-7CA6-55CC-00C30C259756}"/>
              </a:ext>
            </a:extLst>
          </p:cNvPr>
          <p:cNvSpPr txBox="1"/>
          <p:nvPr/>
        </p:nvSpPr>
        <p:spPr>
          <a:xfrm>
            <a:off x="504705" y="759585"/>
            <a:ext cx="1006298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+mj-lt"/>
                <a:cs typeface="Calibri"/>
              </a:rPr>
              <a:t>HOW CATALOGUES CAN HELP RETAILERS WIN IN 2023</a:t>
            </a:r>
          </a:p>
        </p:txBody>
      </p:sp>
      <p:pic>
        <p:nvPicPr>
          <p:cNvPr id="4" name="Picture 3" descr="Two people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D7BEC7CE-4876-5F0A-F144-DC85CB861C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1">
            <a:extLst>
              <a:ext uri="{FF2B5EF4-FFF2-40B4-BE49-F238E27FC236}">
                <a16:creationId xmlns:a16="http://schemas.microsoft.com/office/drawing/2014/main" id="{3F256391-BD59-81D0-5A6F-7CA4934DAEEE}"/>
              </a:ext>
            </a:extLst>
          </p:cNvPr>
          <p:cNvSpPr/>
          <p:nvPr/>
        </p:nvSpPr>
        <p:spPr>
          <a:xfrm>
            <a:off x="601131" y="2841326"/>
            <a:ext cx="2291787" cy="2146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1: CATALOGUES DELIVER RETURN ON INVESTMENT</a:t>
            </a:r>
          </a:p>
          <a:p>
            <a:pPr algn="ctr"/>
            <a:endParaRPr lang="en-US">
              <a:cs typeface="Calibri" panose="020F0502020204030204" pitchFamily="34" charset="0"/>
            </a:endParaRPr>
          </a:p>
        </p:txBody>
      </p:sp>
      <p:sp>
        <p:nvSpPr>
          <p:cNvPr id="8" name="Прямоугольник 10">
            <a:extLst>
              <a:ext uri="{FF2B5EF4-FFF2-40B4-BE49-F238E27FC236}">
                <a16:creationId xmlns:a16="http://schemas.microsoft.com/office/drawing/2014/main" id="{3440CD6D-8A76-2C9A-468D-AC60A4B10090}"/>
              </a:ext>
            </a:extLst>
          </p:cNvPr>
          <p:cNvSpPr/>
          <p:nvPr/>
        </p:nvSpPr>
        <p:spPr>
          <a:xfrm>
            <a:off x="3298187" y="2841326"/>
            <a:ext cx="2291787" cy="2146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 panose="020F0502020204030204" pitchFamily="34" charset="0"/>
              </a:rPr>
              <a:t>2: OMNICHANNEL STILL BEST AND CATALOGUES PLAY CRUCIAL ROLE</a:t>
            </a:r>
          </a:p>
        </p:txBody>
      </p:sp>
      <p:sp>
        <p:nvSpPr>
          <p:cNvPr id="9" name="Прямоугольник 13">
            <a:extLst>
              <a:ext uri="{FF2B5EF4-FFF2-40B4-BE49-F238E27FC236}">
                <a16:creationId xmlns:a16="http://schemas.microsoft.com/office/drawing/2014/main" id="{6D9A4CAE-47D2-2E72-EA09-F9B293E1B091}"/>
              </a:ext>
            </a:extLst>
          </p:cNvPr>
          <p:cNvSpPr/>
          <p:nvPr/>
        </p:nvSpPr>
        <p:spPr>
          <a:xfrm>
            <a:off x="5995243" y="2841326"/>
            <a:ext cx="2291787" cy="2146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 panose="020F0502020204030204" pitchFamily="34" charset="0"/>
              </a:rPr>
              <a:t>3: CATALOGUE PRODUCTION CAN BE MORE SUSTAINABLE THAN YOU THINK</a:t>
            </a:r>
          </a:p>
        </p:txBody>
      </p:sp>
      <p:sp>
        <p:nvSpPr>
          <p:cNvPr id="10" name="Прямоугольник 15">
            <a:extLst>
              <a:ext uri="{FF2B5EF4-FFF2-40B4-BE49-F238E27FC236}">
                <a16:creationId xmlns:a16="http://schemas.microsoft.com/office/drawing/2014/main" id="{3E1D78D0-8EA4-4B37-E556-C0CDD7E7D6B6}"/>
              </a:ext>
            </a:extLst>
          </p:cNvPr>
          <p:cNvSpPr/>
          <p:nvPr/>
        </p:nvSpPr>
        <p:spPr>
          <a:xfrm>
            <a:off x="8692299" y="2841326"/>
            <a:ext cx="2291787" cy="2146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Calibri" panose="020F0502020204030204" pitchFamily="34" charset="0"/>
              </a:rPr>
              <a:t>4: INNOVATION CREATES POWERFUL </a:t>
            </a:r>
          </a:p>
          <a:p>
            <a:pPr algn="ctr"/>
            <a:r>
              <a:rPr lang="en-US" dirty="0">
                <a:cs typeface="Calibri" panose="020F0502020204030204" pitchFamily="34" charset="0"/>
              </a:rPr>
              <a:t>EXPERIENCES AND RESULTS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8B028C5-3CCB-4776-9DA9-3B330FD0CDEA}"/>
              </a:ext>
            </a:extLst>
          </p:cNvPr>
          <p:cNvSpPr txBox="1">
            <a:spLocks/>
          </p:cNvSpPr>
          <p:nvPr/>
        </p:nvSpPr>
        <p:spPr>
          <a:xfrm>
            <a:off x="486002" y="377057"/>
            <a:ext cx="9430996" cy="1050665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Century Gothic" panose="020B0502020202020204" pitchFamily="34" charset="0"/>
              </a:rPr>
              <a:t>HOW CAN CATALOGUES HELP RETAILERS 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STEP UP TO THE CHALLENGE?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4326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342D0-F41C-D3EF-A138-CEED5BA78E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764DF9A-5849-E95F-DBE3-9D7F6109CB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2700338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GB">
                <a:ea typeface="+mj-lt"/>
                <a:cs typeface="+mj-lt"/>
              </a:rPr>
              <a:t>1: CATALOGUES DELIVER </a:t>
            </a:r>
            <a:br>
              <a:rPr lang="en-GB">
                <a:ea typeface="+mj-lt"/>
                <a:cs typeface="+mj-lt"/>
              </a:rPr>
            </a:br>
            <a:r>
              <a:rPr lang="en-GB">
                <a:ea typeface="+mj-lt"/>
                <a:cs typeface="+mj-lt"/>
              </a:rPr>
              <a:t>RETURN ON INVESTMENT </a:t>
            </a:r>
            <a:endParaRPr lang="en-GB" b="0">
              <a:ea typeface="+mj-lt"/>
              <a:cs typeface="+mj-lt"/>
            </a:endParaRPr>
          </a:p>
          <a:p>
            <a:pPr algn="ctr"/>
            <a:endParaRPr lang="en-GB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93" y="6182015"/>
            <a:ext cx="614183" cy="388723"/>
          </a:xfrm>
          <a:prstGeom prst="rect">
            <a:avLst/>
          </a:prstGeom>
        </p:spPr>
      </p:pic>
      <p:pic>
        <p:nvPicPr>
          <p:cNvPr id="4" name="Picture 3" descr="A group of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ED6D8F84-6775-ACB6-A792-9C830B2B0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C30F009A-3123-F916-BE12-FC5A64130805}"/>
              </a:ext>
            </a:extLst>
          </p:cNvPr>
          <p:cNvSpPr txBox="1">
            <a:spLocks/>
          </p:cNvSpPr>
          <p:nvPr/>
        </p:nvSpPr>
        <p:spPr>
          <a:xfrm>
            <a:off x="1143799" y="2852220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dirty="0">
                <a:ea typeface="+mj-lt"/>
                <a:cs typeface="+mj-lt"/>
              </a:rPr>
              <a:t>1: CATALOGUES DELIVER </a:t>
            </a:r>
            <a:br>
              <a:rPr lang="en-GB" sz="4800" dirty="0">
                <a:ea typeface="+mj-lt"/>
                <a:cs typeface="+mj-lt"/>
              </a:rPr>
            </a:br>
            <a:r>
              <a:rPr lang="en-GB" sz="4800" dirty="0">
                <a:ea typeface="+mj-lt"/>
                <a:cs typeface="+mj-lt"/>
              </a:rPr>
              <a:t>RETURN ON INVESTMENT </a:t>
            </a:r>
            <a:endParaRPr lang="en-GB" sz="4800" b="0" dirty="0">
              <a:ea typeface="+mj-lt"/>
              <a:cs typeface="+mj-lt"/>
            </a:endParaRPr>
          </a:p>
          <a:p>
            <a:pPr algn="ctr"/>
            <a:endParaRPr lang="en-GB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3631F7F-67C5-D6CD-86A7-3427A1952508}"/>
              </a:ext>
            </a:extLst>
          </p:cNvPr>
          <p:cNvSpPr txBox="1">
            <a:spLocks/>
          </p:cNvSpPr>
          <p:nvPr/>
        </p:nvSpPr>
        <p:spPr>
          <a:xfrm>
            <a:off x="1766167" y="25643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1" kern="1200" cap="all" spc="-1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 kern="1200" cap="all" spc="-1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 kern="1200" cap="all" spc="-1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 kern="1200" cap="all" spc="-1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 kern="1200" cap="all" spc="-1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0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698BC-6DAD-4744-8A1C-D0F03664C6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457189">
              <a:defRPr/>
            </a:pPr>
            <a:r>
              <a:rPr lang="en-GB">
                <a:solidFill>
                  <a:srgbClr val="000000">
                    <a:tint val="75000"/>
                  </a:srgbClr>
                </a:solidFill>
                <a:latin typeface="Calibri"/>
              </a:rPr>
              <a:t>5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026"/>
          <a:stretch/>
        </p:blipFill>
        <p:spPr>
          <a:xfrm>
            <a:off x="6295698" y="2128432"/>
            <a:ext cx="2317981" cy="15857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714"/>
          <a:stretch/>
        </p:blipFill>
        <p:spPr>
          <a:xfrm>
            <a:off x="3755122" y="2153755"/>
            <a:ext cx="2236071" cy="14446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794" y="3296451"/>
            <a:ext cx="1364204" cy="15712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4986" y="4320362"/>
            <a:ext cx="1321820" cy="15224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872" y="2368909"/>
            <a:ext cx="1324040" cy="15115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4983" y="1323451"/>
            <a:ext cx="1321821" cy="152245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92305" y="3629237"/>
            <a:ext cx="1718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>
                <a:ea typeface="Calibri" panose="020F0502020204030204" pitchFamily="34" charset="0"/>
                <a:cs typeface="Times New Roman"/>
              </a:rPr>
              <a:t>of consumers said catalogues give them ideas of things to buy</a:t>
            </a:r>
            <a:endParaRPr lang="ru-RU" b="1"/>
          </a:p>
        </p:txBody>
      </p:sp>
      <p:sp>
        <p:nvSpPr>
          <p:cNvPr id="15" name="Прямоугольник 14"/>
          <p:cNvSpPr/>
          <p:nvPr/>
        </p:nvSpPr>
        <p:spPr>
          <a:xfrm>
            <a:off x="6633010" y="3629234"/>
            <a:ext cx="17181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>
                <a:ea typeface="Calibri" panose="020F0502020204030204" pitchFamily="34" charset="0"/>
                <a:cs typeface="Times New Roman"/>
              </a:rPr>
              <a:t>of people acted after receiving a catalogue – e.g. went online, visited a store</a:t>
            </a:r>
            <a:endParaRPr lang="ru-RU" b="1"/>
          </a:p>
        </p:txBody>
      </p:sp>
      <p:sp>
        <p:nvSpPr>
          <p:cNvPr id="17" name="Прямоугольник 16"/>
          <p:cNvSpPr/>
          <p:nvPr/>
        </p:nvSpPr>
        <p:spPr>
          <a:xfrm>
            <a:off x="9989949" y="1985992"/>
            <a:ext cx="1718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>
                <a:cs typeface="Times New Roman"/>
              </a:rPr>
              <a:t>L</a:t>
            </a:r>
            <a:r>
              <a:rPr lang="en-US" sz="1400" b="1" err="1">
                <a:cs typeface="Times New Roman"/>
              </a:rPr>
              <a:t>ooked</a:t>
            </a:r>
            <a:r>
              <a:rPr lang="en-US" sz="1400" b="1">
                <a:cs typeface="Times New Roman"/>
              </a:rPr>
              <a:t> at the</a:t>
            </a:r>
          </a:p>
          <a:p>
            <a:r>
              <a:rPr lang="en-US" sz="1400" b="1">
                <a:cs typeface="Times New Roman"/>
              </a:rPr>
              <a:t>sender’s website</a:t>
            </a:r>
            <a:endParaRPr lang="ru-RU" sz="1400" b="1"/>
          </a:p>
        </p:txBody>
      </p:sp>
      <p:sp>
        <p:nvSpPr>
          <p:cNvPr id="18" name="Прямоугольник 17"/>
          <p:cNvSpPr/>
          <p:nvPr/>
        </p:nvSpPr>
        <p:spPr>
          <a:xfrm>
            <a:off x="9989949" y="3002322"/>
            <a:ext cx="1718191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b="1">
                <a:cs typeface="Times New Roman"/>
              </a:rPr>
              <a:t>Spoke to family </a:t>
            </a:r>
          </a:p>
          <a:p>
            <a:r>
              <a:rPr lang="en-US" sz="1400" b="1">
                <a:cs typeface="Times New Roman"/>
              </a:rPr>
              <a:t>or friends about it</a:t>
            </a:r>
            <a:endParaRPr lang="ru-RU" sz="1400" b="1"/>
          </a:p>
        </p:txBody>
      </p:sp>
      <p:sp>
        <p:nvSpPr>
          <p:cNvPr id="19" name="Прямоугольник 18"/>
          <p:cNvSpPr/>
          <p:nvPr/>
        </p:nvSpPr>
        <p:spPr>
          <a:xfrm>
            <a:off x="9989949" y="4058738"/>
            <a:ext cx="17181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cs typeface="Times New Roman"/>
              </a:rPr>
              <a:t>Searched online</a:t>
            </a:r>
            <a:endParaRPr lang="ru-RU" sz="1400" b="1"/>
          </a:p>
        </p:txBody>
      </p:sp>
      <p:sp>
        <p:nvSpPr>
          <p:cNvPr id="20" name="Прямоугольник 19"/>
          <p:cNvSpPr/>
          <p:nvPr/>
        </p:nvSpPr>
        <p:spPr>
          <a:xfrm>
            <a:off x="9989949" y="4921177"/>
            <a:ext cx="17181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cs typeface="Times New Roman"/>
              </a:rPr>
              <a:t>Visited a</a:t>
            </a:r>
          </a:p>
          <a:p>
            <a:r>
              <a:rPr lang="en-US" sz="1400" b="1">
                <a:cs typeface="Times New Roman"/>
              </a:rPr>
              <a:t>Physical store</a:t>
            </a:r>
            <a:endParaRPr lang="ru-RU" sz="1400" b="1"/>
          </a:p>
        </p:txBody>
      </p:sp>
      <p:sp>
        <p:nvSpPr>
          <p:cNvPr id="21" name="Прямоугольник 20"/>
          <p:cNvSpPr/>
          <p:nvPr/>
        </p:nvSpPr>
        <p:spPr>
          <a:xfrm>
            <a:off x="9989949" y="1605823"/>
            <a:ext cx="1718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+mj-lt"/>
                <a:cs typeface="Times New Roman"/>
              </a:rPr>
              <a:t>26</a:t>
            </a:r>
            <a:r>
              <a:rPr lang="en-US" sz="2000" b="1">
                <a:solidFill>
                  <a:srgbClr val="FF0000"/>
                </a:solidFill>
                <a:latin typeface="+mj-lt"/>
                <a:cs typeface="Times New Roman"/>
              </a:rPr>
              <a:t>%</a:t>
            </a:r>
            <a:endParaRPr lang="ru-RU" sz="2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989949" y="2605644"/>
            <a:ext cx="871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+mj-lt"/>
                <a:cs typeface="Times New Roman"/>
              </a:rPr>
              <a:t>14</a:t>
            </a:r>
            <a:r>
              <a:rPr lang="en-US" sz="2000" b="1">
                <a:solidFill>
                  <a:srgbClr val="FF0000"/>
                </a:solidFill>
                <a:latin typeface="+mj-lt"/>
                <a:cs typeface="Times New Roman"/>
              </a:rPr>
              <a:t>%</a:t>
            </a:r>
            <a:endParaRPr lang="ru-RU" sz="2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989949" y="3684917"/>
            <a:ext cx="871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+mj-lt"/>
                <a:cs typeface="Times New Roman"/>
              </a:rPr>
              <a:t>10</a:t>
            </a:r>
            <a:r>
              <a:rPr lang="en-US" sz="2000" b="1">
                <a:solidFill>
                  <a:srgbClr val="FF0000"/>
                </a:solidFill>
                <a:latin typeface="+mj-lt"/>
                <a:cs typeface="Times New Roman"/>
              </a:rPr>
              <a:t>%</a:t>
            </a:r>
            <a:endParaRPr lang="ru-RU" sz="20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989949" y="4497168"/>
            <a:ext cx="871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+mj-lt"/>
                <a:cs typeface="Times New Roman"/>
              </a:rPr>
              <a:t>9</a:t>
            </a:r>
            <a:r>
              <a:rPr lang="en-US" sz="2000" b="1">
                <a:solidFill>
                  <a:srgbClr val="FF0000"/>
                </a:solidFill>
                <a:latin typeface="+mj-lt"/>
                <a:cs typeface="Times New Roman"/>
              </a:rPr>
              <a:t>%</a:t>
            </a:r>
            <a:endParaRPr lang="ru-RU" sz="20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D2330E59-80D2-AB1F-9F41-E28A377862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79" t="18064" r="29562" b="16767"/>
          <a:stretch/>
        </p:blipFill>
        <p:spPr>
          <a:xfrm>
            <a:off x="0" y="1604293"/>
            <a:ext cx="3450617" cy="4344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6BBCE5-B336-83DD-E9C9-9DF30FDFCC91}"/>
              </a:ext>
            </a:extLst>
          </p:cNvPr>
          <p:cNvSpPr/>
          <p:nvPr/>
        </p:nvSpPr>
        <p:spPr>
          <a:xfrm>
            <a:off x="8071800" y="6322124"/>
            <a:ext cx="3227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GB" sz="1000" err="1">
                <a:solidFill>
                  <a:schemeClr val="bg1">
                    <a:lumMod val="50000"/>
                  </a:schemeClr>
                </a:solidFill>
              </a:rPr>
              <a:t>Illuminas</a:t>
            </a:r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 Catalogue Research 2022: Base all: 3000</a:t>
            </a:r>
          </a:p>
          <a:p>
            <a:pPr lvl="0" algn="r"/>
            <a:endParaRPr lang="en-GB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5AF4F1D-8E84-4C55-ABBA-88B29A3540F7}"/>
              </a:ext>
            </a:extLst>
          </p:cNvPr>
          <p:cNvSpPr txBox="1">
            <a:spLocks/>
          </p:cNvSpPr>
          <p:nvPr/>
        </p:nvSpPr>
        <p:spPr>
          <a:xfrm>
            <a:off x="486002" y="377057"/>
            <a:ext cx="8861199" cy="1050665"/>
          </a:xfrm>
          <a:prstGeom prst="rect">
            <a:avLst/>
          </a:prstGeom>
        </p:spPr>
        <p:txBody>
          <a:bodyPr lIns="0" tIns="0" rIns="0" bIns="0"/>
          <a:lstStyle>
            <a:lvl1pPr algn="l" defTabSz="914377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rgbClr val="000000"/>
                </a:solidFill>
                <a:latin typeface="Century Gothic"/>
              </a:rPr>
              <a:t>CATALOGUES WORK. </a:t>
            </a:r>
            <a:br>
              <a:rPr lang="en-GB">
                <a:solidFill>
                  <a:srgbClr val="000000"/>
                </a:solidFill>
                <a:latin typeface="Century Gothic"/>
              </a:rPr>
            </a:br>
            <a:r>
              <a:rPr lang="en-GB">
                <a:solidFill>
                  <a:srgbClr val="000000"/>
                </a:solidFill>
                <a:latin typeface="Century Gothic"/>
              </a:rPr>
              <a:t>THEY CONVERT BROWSERS INTO BUYERS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402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888617" y="5034988"/>
            <a:ext cx="8148579" cy="67697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68768" y="5188809"/>
            <a:ext cx="9788289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The return from catalogues is about much more than the short-term impact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486" y="2045655"/>
            <a:ext cx="1851996" cy="1861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789" y="2048724"/>
            <a:ext cx="1851996" cy="18612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5235" y="2044286"/>
            <a:ext cx="1861255" cy="12778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21" y="2045930"/>
            <a:ext cx="1861255" cy="127787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3549888" y="3322163"/>
            <a:ext cx="15278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/>
              <a:t>bought something they saw in the catalogue</a:t>
            </a:r>
            <a:endParaRPr lang="ru-RU" b="1"/>
          </a:p>
        </p:txBody>
      </p:sp>
      <p:sp>
        <p:nvSpPr>
          <p:cNvPr id="27" name="Прямоугольник 26"/>
          <p:cNvSpPr/>
          <p:nvPr/>
        </p:nvSpPr>
        <p:spPr>
          <a:xfrm>
            <a:off x="9504516" y="3341370"/>
            <a:ext cx="1543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/>
              <a:t>visited the sender’s store</a:t>
            </a:r>
            <a:endParaRPr lang="ru-RU" b="1"/>
          </a:p>
        </p:txBody>
      </p:sp>
      <p:sp>
        <p:nvSpPr>
          <p:cNvPr id="28" name="Прямоугольник 27"/>
          <p:cNvSpPr/>
          <p:nvPr/>
        </p:nvSpPr>
        <p:spPr>
          <a:xfrm>
            <a:off x="1088755" y="3423016"/>
            <a:ext cx="1589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/>
              <a:t>visited the sender’s website</a:t>
            </a:r>
            <a:endParaRPr lang="ru-RU" b="1"/>
          </a:p>
        </p:txBody>
      </p:sp>
      <p:sp>
        <p:nvSpPr>
          <p:cNvPr id="29" name="Прямоугольник 28"/>
          <p:cNvSpPr/>
          <p:nvPr/>
        </p:nvSpPr>
        <p:spPr>
          <a:xfrm>
            <a:off x="6179845" y="3337912"/>
            <a:ext cx="26175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/>
              <a:t>showed or talked about something from the catalogue with a friend or family member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2A2F7-676F-BD1C-B5C0-F7251A2FBB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78430" y="6261100"/>
            <a:ext cx="346873" cy="365125"/>
          </a:xfrm>
        </p:spPr>
        <p:txBody>
          <a:bodyPr/>
          <a:lstStyle/>
          <a:p>
            <a:pPr defTabSz="457189">
              <a:defRPr/>
            </a:pPr>
            <a:r>
              <a:rPr lang="en-GB">
                <a:solidFill>
                  <a:srgbClr val="000000">
                    <a:tint val="75000"/>
                  </a:srgbClr>
                </a:solidFill>
                <a:latin typeface="Calibri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8F008B-E059-5785-A9E2-EEBF4F8708AF}"/>
              </a:ext>
            </a:extLst>
          </p:cNvPr>
          <p:cNvSpPr/>
          <p:nvPr/>
        </p:nvSpPr>
        <p:spPr>
          <a:xfrm>
            <a:off x="8071800" y="6327204"/>
            <a:ext cx="3227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GB" sz="1000" err="1">
                <a:solidFill>
                  <a:schemeClr val="bg1">
                    <a:lumMod val="50000"/>
                  </a:schemeClr>
                </a:solidFill>
              </a:rPr>
              <a:t>Illuminas</a:t>
            </a:r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 Catalogue Research 2022: Base all: 3000</a:t>
            </a:r>
          </a:p>
          <a:p>
            <a:pPr lvl="0" algn="r"/>
            <a:endParaRPr lang="en-GB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36359B9-2274-4361-8A66-5C2D47E95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2" y="377057"/>
            <a:ext cx="8861199" cy="1050665"/>
          </a:xfrm>
        </p:spPr>
        <p:txBody>
          <a:bodyPr/>
          <a:lstStyle/>
          <a:p>
            <a:r>
              <a:rPr lang="en-GB" dirty="0"/>
              <a:t>CATALOGUES CONTINUE TO DRIVE ACTION LONGER-TERM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C339B20-60CF-457F-8EEE-D522B27C68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002" y="1478542"/>
            <a:ext cx="8861199" cy="265988"/>
          </a:xfrm>
        </p:spPr>
        <p:txBody>
          <a:bodyPr/>
          <a:lstStyle/>
          <a:p>
            <a:r>
              <a:rPr lang="en-GB" dirty="0"/>
              <a:t>Consumers did the following after seeing a catalogue in the last year: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814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12CF028-FF05-5736-9A95-220A4533452A}"/>
              </a:ext>
            </a:extLst>
          </p:cNvPr>
          <p:cNvSpPr txBox="1">
            <a:spLocks/>
          </p:cNvSpPr>
          <p:nvPr/>
        </p:nvSpPr>
        <p:spPr>
          <a:xfrm>
            <a:off x="838200" y="2218829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cap="all" spc="-100">
                <a:latin typeface="Century Gothic"/>
              </a:rPr>
              <a:t> </a:t>
            </a:r>
            <a:br>
              <a:rPr lang="en-GB" cap="all" spc="-100">
                <a:latin typeface="Century Gothic"/>
              </a:rPr>
            </a:br>
            <a:r>
              <a:rPr lang="en-GB" cap="all" spc="-100">
                <a:latin typeface="Century Gothic"/>
              </a:rPr>
              <a:t>2: OMNICHANNEL IS BEST – </a:t>
            </a:r>
          </a:p>
          <a:p>
            <a:pPr algn="ctr"/>
            <a:r>
              <a:rPr lang="en-GB" cap="all" spc="-100">
                <a:latin typeface="Century Gothic"/>
              </a:rPr>
              <a:t>AND CATALOGUES PLAY A CRUCIAL ROLE</a:t>
            </a:r>
            <a:endParaRPr lang="en-GB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93" y="6182015"/>
            <a:ext cx="614183" cy="388723"/>
          </a:xfrm>
          <a:prstGeom prst="rect">
            <a:avLst/>
          </a:prstGeom>
        </p:spPr>
      </p:pic>
      <p:pic>
        <p:nvPicPr>
          <p:cNvPr id="3" name="Picture 2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8B3FF0C2-23BA-3FBF-A9DC-BD7584BA4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19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357EF5-7C2D-BE75-8AE9-C75D68D103A7}"/>
              </a:ext>
            </a:extLst>
          </p:cNvPr>
          <p:cNvSpPr txBox="1">
            <a:spLocks/>
          </p:cNvSpPr>
          <p:nvPr/>
        </p:nvSpPr>
        <p:spPr>
          <a:xfrm>
            <a:off x="990600" y="2192116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cap="all" spc="-100" dirty="0">
                <a:latin typeface="Century Gothic"/>
              </a:rPr>
              <a:t> </a:t>
            </a:r>
            <a:br>
              <a:rPr lang="en-GB" sz="4800" cap="all" spc="-100" dirty="0">
                <a:latin typeface="Century Gothic"/>
              </a:rPr>
            </a:br>
            <a:r>
              <a:rPr lang="en-GB" sz="4800" cap="all" spc="-100" dirty="0">
                <a:latin typeface="Century Gothic"/>
              </a:rPr>
              <a:t>2: OMNICHANNEL IS BEST – </a:t>
            </a:r>
          </a:p>
          <a:p>
            <a:pPr algn="ctr"/>
            <a:r>
              <a:rPr lang="en-GB" sz="4800" cap="all" spc="-100" dirty="0">
                <a:latin typeface="Century Gothic"/>
              </a:rPr>
              <a:t>AND CATALOGUES PLAY A CRUCIAL ROLE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11046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698BC-6DAD-4744-8A1C-D0F03664C6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457189">
              <a:defRPr/>
            </a:pPr>
            <a:r>
              <a:rPr lang="en-GB">
                <a:solidFill>
                  <a:srgbClr val="000000">
                    <a:tint val="75000"/>
                  </a:srgbClr>
                </a:solidFill>
                <a:latin typeface="Calibri"/>
              </a:rPr>
              <a:t>8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17C3455-99EE-4C3C-8C35-9F6F5E58DE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2864" y="1863066"/>
            <a:ext cx="9491377" cy="12559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ea typeface="+mn-lt"/>
                <a:cs typeface="+mn-lt"/>
              </a:rPr>
              <a:t>Catalogues have evolved alongside changes in consumer behaviour</a:t>
            </a:r>
            <a:br>
              <a:rPr lang="en-GB" dirty="0">
                <a:ea typeface="+mn-lt"/>
                <a:cs typeface="+mn-lt"/>
              </a:rPr>
            </a:br>
            <a:r>
              <a:rPr lang="en-GB" dirty="0">
                <a:ea typeface="+mn-lt"/>
                <a:cs typeface="+mn-lt"/>
              </a:rPr>
              <a:t>leading to a ‘streamlined’ format </a:t>
            </a:r>
            <a:endParaRPr lang="en-GB" dirty="0">
              <a:solidFill>
                <a:srgbClr val="222222"/>
              </a:solidFill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Easier to navigate, fewer pages, smaller format designed to drive people online</a:t>
            </a:r>
            <a:br>
              <a:rPr lang="en-GB" dirty="0">
                <a:ea typeface="+mn-lt"/>
                <a:cs typeface="+mn-lt"/>
              </a:rPr>
            </a:br>
            <a:r>
              <a:rPr lang="en-GB" dirty="0">
                <a:ea typeface="+mn-lt"/>
                <a:cs typeface="+mn-lt"/>
              </a:rPr>
              <a:t>and so work </a:t>
            </a:r>
            <a:r>
              <a:rPr lang="en-GB" i="1" dirty="0">
                <a:ea typeface="+mn-lt"/>
                <a:cs typeface="+mn-lt"/>
              </a:rPr>
              <a:t>with</a:t>
            </a:r>
            <a:r>
              <a:rPr lang="en-GB" dirty="0">
                <a:ea typeface="+mn-lt"/>
                <a:cs typeface="+mn-lt"/>
              </a:rPr>
              <a:t> not against digital, with powerful results since last measured in 2017:</a:t>
            </a: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endParaRPr lang="en-GB" dirty="0">
              <a:solidFill>
                <a:srgbClr val="222222"/>
              </a:solidFill>
              <a:ea typeface="+mn-lt"/>
              <a:cs typeface="+mn-lt"/>
            </a:endParaRPr>
          </a:p>
          <a:p>
            <a:endParaRPr lang="en-GB" dirty="0">
              <a:solidFill>
                <a:srgbClr val="222222"/>
              </a:solidFill>
              <a:cs typeface="Calibri"/>
            </a:endParaRPr>
          </a:p>
          <a:p>
            <a:pPr marL="0" indent="0">
              <a:buNone/>
            </a:pPr>
            <a:endParaRPr lang="en-GB" dirty="0">
              <a:solidFill>
                <a:srgbClr val="222222"/>
              </a:solidFill>
              <a:cs typeface="Calibri"/>
            </a:endParaRPr>
          </a:p>
          <a:p>
            <a:pPr lvl="1"/>
            <a:endParaRPr lang="en-GB" dirty="0">
              <a:solidFill>
                <a:srgbClr val="222222"/>
              </a:solidFill>
              <a:cs typeface="Calibri"/>
            </a:endParaRPr>
          </a:p>
          <a:p>
            <a:pPr marL="457189" lvl="1" indent="0">
              <a:buNone/>
            </a:pPr>
            <a:endParaRPr lang="en-GB" dirty="0">
              <a:solidFill>
                <a:srgbClr val="222222"/>
              </a:solidFill>
              <a:cs typeface="Calibri"/>
            </a:endParaRPr>
          </a:p>
          <a:p>
            <a:pPr marL="457189" lvl="1" indent="0">
              <a:buNone/>
            </a:pPr>
            <a:endParaRPr lang="en-US" dirty="0">
              <a:ea typeface="+mn-lt"/>
              <a:cs typeface="+mn-lt"/>
            </a:endParaRPr>
          </a:p>
          <a:p>
            <a:pPr marL="457189" lvl="1" indent="0">
              <a:buNone/>
            </a:pPr>
            <a:endParaRPr lang="en-US" dirty="0">
              <a:ea typeface="+mn-lt"/>
              <a:cs typeface="+mn-lt"/>
            </a:endParaRPr>
          </a:p>
          <a:p>
            <a:pPr marL="457189" lvl="1" indent="0">
              <a:buNone/>
            </a:pPr>
            <a:endParaRPr lang="en-US" dirty="0">
              <a:ea typeface="+mn-lt"/>
              <a:cs typeface="+mn-lt"/>
            </a:endParaRPr>
          </a:p>
          <a:p>
            <a:pPr marL="457189" lvl="1" indent="0">
              <a:buNone/>
            </a:pPr>
            <a:endParaRPr lang="en-US" dirty="0">
              <a:ea typeface="+mn-lt"/>
              <a:cs typeface="+mn-lt"/>
            </a:endParaRPr>
          </a:p>
          <a:p>
            <a:pPr marL="457189" lvl="1" indent="0">
              <a:buNone/>
            </a:pPr>
            <a:endParaRPr lang="en-US" dirty="0">
              <a:ea typeface="+mn-lt"/>
              <a:cs typeface="+mn-lt"/>
            </a:endParaRPr>
          </a:p>
          <a:p>
            <a:pPr marL="457189" lvl="1" indent="0">
              <a:buNone/>
            </a:pPr>
            <a:endParaRPr lang="en-US" dirty="0">
              <a:ea typeface="+mn-lt"/>
              <a:cs typeface="+mn-lt"/>
            </a:endParaRPr>
          </a:p>
          <a:p>
            <a:pPr marL="457189" lvl="1" indent="0">
              <a:buNone/>
            </a:pPr>
            <a:endParaRPr lang="en-GB" dirty="0"/>
          </a:p>
          <a:p>
            <a:pPr marL="457189" lvl="1" indent="0">
              <a:buNone/>
            </a:pPr>
            <a:endParaRPr lang="en-GB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BC5298-0179-AC9F-76EF-8B97BC525E50}"/>
              </a:ext>
            </a:extLst>
          </p:cNvPr>
          <p:cNvSpPr txBox="1"/>
          <p:nvPr/>
        </p:nvSpPr>
        <p:spPr>
          <a:xfrm>
            <a:off x="1184690" y="628037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ppt: percentage points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14452" y="4512164"/>
            <a:ext cx="3102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/>
              <a:t>people looking at or visiting sender’s website or social platform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4E438B-7992-4A43-86A1-85B9768BA6C9}"/>
              </a:ext>
            </a:extLst>
          </p:cNvPr>
          <p:cNvSpPr txBox="1"/>
          <p:nvPr/>
        </p:nvSpPr>
        <p:spPr>
          <a:xfrm>
            <a:off x="2070141" y="3174249"/>
            <a:ext cx="25907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>
                <a:solidFill>
                  <a:schemeClr val="accent6"/>
                </a:solidFill>
              </a:rPr>
              <a:t>+</a:t>
            </a:r>
            <a:r>
              <a:rPr lang="uk-UA" sz="8000" b="1">
                <a:solidFill>
                  <a:schemeClr val="accent1"/>
                </a:solidFill>
                <a:latin typeface="+mj-lt"/>
              </a:rPr>
              <a:t>15</a:t>
            </a:r>
            <a:r>
              <a:rPr lang="en-GB" sz="4400" b="1">
                <a:latin typeface="+mj-lt"/>
              </a:rPr>
              <a:t>ppt</a:t>
            </a:r>
            <a:endParaRPr lang="en-GB" sz="8000" b="1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56792" y="4512164"/>
            <a:ext cx="3102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/>
              <a:t>increase in people saying catalogues gave them ideas for things to buy</a:t>
            </a:r>
            <a:endParaRPr lang="en-GB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4E438B-7992-4A43-86A1-85B9768BA6C9}"/>
              </a:ext>
            </a:extLst>
          </p:cNvPr>
          <p:cNvSpPr txBox="1"/>
          <p:nvPr/>
        </p:nvSpPr>
        <p:spPr>
          <a:xfrm>
            <a:off x="6781062" y="3153894"/>
            <a:ext cx="21739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>
                <a:solidFill>
                  <a:schemeClr val="accent6"/>
                </a:solidFill>
              </a:rPr>
              <a:t>+</a:t>
            </a:r>
            <a:r>
              <a:rPr lang="en-US" sz="5400" b="1">
                <a:solidFill>
                  <a:schemeClr val="accent6"/>
                </a:solidFill>
              </a:rPr>
              <a:t> </a:t>
            </a:r>
            <a:r>
              <a:rPr lang="en-US" sz="8000" b="1">
                <a:solidFill>
                  <a:schemeClr val="accent1"/>
                </a:solidFill>
                <a:latin typeface="+mj-lt"/>
              </a:rPr>
              <a:t>4</a:t>
            </a:r>
            <a:r>
              <a:rPr lang="en-GB" sz="4400" b="1">
                <a:latin typeface="+mj-lt"/>
              </a:rPr>
              <a:t>ppt</a:t>
            </a:r>
            <a:endParaRPr lang="en-GB" sz="8000" b="1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63B312-5A4F-083C-3A29-87B3A0CB92EF}"/>
              </a:ext>
            </a:extLst>
          </p:cNvPr>
          <p:cNvSpPr/>
          <p:nvPr/>
        </p:nvSpPr>
        <p:spPr>
          <a:xfrm>
            <a:off x="8010840" y="6332284"/>
            <a:ext cx="3227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GB" sz="1000" err="1">
                <a:solidFill>
                  <a:schemeClr val="bg1">
                    <a:lumMod val="50000"/>
                  </a:schemeClr>
                </a:solidFill>
              </a:rPr>
              <a:t>Illuminas</a:t>
            </a:r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 Catalogue Research 2022: Base all: 3000</a:t>
            </a:r>
          </a:p>
          <a:p>
            <a:pPr lvl="0" algn="r"/>
            <a:endParaRPr lang="en-GB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0BF551B-0CF2-4DD5-9CF1-C3AF711BC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2" y="377057"/>
            <a:ext cx="8861199" cy="1050665"/>
          </a:xfrm>
        </p:spPr>
        <p:txBody>
          <a:bodyPr/>
          <a:lstStyle/>
          <a:p>
            <a:r>
              <a:rPr lang="en-GB" dirty="0"/>
              <a:t>Catalogues can optimise the impact of digital</a:t>
            </a:r>
          </a:p>
        </p:txBody>
      </p:sp>
    </p:spTree>
    <p:extLst>
      <p:ext uri="{BB962C8B-B14F-4D97-AF65-F5344CB8AC3E}">
        <p14:creationId xmlns:p14="http://schemas.microsoft.com/office/powerpoint/2010/main" val="3815186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044" y="2145320"/>
            <a:ext cx="3500181" cy="27303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38" y="2151116"/>
            <a:ext cx="3500181" cy="27303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08" y="2164550"/>
            <a:ext cx="3500181" cy="2730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698BC-6DAD-4744-8A1C-D0F03664C6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457189">
              <a:defRPr/>
            </a:pPr>
            <a:r>
              <a:rPr lang="en-GB">
                <a:solidFill>
                  <a:srgbClr val="000000">
                    <a:tint val="75000"/>
                  </a:srgbClr>
                </a:solidFill>
                <a:latin typeface="Calibri"/>
              </a:rPr>
              <a:t>9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4078" y="4692316"/>
            <a:ext cx="9560688" cy="1178405"/>
          </a:xfrm>
          <a:prstGeom prst="rect">
            <a:avLst/>
          </a:prstGeom>
          <a:solidFill>
            <a:srgbClr val="E32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DF61D-8942-CC9E-B930-7DECB2A26A6E}"/>
              </a:ext>
            </a:extLst>
          </p:cNvPr>
          <p:cNvSpPr txBox="1"/>
          <p:nvPr/>
        </p:nvSpPr>
        <p:spPr>
          <a:xfrm>
            <a:off x="1352718" y="4819856"/>
            <a:ext cx="922340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ctr"/>
            <a:r>
              <a:rPr lang="en-GB">
                <a:solidFill>
                  <a:schemeClr val="bg1"/>
                </a:solidFill>
              </a:rPr>
              <a:t>Catalogues are a 1-2-1 channel where brands can tell stories and share rich </a:t>
            </a:r>
            <a:br>
              <a:rPr lang="en-GB"/>
            </a:br>
            <a:r>
              <a:rPr lang="en-GB">
                <a:solidFill>
                  <a:schemeClr val="bg1"/>
                </a:solidFill>
              </a:rPr>
              <a:t>content that consumers actively enjoy -  this generates sales directly AND builds </a:t>
            </a:r>
            <a:br>
              <a:rPr lang="en-GB"/>
            </a:br>
            <a:r>
              <a:rPr lang="en-GB">
                <a:solidFill>
                  <a:schemeClr val="bg1"/>
                </a:solidFill>
              </a:rPr>
              <a:t>ongoing relationships, leading to loyalty</a:t>
            </a:r>
            <a:endParaRPr lang="en-GB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0208" y="2766086"/>
            <a:ext cx="3500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/>
              <a:t>I enjoy sitting down and looking through them in my own time</a:t>
            </a:r>
            <a:endParaRPr lang="en-GB" b="1"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67768" y="2727148"/>
            <a:ext cx="3328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/>
              <a:t>Reading a catalogue is a way </a:t>
            </a:r>
            <a:br>
              <a:rPr lang="en-US" b="1"/>
            </a:br>
            <a:r>
              <a:rPr lang="en-US" b="1"/>
              <a:t>to escape from the busy world for a while</a:t>
            </a:r>
            <a:endParaRPr lang="en-GB" b="1">
              <a:cs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30962" y="2762206"/>
            <a:ext cx="3328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/>
              <a:t>I find browsing for items in catalogues more enjoyable than on a screen</a:t>
            </a:r>
            <a:endParaRPr lang="en-GB" b="1">
              <a:cs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44563" y="3727502"/>
            <a:ext cx="2020681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GB" sz="2000" b="1">
                <a:solidFill>
                  <a:schemeClr val="accent1"/>
                </a:solidFill>
              </a:rPr>
              <a:t>60% </a:t>
            </a:r>
            <a:r>
              <a:rPr lang="en-GB" sz="1600" b="1"/>
              <a:t>of respondents </a:t>
            </a:r>
            <a:endParaRPr lang="ru-RU" sz="1600" b="1"/>
          </a:p>
        </p:txBody>
      </p:sp>
      <p:sp>
        <p:nvSpPr>
          <p:cNvPr id="19" name="Прямоугольник 18"/>
          <p:cNvSpPr/>
          <p:nvPr/>
        </p:nvSpPr>
        <p:spPr>
          <a:xfrm>
            <a:off x="4947461" y="3706962"/>
            <a:ext cx="2020681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GB" sz="2000" b="1">
                <a:solidFill>
                  <a:schemeClr val="accent1"/>
                </a:solidFill>
              </a:rPr>
              <a:t>53% </a:t>
            </a:r>
            <a:r>
              <a:rPr lang="en-GB" sz="1600" b="1"/>
              <a:t>of respondents </a:t>
            </a:r>
            <a:endParaRPr lang="ru-RU" sz="1600" b="1"/>
          </a:p>
        </p:txBody>
      </p:sp>
      <p:sp>
        <p:nvSpPr>
          <p:cNvPr id="20" name="Прямоугольник 19"/>
          <p:cNvSpPr/>
          <p:nvPr/>
        </p:nvSpPr>
        <p:spPr>
          <a:xfrm>
            <a:off x="8589736" y="3766216"/>
            <a:ext cx="1970989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GB" b="1">
                <a:solidFill>
                  <a:schemeClr val="accent1"/>
                </a:solidFill>
              </a:rPr>
              <a:t>48% </a:t>
            </a:r>
            <a:r>
              <a:rPr lang="en-GB" sz="1600" b="1"/>
              <a:t>of respondents </a:t>
            </a:r>
            <a:endParaRPr lang="ru-RU" sz="1600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C0D3A3-247B-0A30-0962-D211DA1533EF}"/>
              </a:ext>
            </a:extLst>
          </p:cNvPr>
          <p:cNvSpPr/>
          <p:nvPr/>
        </p:nvSpPr>
        <p:spPr>
          <a:xfrm>
            <a:off x="8056560" y="6322124"/>
            <a:ext cx="3227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GB" sz="1000" err="1">
                <a:solidFill>
                  <a:schemeClr val="bg1">
                    <a:lumMod val="50000"/>
                  </a:schemeClr>
                </a:solidFill>
              </a:rPr>
              <a:t>Illuminas</a:t>
            </a:r>
            <a:r>
              <a:rPr lang="en-GB" sz="1000">
                <a:solidFill>
                  <a:schemeClr val="bg1">
                    <a:lumMod val="50000"/>
                  </a:schemeClr>
                </a:solidFill>
              </a:rPr>
              <a:t> Catalogue Research 2022: Base all: 3000</a:t>
            </a:r>
          </a:p>
          <a:p>
            <a:pPr lvl="0" algn="r"/>
            <a:endParaRPr lang="en-GB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38E80E0-F4CD-46EC-8A7E-A088BE8B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2" y="377057"/>
            <a:ext cx="8861199" cy="1050665"/>
          </a:xfrm>
        </p:spPr>
        <p:txBody>
          <a:bodyPr/>
          <a:lstStyle/>
          <a:p>
            <a:r>
              <a:rPr lang="en-GB" dirty="0"/>
              <a:t>CATALOGUES deliver experiences</a:t>
            </a:r>
            <a:br>
              <a:rPr lang="uk-UA" dirty="0"/>
            </a:br>
            <a:r>
              <a:rPr lang="en-GB" dirty="0"/>
              <a:t>THAT DIGITAL DOES NOT 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C65555B-0F13-4D72-88FF-382301B5A0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002" y="1601093"/>
            <a:ext cx="8861199" cy="265988"/>
          </a:xfrm>
        </p:spPr>
        <p:txBody>
          <a:bodyPr/>
          <a:lstStyle/>
          <a:p>
            <a:pPr defTabSz="914377">
              <a:buClr>
                <a:schemeClr val="accent1"/>
              </a:buClr>
              <a:buSzPct val="100000"/>
            </a:pPr>
            <a:r>
              <a:rPr lang="en-GB" b="0" dirty="0">
                <a:solidFill>
                  <a:srgbClr val="222222"/>
                </a:solidFill>
                <a:latin typeface="+mn-lt"/>
                <a:cs typeface="+mn-cs"/>
              </a:rPr>
              <a:t>Catalogues transform the consumer experience. They’re enjoyable, enabling consumers to get away from it all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91906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Marketreach Colours">
      <a:dk1>
        <a:srgbClr val="000000"/>
      </a:dk1>
      <a:lt1>
        <a:srgbClr val="FFFFFF"/>
      </a:lt1>
      <a:dk2>
        <a:srgbClr val="666666"/>
      </a:dk2>
      <a:lt2>
        <a:srgbClr val="FFFFFF"/>
      </a:lt2>
      <a:accent1>
        <a:srgbClr val="E32019"/>
      </a:accent1>
      <a:accent2>
        <a:srgbClr val="E94D47"/>
      </a:accent2>
      <a:accent3>
        <a:srgbClr val="EE7975"/>
      </a:accent3>
      <a:accent4>
        <a:srgbClr val="F3A6A3"/>
      </a:accent4>
      <a:accent5>
        <a:srgbClr val="F9D3D1"/>
      </a:accent5>
      <a:accent6>
        <a:srgbClr val="000000"/>
      </a:accent6>
      <a:hlink>
        <a:srgbClr val="E32019"/>
      </a:hlink>
      <a:folHlink>
        <a:srgbClr val="E94D47"/>
      </a:folHlink>
    </a:clrScheme>
    <a:fontScheme name="Marketreach font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BC01A1B6CE214D9E5DE4A74D787689" ma:contentTypeVersion="16" ma:contentTypeDescription="Create a new document." ma:contentTypeScope="" ma:versionID="9343cc222867d4a88ee9df91bce4f5a2">
  <xsd:schema xmlns:xsd="http://www.w3.org/2001/XMLSchema" xmlns:xs="http://www.w3.org/2001/XMLSchema" xmlns:p="http://schemas.microsoft.com/office/2006/metadata/properties" xmlns:ns2="63258bcd-d210-4d12-ae87-b1df44544b09" xmlns:ns3="64db751e-9233-4742-988a-d8dba3ab9ba7" targetNamespace="http://schemas.microsoft.com/office/2006/metadata/properties" ma:root="true" ma:fieldsID="0755d08fbb0ceeb5c828d3fa910942b1" ns2:_="" ns3:_="">
    <xsd:import namespace="63258bcd-d210-4d12-ae87-b1df44544b09"/>
    <xsd:import namespace="64db751e-9233-4742-988a-d8dba3ab9b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258bcd-d210-4d12-ae87-b1df44544b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9b1ef6-3ca0-4008-8484-a25cb3acc9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b751e-9233-4742-988a-d8dba3ab9ba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2d46a9d-1b10-4a35-b199-0d1340140831}" ma:internalName="TaxCatchAll" ma:showField="CatchAllData" ma:web="64db751e-9233-4742-988a-d8dba3ab9b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16396C-85EF-49FB-8920-FBC70BFD5764}">
  <ds:schemaRefs>
    <ds:schemaRef ds:uri="63258bcd-d210-4d12-ae87-b1df44544b09"/>
    <ds:schemaRef ds:uri="64db751e-9233-4742-988a-d8dba3ab9b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F20869D-D2C5-4939-931A-17C5385031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</TotalTime>
  <Words>1158</Words>
  <Application>Microsoft Office PowerPoint</Application>
  <PresentationFormat>Widescreen</PresentationFormat>
  <Paragraphs>173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Impact</vt:lpstr>
      <vt:lpstr>Wingdings</vt:lpstr>
      <vt:lpstr>1_Office Theme</vt:lpstr>
      <vt:lpstr>PowerPoint Presentation</vt:lpstr>
      <vt:lpstr>THE RETAIL INDUSTRY HAS EXPERIENCED AN ERA OF EXTRORDINARY challenges </vt:lpstr>
      <vt:lpstr>PowerPoint Presentation</vt:lpstr>
      <vt:lpstr>1: CATALOGUES DELIVER  RETURN ON INVESTMENT  </vt:lpstr>
      <vt:lpstr>PowerPoint Presentation</vt:lpstr>
      <vt:lpstr>CATALOGUES CONTINUE TO DRIVE ACTION LONGER-TERM</vt:lpstr>
      <vt:lpstr>PowerPoint Presentation</vt:lpstr>
      <vt:lpstr>Catalogues can optimise the impact of digital</vt:lpstr>
      <vt:lpstr>CATALOGUES deliver experiences THAT DIGITAL DOES NOT </vt:lpstr>
      <vt:lpstr>and cut through THE DIGITAL overload</vt:lpstr>
      <vt:lpstr>PowerPoint Presentation</vt:lpstr>
      <vt:lpstr>CONSUMERS VALUE SUSTAINABILITY  </vt:lpstr>
      <vt:lpstr>TANGIBLE STEPS TO TAKE TO INCREASE SUSTAINABILITY of catalogues   </vt:lpstr>
      <vt:lpstr>PowerPoint Presentation</vt:lpstr>
      <vt:lpstr>AND HELP CONNECT WITH AUDIENCES  IN NEW WAYS</vt:lpstr>
      <vt:lpstr>Summarising the benefits for retailers</vt:lpstr>
      <vt:lpstr>How Marketreach can help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RETAIL WEEK 2023:  CATALOGUES: CONNECTING WITH CONSUMERS, CONVERTING SALES</dc:title>
  <dc:creator>Sarah Greeley</dc:creator>
  <cp:lastModifiedBy>Cameron</cp:lastModifiedBy>
  <cp:revision>6</cp:revision>
  <dcterms:created xsi:type="dcterms:W3CDTF">2023-02-07T16:04:06Z</dcterms:created>
  <dcterms:modified xsi:type="dcterms:W3CDTF">2023-03-23T13:07:01Z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0f36f3-41a5-4f45-a6a2-e224f336accd_Enabled">
    <vt:lpwstr>true</vt:lpwstr>
  </property>
  <property fmtid="{D5CDD505-2E9C-101B-9397-08002B2CF9AE}" pid="3" name="MSIP_Label_980f36f3-41a5-4f45-a6a2-e224f336accd_SetDate">
    <vt:lpwstr>2023-03-23T13:07:01Z</vt:lpwstr>
  </property>
  <property fmtid="{D5CDD505-2E9C-101B-9397-08002B2CF9AE}" pid="4" name="MSIP_Label_980f36f3-41a5-4f45-a6a2-e224f336accd_Method">
    <vt:lpwstr>Standard</vt:lpwstr>
  </property>
  <property fmtid="{D5CDD505-2E9C-101B-9397-08002B2CF9AE}" pid="5" name="MSIP_Label_980f36f3-41a5-4f45-a6a2-e224f336accd_Name">
    <vt:lpwstr>980f36f3-41a5-4f45-a6a2-e224f336accd</vt:lpwstr>
  </property>
  <property fmtid="{D5CDD505-2E9C-101B-9397-08002B2CF9AE}" pid="6" name="MSIP_Label_980f36f3-41a5-4f45-a6a2-e224f336accd_SiteId">
    <vt:lpwstr>7a082108-90dd-41ac-be41-9b8feabee2da</vt:lpwstr>
  </property>
  <property fmtid="{D5CDD505-2E9C-101B-9397-08002B2CF9AE}" pid="7" name="MSIP_Label_980f36f3-41a5-4f45-a6a2-e224f336accd_ActionId">
    <vt:lpwstr>034f7864-d9c1-42ec-ac3b-c670f6a52564</vt:lpwstr>
  </property>
  <property fmtid="{D5CDD505-2E9C-101B-9397-08002B2CF9AE}" pid="8" name="MSIP_Label_980f36f3-41a5-4f45-a6a2-e224f336accd_ContentBits">
    <vt:lpwstr>2</vt:lpwstr>
  </property>
</Properties>
</file>