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376631" r:id="rId6"/>
    <p:sldId id="4514" r:id="rId7"/>
    <p:sldId id="258" r:id="rId8"/>
    <p:sldId id="2147376628" r:id="rId9"/>
    <p:sldId id="2147376629" r:id="rId10"/>
    <p:sldId id="2147376634" r:id="rId11"/>
    <p:sldId id="2147376630" r:id="rId12"/>
    <p:sldId id="2147376626" r:id="rId13"/>
    <p:sldId id="2147376633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CE4"/>
    <a:srgbClr val="000000"/>
    <a:srgbClr val="FDC304"/>
    <a:srgbClr val="82CBD4"/>
    <a:srgbClr val="95C121"/>
    <a:srgbClr val="EF7E05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61" d="100"/>
          <a:sy n="61" d="100"/>
        </p:scale>
        <p:origin x="76" y="176"/>
      </p:cViewPr>
      <p:guideLst>
        <p:guide orient="horz" pos="2772"/>
        <p:guide pos="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Good value for money</c:v>
                </c:pt>
                <c:pt idx="1">
                  <c:v>Best quality</c:v>
                </c:pt>
                <c:pt idx="2">
                  <c:v>I trust it</c:v>
                </c:pt>
                <c:pt idx="3">
                  <c:v>Convenient to find, buy and use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0.91</c:v>
                </c:pt>
                <c:pt idx="1">
                  <c:v>0.89</c:v>
                </c:pt>
                <c:pt idx="2">
                  <c:v>0.88</c:v>
                </c:pt>
                <c:pt idx="3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8-415F-BDA0-9A8DEDF71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283981432"/>
        <c:axId val="1283983072"/>
      </c:barChart>
      <c:catAx>
        <c:axId val="128398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983072"/>
        <c:crosses val="autoZero"/>
        <c:auto val="1"/>
        <c:lblAlgn val="ctr"/>
        <c:lblOffset val="100"/>
        <c:noMultiLvlLbl val="0"/>
      </c:catAx>
      <c:valAx>
        <c:axId val="1283983072"/>
        <c:scaling>
          <c:orientation val="minMax"/>
          <c:min val="0.5"/>
        </c:scaling>
        <c:delete val="1"/>
        <c:axPos val="l"/>
        <c:numFmt formatCode="0%" sourceLinked="1"/>
        <c:majorTickMark val="none"/>
        <c:minorTickMark val="none"/>
        <c:tickLblPos val="nextTo"/>
        <c:crossAx val="128398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Mail</c:v>
                </c:pt>
                <c:pt idx="1">
                  <c:v>Email</c:v>
                </c:pt>
                <c:pt idx="2">
                  <c:v>Texts</c:v>
                </c:pt>
                <c:pt idx="3">
                  <c:v>App Notifications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0.76</c:v>
                </c:pt>
                <c:pt idx="2">
                  <c:v>0.57999999999999996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F-4F9D-BF37-70BAE5A7C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778183864"/>
        <c:axId val="778181240"/>
      </c:barChart>
      <c:catAx>
        <c:axId val="77818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181240"/>
        <c:crosses val="autoZero"/>
        <c:auto val="1"/>
        <c:lblAlgn val="ctr"/>
        <c:lblOffset val="100"/>
        <c:noMultiLvlLbl val="0"/>
      </c:catAx>
      <c:valAx>
        <c:axId val="778181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818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Feels private and secure</c:v>
                </c:pt>
                <c:pt idx="1">
                  <c:v>I would think
it might be a scam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B-4BC5-9D51-6BC017A46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Feels private and secure</c:v>
                </c:pt>
                <c:pt idx="1">
                  <c:v>I would think
it might be a scam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0.48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B-4BC5-9D51-6BC017A467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Feels private and secure</c:v>
                </c:pt>
                <c:pt idx="1">
                  <c:v>I would think
it might be a scam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0.17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1B-4BC5-9D51-6BC017A4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21547384"/>
        <c:axId val="521548040"/>
      </c:barChart>
      <c:catAx>
        <c:axId val="521547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48040"/>
        <c:crosses val="autoZero"/>
        <c:auto val="1"/>
        <c:lblAlgn val="ctr"/>
        <c:lblOffset val="100"/>
        <c:noMultiLvlLbl val="0"/>
      </c:catAx>
      <c:valAx>
        <c:axId val="521548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2154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86024822242016"/>
          <c:y val="0.40247232925671528"/>
          <c:w val="0.11854356700734514"/>
          <c:h val="0.2528293036729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 keep as proof of address</c:v>
                </c:pt>
                <c:pt idx="1">
                  <c:v>For easy access to sender's contact information</c:v>
                </c:pt>
                <c:pt idx="2">
                  <c:v>To compare account details/prices year-on-year</c:v>
                </c:pt>
                <c:pt idx="3">
                  <c:v>To compare different documents</c:v>
                </c:pt>
                <c:pt idx="4">
                  <c:v>To add notes/tick things off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0.76</c:v>
                </c:pt>
                <c:pt idx="2">
                  <c:v>0.72</c:v>
                </c:pt>
                <c:pt idx="3">
                  <c:v>0.71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3-4ADE-83FA-37F0FE832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554040"/>
        <c:axId val="1163549120"/>
      </c:barChart>
      <c:catAx>
        <c:axId val="116355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49120"/>
        <c:crosses val="autoZero"/>
        <c:auto val="1"/>
        <c:lblAlgn val="ctr"/>
        <c:lblOffset val="100"/>
        <c:noMultiLvlLbl val="0"/>
      </c:catAx>
      <c:valAx>
        <c:axId val="1163549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3554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6-4506-9B63-AB073D605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Business Mail</c:v>
                </c:pt>
                <c:pt idx="1">
                  <c:v>Addressed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0.04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B-4221-9E28-3247CC98B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Business Mail</c:v>
                </c:pt>
                <c:pt idx="1">
                  <c:v>Addressed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B-4221-9E28-3247CC98B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Business Mail</c:v>
                </c:pt>
                <c:pt idx="1">
                  <c:v>Addressed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0.57999999999999996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B-4221-9E28-3247CC98B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Business Mail</c:v>
                </c:pt>
                <c:pt idx="1">
                  <c:v>Addressed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0.27</c:v>
                </c:pt>
                <c:pt idx="1">
                  <c:v>0.18</c:v>
                </c:pt>
                <c:pt idx="2">
                  <c:v>0.25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B-4221-9E28-3247CC98B0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Business Mail</c:v>
                </c:pt>
                <c:pt idx="1">
                  <c:v>Addressed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B-4221-9E28-3247CC98B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1543776"/>
        <c:axId val="851544432"/>
      </c:barChart>
      <c:catAx>
        <c:axId val="8515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44432"/>
        <c:crosses val="autoZero"/>
        <c:auto val="1"/>
        <c:lblAlgn val="ctr"/>
        <c:lblOffset val="100"/>
        <c:noMultiLvlLbl val="0"/>
      </c:catAx>
      <c:valAx>
        <c:axId val="851544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5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03/01/2024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03/01/2024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23" r:id="rId3"/>
    <p:sldLayoutId id="2147483767" r:id="rId4"/>
    <p:sldLayoutId id="2147483725" r:id="rId5"/>
    <p:sldLayoutId id="21474837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FFFCF16B-D621-4C13-BB74-5A8FE0D994C9}"/>
              </a:ext>
            </a:extLst>
          </p:cNvPr>
          <p:cNvSpPr txBox="1">
            <a:spLocks/>
          </p:cNvSpPr>
          <p:nvPr/>
        </p:nvSpPr>
        <p:spPr>
          <a:xfrm>
            <a:off x="541083" y="3891544"/>
            <a:ext cx="4614810" cy="674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Trust in brands has never been more important and mail commands high levels of trust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314B7E6-517C-4001-A314-FE03957482AC}"/>
              </a:ext>
            </a:extLst>
          </p:cNvPr>
          <p:cNvSpPr txBox="1">
            <a:spLocks/>
          </p:cNvSpPr>
          <p:nvPr/>
        </p:nvSpPr>
        <p:spPr>
          <a:xfrm>
            <a:off x="437853" y="2496619"/>
            <a:ext cx="6161867" cy="1144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MAIL IS A TRUSTED MEDIUM FOR CONSUMERS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A4C4-6204-4EBE-827F-AC43892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USE THESE SLIDES FREELY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590-B0E4-402A-967A-FE05901EB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www.marketreach.co.uk</a:t>
            </a:r>
          </a:p>
        </p:txBody>
      </p:sp>
    </p:spTree>
    <p:extLst>
      <p:ext uri="{BB962C8B-B14F-4D97-AF65-F5344CB8AC3E}">
        <p14:creationId xmlns:p14="http://schemas.microsoft.com/office/powerpoint/2010/main" val="115729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65511F7E-9894-491E-ADB0-219ACF55A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89222"/>
              </p:ext>
            </p:extLst>
          </p:nvPr>
        </p:nvGraphicFramePr>
        <p:xfrm>
          <a:off x="6095999" y="1963965"/>
          <a:ext cx="5661025" cy="429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92A393-B3E2-4661-BABA-9CDC7F741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B0DB5F-67E4-404D-8DA8-39A60125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194029" cy="475686"/>
          </a:xfrm>
        </p:spPr>
        <p:txBody>
          <a:bodyPr/>
          <a:lstStyle/>
          <a:p>
            <a:r>
              <a:rPr lang="en-GB" dirty="0"/>
              <a:t>people are feeling less confident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16FC0-A1C0-4D18-B469-B60DB2FA6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when they are less confident they seek greater assurance from brands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5CCF8-DC04-4DE8-B0E0-BE8746CD55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5" y="1781175"/>
            <a:ext cx="5439206" cy="44767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dirty="0"/>
              <a:t>Brexit, COVID, the war in Ukraine, the cost-of living crisis… since 2016 it feels like it’s been “one thing after another”</a:t>
            </a:r>
          </a:p>
          <a:p>
            <a:pPr>
              <a:spcBef>
                <a:spcPts val="2400"/>
              </a:spcBef>
            </a:pPr>
            <a:r>
              <a:rPr lang="en-GB" dirty="0"/>
              <a:t>This lack of confidence and avoidance of risk drives consumes towards brands they see as being reliable</a:t>
            </a:r>
          </a:p>
          <a:p>
            <a:pPr>
              <a:spcBef>
                <a:spcPts val="2400"/>
              </a:spcBef>
            </a:pPr>
            <a:r>
              <a:rPr lang="en-GB" dirty="0"/>
              <a:t>The chart shows the % change in these considerations from June 2022 to June 2023</a:t>
            </a:r>
          </a:p>
          <a:p>
            <a:pPr>
              <a:spcBef>
                <a:spcPts val="2400"/>
              </a:spcBef>
            </a:pPr>
            <a:r>
              <a:rPr lang="en-GB" dirty="0"/>
              <a:t>These are statistically significant increases</a:t>
            </a:r>
          </a:p>
          <a:p>
            <a:pPr>
              <a:spcBef>
                <a:spcPts val="2400"/>
              </a:spcBef>
            </a:pPr>
            <a:r>
              <a:rPr lang="en-GB" dirty="0"/>
              <a:t>Trust is now a top consideration in consumer brand choice +4% year on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02B3B-4FAD-447D-A7AD-8F9DE9E52F52}"/>
              </a:ext>
            </a:extLst>
          </p:cNvPr>
          <p:cNvSpPr txBox="1"/>
          <p:nvPr/>
        </p:nvSpPr>
        <p:spPr>
          <a:xfrm>
            <a:off x="6218597" y="1737937"/>
            <a:ext cx="538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Top considerations when buying a brand, 2023 vs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34AEF-6F8A-45E5-B989-145A64C55B71}"/>
              </a:ext>
            </a:extLst>
          </p:cNvPr>
          <p:cNvSpPr txBox="1"/>
          <p:nvPr/>
        </p:nvSpPr>
        <p:spPr>
          <a:xfrm>
            <a:off x="787221" y="6311546"/>
            <a:ext cx="3256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Special Report – Brand Trust, Edelman,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2B191C-EAFD-461D-84B3-FE15EE3151E6}"/>
              </a:ext>
            </a:extLst>
          </p:cNvPr>
          <p:cNvSpPr/>
          <p:nvPr/>
        </p:nvSpPr>
        <p:spPr>
          <a:xfrm>
            <a:off x="6631470" y="3889748"/>
            <a:ext cx="573292" cy="573292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+4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33F0B1-BE9D-40E1-8706-A2F368008EAE}"/>
              </a:ext>
            </a:extLst>
          </p:cNvPr>
          <p:cNvSpPr/>
          <p:nvPr/>
        </p:nvSpPr>
        <p:spPr>
          <a:xfrm>
            <a:off x="7972482" y="3889748"/>
            <a:ext cx="573292" cy="573292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F9E079-01E7-4F9E-B3B3-E6ABBA484B1C}"/>
              </a:ext>
            </a:extLst>
          </p:cNvPr>
          <p:cNvSpPr/>
          <p:nvPr/>
        </p:nvSpPr>
        <p:spPr>
          <a:xfrm>
            <a:off x="9329256" y="3889748"/>
            <a:ext cx="573292" cy="573292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+4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A7A138-C95C-4801-808E-2B62C062306F}"/>
              </a:ext>
            </a:extLst>
          </p:cNvPr>
          <p:cNvSpPr/>
          <p:nvPr/>
        </p:nvSpPr>
        <p:spPr>
          <a:xfrm>
            <a:off x="10667874" y="3889748"/>
            <a:ext cx="573292" cy="573292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20819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B3CFA983-21EA-4311-BDFB-B8652E145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B4903-EF56-B2A9-2BDD-7DA9E3ACE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36AB0-51BF-9145-166E-D97CA7A9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is a highly trusted channel</a:t>
            </a:r>
          </a:p>
        </p:txBody>
      </p:sp>
      <p:grpSp>
        <p:nvGrpSpPr>
          <p:cNvPr id="28" name="Eng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985768-F8DA-4223-A768-18DF0BBC0CB0}"/>
              </a:ext>
            </a:extLst>
          </p:cNvPr>
          <p:cNvGrpSpPr>
            <a:grpSpLocks noChangeAspect="1"/>
          </p:cNvGrpSpPr>
          <p:nvPr/>
        </p:nvGrpSpPr>
        <p:grpSpPr>
          <a:xfrm>
            <a:off x="486622" y="1800483"/>
            <a:ext cx="2048280" cy="2061760"/>
            <a:chOff x="5443539" y="6323013"/>
            <a:chExt cx="482600" cy="485775"/>
          </a:xfrm>
          <a:solidFill>
            <a:schemeClr val="tx1"/>
          </a:solidFill>
        </p:grpSpPr>
        <p:sp>
          <p:nvSpPr>
            <p:cNvPr id="29" name="Freeform 659">
              <a:extLst>
                <a:ext uri="{FF2B5EF4-FFF2-40B4-BE49-F238E27FC236}">
                  <a16:creationId xmlns:a16="http://schemas.microsoft.com/office/drawing/2014/main" id="{C1BD816B-56A7-4B50-B5A9-6BD1B246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6" y="6535738"/>
              <a:ext cx="17463" cy="34925"/>
            </a:xfrm>
            <a:custGeom>
              <a:avLst/>
              <a:gdLst>
                <a:gd name="T0" fmla="*/ 50 w 101"/>
                <a:gd name="T1" fmla="*/ 203 h 203"/>
                <a:gd name="T2" fmla="*/ 0 w 101"/>
                <a:gd name="T3" fmla="*/ 154 h 203"/>
                <a:gd name="T4" fmla="*/ 0 w 101"/>
                <a:gd name="T5" fmla="*/ 50 h 203"/>
                <a:gd name="T6" fmla="*/ 50 w 101"/>
                <a:gd name="T7" fmla="*/ 0 h 203"/>
                <a:gd name="T8" fmla="*/ 100 w 101"/>
                <a:gd name="T9" fmla="*/ 50 h 203"/>
                <a:gd name="T10" fmla="*/ 100 w 101"/>
                <a:gd name="T11" fmla="*/ 152 h 203"/>
                <a:gd name="T12" fmla="*/ 51 w 101"/>
                <a:gd name="T13" fmla="*/ 203 h 203"/>
                <a:gd name="T14" fmla="*/ 50 w 101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50" y="203"/>
                  </a:moveTo>
                  <a:cubicBezTo>
                    <a:pt x="23" y="203"/>
                    <a:pt x="1" y="181"/>
                    <a:pt x="0" y="154"/>
                  </a:cubicBezTo>
                  <a:cubicBezTo>
                    <a:pt x="0" y="154"/>
                    <a:pt x="0" y="129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100" y="22"/>
                    <a:pt x="100" y="50"/>
                  </a:cubicBezTo>
                  <a:cubicBezTo>
                    <a:pt x="100" y="127"/>
                    <a:pt x="100" y="152"/>
                    <a:pt x="100" y="152"/>
                  </a:cubicBezTo>
                  <a:cubicBezTo>
                    <a:pt x="101" y="180"/>
                    <a:pt x="79" y="203"/>
                    <a:pt x="51" y="203"/>
                  </a:cubicBezTo>
                  <a:lnTo>
                    <a:pt x="5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60">
              <a:extLst>
                <a:ext uri="{FF2B5EF4-FFF2-40B4-BE49-F238E27FC236}">
                  <a16:creationId xmlns:a16="http://schemas.microsoft.com/office/drawing/2014/main" id="{DFB3F3C4-DB34-4C20-8A47-0FB1F9C3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9" y="6432550"/>
              <a:ext cx="17463" cy="33338"/>
            </a:xfrm>
            <a:custGeom>
              <a:avLst/>
              <a:gdLst>
                <a:gd name="T0" fmla="*/ 52 w 102"/>
                <a:gd name="T1" fmla="*/ 193 h 193"/>
                <a:gd name="T2" fmla="*/ 2 w 102"/>
                <a:gd name="T3" fmla="*/ 144 h 193"/>
                <a:gd name="T4" fmla="*/ 1 w 102"/>
                <a:gd name="T5" fmla="*/ 51 h 193"/>
                <a:gd name="T6" fmla="*/ 50 w 102"/>
                <a:gd name="T7" fmla="*/ 0 h 193"/>
                <a:gd name="T8" fmla="*/ 51 w 102"/>
                <a:gd name="T9" fmla="*/ 0 h 193"/>
                <a:gd name="T10" fmla="*/ 101 w 102"/>
                <a:gd name="T11" fmla="*/ 50 h 193"/>
                <a:gd name="T12" fmla="*/ 102 w 102"/>
                <a:gd name="T13" fmla="*/ 143 h 193"/>
                <a:gd name="T14" fmla="*/ 52 w 102"/>
                <a:gd name="T15" fmla="*/ 193 h 193"/>
                <a:gd name="T16" fmla="*/ 52 w 102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3">
                  <a:moveTo>
                    <a:pt x="52" y="193"/>
                  </a:moveTo>
                  <a:cubicBezTo>
                    <a:pt x="24" y="193"/>
                    <a:pt x="2" y="171"/>
                    <a:pt x="2" y="144"/>
                  </a:cubicBezTo>
                  <a:lnTo>
                    <a:pt x="1" y="51"/>
                  </a:lnTo>
                  <a:cubicBezTo>
                    <a:pt x="0" y="23"/>
                    <a:pt x="22" y="1"/>
                    <a:pt x="50" y="0"/>
                  </a:cubicBezTo>
                  <a:lnTo>
                    <a:pt x="51" y="0"/>
                  </a:lnTo>
                  <a:cubicBezTo>
                    <a:pt x="78" y="0"/>
                    <a:pt x="100" y="22"/>
                    <a:pt x="101" y="50"/>
                  </a:cubicBezTo>
                  <a:lnTo>
                    <a:pt x="102" y="143"/>
                  </a:lnTo>
                  <a:cubicBezTo>
                    <a:pt x="102" y="170"/>
                    <a:pt x="80" y="193"/>
                    <a:pt x="52" y="193"/>
                  </a:cubicBezTo>
                  <a:lnTo>
                    <a:pt x="5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661">
              <a:extLst>
                <a:ext uri="{FF2B5EF4-FFF2-40B4-BE49-F238E27FC236}">
                  <a16:creationId xmlns:a16="http://schemas.microsoft.com/office/drawing/2014/main" id="{91C990DE-C430-4E80-981F-1B9C81CE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6492875"/>
              <a:ext cx="36513" cy="17463"/>
            </a:xfrm>
            <a:custGeom>
              <a:avLst/>
              <a:gdLst>
                <a:gd name="T0" fmla="*/ 162 w 212"/>
                <a:gd name="T1" fmla="*/ 100 h 100"/>
                <a:gd name="T2" fmla="*/ 162 w 212"/>
                <a:gd name="T3" fmla="*/ 100 h 100"/>
                <a:gd name="T4" fmla="*/ 50 w 212"/>
                <a:gd name="T5" fmla="*/ 100 h 100"/>
                <a:gd name="T6" fmla="*/ 0 w 212"/>
                <a:gd name="T7" fmla="*/ 50 h 100"/>
                <a:gd name="T8" fmla="*/ 50 w 212"/>
                <a:gd name="T9" fmla="*/ 0 h 100"/>
                <a:gd name="T10" fmla="*/ 162 w 212"/>
                <a:gd name="T11" fmla="*/ 0 h 100"/>
                <a:gd name="T12" fmla="*/ 212 w 212"/>
                <a:gd name="T13" fmla="*/ 50 h 100"/>
                <a:gd name="T14" fmla="*/ 162 w 21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00">
                  <a:moveTo>
                    <a:pt x="162" y="100"/>
                  </a:moveTo>
                  <a:lnTo>
                    <a:pt x="162" y="100"/>
                  </a:lnTo>
                  <a:cubicBezTo>
                    <a:pt x="162" y="100"/>
                    <a:pt x="12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128" y="0"/>
                    <a:pt x="162" y="0"/>
                    <a:pt x="162" y="0"/>
                  </a:cubicBezTo>
                  <a:cubicBezTo>
                    <a:pt x="190" y="0"/>
                    <a:pt x="212" y="23"/>
                    <a:pt x="212" y="50"/>
                  </a:cubicBezTo>
                  <a:cubicBezTo>
                    <a:pt x="212" y="78"/>
                    <a:pt x="189" y="100"/>
                    <a:pt x="16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62">
              <a:extLst>
                <a:ext uri="{FF2B5EF4-FFF2-40B4-BE49-F238E27FC236}">
                  <a16:creationId xmlns:a16="http://schemas.microsoft.com/office/drawing/2014/main" id="{CEE1B148-9CC6-40DC-BDC1-D14617AD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9" y="6492875"/>
              <a:ext cx="34925" cy="17463"/>
            </a:xfrm>
            <a:custGeom>
              <a:avLst/>
              <a:gdLst>
                <a:gd name="T0" fmla="*/ 50 w 210"/>
                <a:gd name="T1" fmla="*/ 100 h 100"/>
                <a:gd name="T2" fmla="*/ 0 w 210"/>
                <a:gd name="T3" fmla="*/ 50 h 100"/>
                <a:gd name="T4" fmla="*/ 49 w 210"/>
                <a:gd name="T5" fmla="*/ 0 h 100"/>
                <a:gd name="T6" fmla="*/ 160 w 210"/>
                <a:gd name="T7" fmla="*/ 0 h 100"/>
                <a:gd name="T8" fmla="*/ 210 w 210"/>
                <a:gd name="T9" fmla="*/ 50 h 100"/>
                <a:gd name="T10" fmla="*/ 160 w 210"/>
                <a:gd name="T11" fmla="*/ 100 h 100"/>
                <a:gd name="T12" fmla="*/ 50 w 210"/>
                <a:gd name="T13" fmla="*/ 100 h 100"/>
                <a:gd name="T14" fmla="*/ 50 w 210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49" y="0"/>
                    <a:pt x="79" y="0"/>
                    <a:pt x="160" y="0"/>
                  </a:cubicBezTo>
                  <a:cubicBezTo>
                    <a:pt x="188" y="0"/>
                    <a:pt x="210" y="22"/>
                    <a:pt x="210" y="50"/>
                  </a:cubicBezTo>
                  <a:cubicBezTo>
                    <a:pt x="210" y="78"/>
                    <a:pt x="188" y="100"/>
                    <a:pt x="160" y="100"/>
                  </a:cubicBezTo>
                  <a:cubicBezTo>
                    <a:pt x="79" y="100"/>
                    <a:pt x="50" y="100"/>
                    <a:pt x="50" y="100"/>
                  </a:cubicBezTo>
                  <a:lnTo>
                    <a:pt x="5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663">
              <a:extLst>
                <a:ext uri="{FF2B5EF4-FFF2-40B4-BE49-F238E27FC236}">
                  <a16:creationId xmlns:a16="http://schemas.microsoft.com/office/drawing/2014/main" id="{21A90DF9-C348-49E2-9B02-CD080E9A4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7826" y="6448425"/>
              <a:ext cx="104775" cy="104775"/>
            </a:xfrm>
            <a:custGeom>
              <a:avLst/>
              <a:gdLst>
                <a:gd name="T0" fmla="*/ 125 w 617"/>
                <a:gd name="T1" fmla="*/ 310 h 618"/>
                <a:gd name="T2" fmla="*/ 316 w 617"/>
                <a:gd name="T3" fmla="*/ 496 h 618"/>
                <a:gd name="T4" fmla="*/ 492 w 617"/>
                <a:gd name="T5" fmla="*/ 307 h 618"/>
                <a:gd name="T6" fmla="*/ 302 w 617"/>
                <a:gd name="T7" fmla="*/ 122 h 618"/>
                <a:gd name="T8" fmla="*/ 125 w 617"/>
                <a:gd name="T9" fmla="*/ 310 h 618"/>
                <a:gd name="T10" fmla="*/ 318 w 617"/>
                <a:gd name="T11" fmla="*/ 618 h 618"/>
                <a:gd name="T12" fmla="*/ 283 w 617"/>
                <a:gd name="T13" fmla="*/ 604 h 618"/>
                <a:gd name="T14" fmla="*/ 20 w 617"/>
                <a:gd name="T15" fmla="*/ 348 h 618"/>
                <a:gd name="T16" fmla="*/ 18 w 617"/>
                <a:gd name="T17" fmla="*/ 278 h 618"/>
                <a:gd name="T18" fmla="*/ 265 w 617"/>
                <a:gd name="T19" fmla="*/ 16 h 618"/>
                <a:gd name="T20" fmla="*/ 300 w 617"/>
                <a:gd name="T21" fmla="*/ 0 h 618"/>
                <a:gd name="T22" fmla="*/ 336 w 617"/>
                <a:gd name="T23" fmla="*/ 15 h 618"/>
                <a:gd name="T24" fmla="*/ 597 w 617"/>
                <a:gd name="T25" fmla="*/ 270 h 618"/>
                <a:gd name="T26" fmla="*/ 599 w 617"/>
                <a:gd name="T27" fmla="*/ 339 h 618"/>
                <a:gd name="T28" fmla="*/ 354 w 617"/>
                <a:gd name="T29" fmla="*/ 602 h 618"/>
                <a:gd name="T30" fmla="*/ 319 w 617"/>
                <a:gd name="T31" fmla="*/ 618 h 618"/>
                <a:gd name="T32" fmla="*/ 318 w 617"/>
                <a:gd name="T3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618">
                  <a:moveTo>
                    <a:pt x="125" y="310"/>
                  </a:moveTo>
                  <a:lnTo>
                    <a:pt x="316" y="496"/>
                  </a:lnTo>
                  <a:lnTo>
                    <a:pt x="492" y="307"/>
                  </a:lnTo>
                  <a:lnTo>
                    <a:pt x="302" y="122"/>
                  </a:lnTo>
                  <a:lnTo>
                    <a:pt x="125" y="310"/>
                  </a:lnTo>
                  <a:close/>
                  <a:moveTo>
                    <a:pt x="318" y="618"/>
                  </a:moveTo>
                  <a:cubicBezTo>
                    <a:pt x="305" y="618"/>
                    <a:pt x="292" y="613"/>
                    <a:pt x="283" y="604"/>
                  </a:cubicBezTo>
                  <a:lnTo>
                    <a:pt x="20" y="348"/>
                  </a:lnTo>
                  <a:cubicBezTo>
                    <a:pt x="0" y="329"/>
                    <a:pt x="0" y="298"/>
                    <a:pt x="18" y="278"/>
                  </a:cubicBezTo>
                  <a:lnTo>
                    <a:pt x="265" y="16"/>
                  </a:lnTo>
                  <a:cubicBezTo>
                    <a:pt x="274" y="6"/>
                    <a:pt x="287" y="1"/>
                    <a:pt x="300" y="0"/>
                  </a:cubicBezTo>
                  <a:cubicBezTo>
                    <a:pt x="313" y="0"/>
                    <a:pt x="326" y="5"/>
                    <a:pt x="336" y="15"/>
                  </a:cubicBezTo>
                  <a:lnTo>
                    <a:pt x="597" y="270"/>
                  </a:lnTo>
                  <a:cubicBezTo>
                    <a:pt x="616" y="289"/>
                    <a:pt x="617" y="320"/>
                    <a:pt x="599" y="339"/>
                  </a:cubicBezTo>
                  <a:lnTo>
                    <a:pt x="354" y="602"/>
                  </a:lnTo>
                  <a:cubicBezTo>
                    <a:pt x="345" y="612"/>
                    <a:pt x="332" y="618"/>
                    <a:pt x="319" y="618"/>
                  </a:cubicBezTo>
                  <a:lnTo>
                    <a:pt x="318" y="6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64">
              <a:extLst>
                <a:ext uri="{FF2B5EF4-FFF2-40B4-BE49-F238E27FC236}">
                  <a16:creationId xmlns:a16="http://schemas.microsoft.com/office/drawing/2014/main" id="{D2E14166-10C5-4434-9072-A9733A9A1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1" y="6383338"/>
              <a:ext cx="15875" cy="26988"/>
            </a:xfrm>
            <a:custGeom>
              <a:avLst/>
              <a:gdLst>
                <a:gd name="T0" fmla="*/ 1 w 101"/>
                <a:gd name="T1" fmla="*/ 162 h 162"/>
                <a:gd name="T2" fmla="*/ 1 w 101"/>
                <a:gd name="T3" fmla="*/ 112 h 162"/>
                <a:gd name="T4" fmla="*/ 0 w 101"/>
                <a:gd name="T5" fmla="*/ 50 h 162"/>
                <a:gd name="T6" fmla="*/ 0 w 101"/>
                <a:gd name="T7" fmla="*/ 0 h 162"/>
                <a:gd name="T8" fmla="*/ 100 w 101"/>
                <a:gd name="T9" fmla="*/ 0 h 162"/>
                <a:gd name="T10" fmla="*/ 100 w 101"/>
                <a:gd name="T11" fmla="*/ 50 h 162"/>
                <a:gd name="T12" fmla="*/ 101 w 101"/>
                <a:gd name="T13" fmla="*/ 110 h 162"/>
                <a:gd name="T14" fmla="*/ 101 w 101"/>
                <a:gd name="T15" fmla="*/ 160 h 162"/>
                <a:gd name="T16" fmla="*/ 1 w 101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62">
                  <a:moveTo>
                    <a:pt x="1" y="162"/>
                  </a:moveTo>
                  <a:lnTo>
                    <a:pt x="1" y="112"/>
                  </a:lnTo>
                  <a:cubicBezTo>
                    <a:pt x="1" y="112"/>
                    <a:pt x="0" y="97"/>
                    <a:pt x="0" y="50"/>
                  </a:cubicBezTo>
                  <a:lnTo>
                    <a:pt x="0" y="0"/>
                  </a:lnTo>
                  <a:lnTo>
                    <a:pt x="100" y="0"/>
                  </a:lnTo>
                  <a:lnTo>
                    <a:pt x="100" y="50"/>
                  </a:lnTo>
                  <a:cubicBezTo>
                    <a:pt x="100" y="95"/>
                    <a:pt x="101" y="110"/>
                    <a:pt x="101" y="110"/>
                  </a:cubicBezTo>
                  <a:lnTo>
                    <a:pt x="101" y="160"/>
                  </a:lnTo>
                  <a:lnTo>
                    <a:pt x="1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5">
              <a:extLst>
                <a:ext uri="{FF2B5EF4-FFF2-40B4-BE49-F238E27FC236}">
                  <a16:creationId xmlns:a16="http://schemas.microsoft.com/office/drawing/2014/main" id="{1679AECD-48B9-4FA4-B448-E0BA8E9B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1" y="6323013"/>
              <a:ext cx="174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66">
              <a:extLst>
                <a:ext uri="{FF2B5EF4-FFF2-40B4-BE49-F238E27FC236}">
                  <a16:creationId xmlns:a16="http://schemas.microsoft.com/office/drawing/2014/main" id="{C78356B3-26F3-4031-97AF-560A5660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4" y="6357938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67">
              <a:extLst>
                <a:ext uri="{FF2B5EF4-FFF2-40B4-BE49-F238E27FC236}">
                  <a16:creationId xmlns:a16="http://schemas.microsoft.com/office/drawing/2014/main" id="{A3BE5B1A-528B-4710-AF2B-E0FC49D5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6357938"/>
              <a:ext cx="26988" cy="17463"/>
            </a:xfrm>
            <a:custGeom>
              <a:avLst/>
              <a:gdLst>
                <a:gd name="T0" fmla="*/ 0 w 17"/>
                <a:gd name="T1" fmla="*/ 11 h 11"/>
                <a:gd name="T2" fmla="*/ 0 w 17"/>
                <a:gd name="T3" fmla="*/ 0 h 11"/>
                <a:gd name="T4" fmla="*/ 5 w 17"/>
                <a:gd name="T5" fmla="*/ 0 h 11"/>
                <a:gd name="T6" fmla="*/ 12 w 17"/>
                <a:gd name="T7" fmla="*/ 0 h 11"/>
                <a:gd name="T8" fmla="*/ 17 w 17"/>
                <a:gd name="T9" fmla="*/ 0 h 11"/>
                <a:gd name="T10" fmla="*/ 17 w 17"/>
                <a:gd name="T11" fmla="*/ 11 h 11"/>
                <a:gd name="T12" fmla="*/ 12 w 17"/>
                <a:gd name="T13" fmla="*/ 11 h 11"/>
                <a:gd name="T14" fmla="*/ 5 w 17"/>
                <a:gd name="T15" fmla="*/ 11 h 11"/>
                <a:gd name="T16" fmla="*/ 0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68">
              <a:extLst>
                <a:ext uri="{FF2B5EF4-FFF2-40B4-BE49-F238E27FC236}">
                  <a16:creationId xmlns:a16="http://schemas.microsoft.com/office/drawing/2014/main" id="{FA613E85-CBA9-423B-B9BC-151B97EA3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4539" y="6326188"/>
              <a:ext cx="74613" cy="77788"/>
            </a:xfrm>
            <a:custGeom>
              <a:avLst/>
              <a:gdLst>
                <a:gd name="T0" fmla="*/ 140 w 437"/>
                <a:gd name="T1" fmla="*/ 236 h 460"/>
                <a:gd name="T2" fmla="*/ 223 w 437"/>
                <a:gd name="T3" fmla="*/ 317 h 460"/>
                <a:gd name="T4" fmla="*/ 301 w 437"/>
                <a:gd name="T5" fmla="*/ 233 h 460"/>
                <a:gd name="T6" fmla="*/ 224 w 437"/>
                <a:gd name="T7" fmla="*/ 147 h 460"/>
                <a:gd name="T8" fmla="*/ 140 w 437"/>
                <a:gd name="T9" fmla="*/ 236 h 460"/>
                <a:gd name="T10" fmla="*/ 227 w 437"/>
                <a:gd name="T11" fmla="*/ 460 h 460"/>
                <a:gd name="T12" fmla="*/ 0 w 437"/>
                <a:gd name="T13" fmla="*/ 239 h 460"/>
                <a:gd name="T14" fmla="*/ 226 w 437"/>
                <a:gd name="T15" fmla="*/ 0 h 460"/>
                <a:gd name="T16" fmla="*/ 437 w 437"/>
                <a:gd name="T17" fmla="*/ 234 h 460"/>
                <a:gd name="T18" fmla="*/ 227 w 437"/>
                <a:gd name="T1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60">
                  <a:moveTo>
                    <a:pt x="140" y="236"/>
                  </a:moveTo>
                  <a:lnTo>
                    <a:pt x="223" y="317"/>
                  </a:lnTo>
                  <a:lnTo>
                    <a:pt x="301" y="233"/>
                  </a:lnTo>
                  <a:lnTo>
                    <a:pt x="224" y="147"/>
                  </a:lnTo>
                  <a:lnTo>
                    <a:pt x="140" y="236"/>
                  </a:lnTo>
                  <a:close/>
                  <a:moveTo>
                    <a:pt x="227" y="460"/>
                  </a:moveTo>
                  <a:lnTo>
                    <a:pt x="0" y="239"/>
                  </a:lnTo>
                  <a:lnTo>
                    <a:pt x="226" y="0"/>
                  </a:lnTo>
                  <a:lnTo>
                    <a:pt x="437" y="234"/>
                  </a:lnTo>
                  <a:lnTo>
                    <a:pt x="227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669">
              <a:extLst>
                <a:ext uri="{FF2B5EF4-FFF2-40B4-BE49-F238E27FC236}">
                  <a16:creationId xmlns:a16="http://schemas.microsoft.com/office/drawing/2014/main" id="{7612BF0E-0A09-4BA6-8884-F6AD01573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6" y="6583363"/>
              <a:ext cx="373063" cy="225425"/>
            </a:xfrm>
            <a:custGeom>
              <a:avLst/>
              <a:gdLst>
                <a:gd name="T0" fmla="*/ 100 w 2210"/>
                <a:gd name="T1" fmla="*/ 136 h 1335"/>
                <a:gd name="T2" fmla="*/ 100 w 2210"/>
                <a:gd name="T3" fmla="*/ 1198 h 1335"/>
                <a:gd name="T4" fmla="*/ 1042 w 2210"/>
                <a:gd name="T5" fmla="*/ 647 h 1335"/>
                <a:gd name="T6" fmla="*/ 100 w 2210"/>
                <a:gd name="T7" fmla="*/ 136 h 1335"/>
                <a:gd name="T8" fmla="*/ 235 w 2210"/>
                <a:gd name="T9" fmla="*/ 1235 h 1335"/>
                <a:gd name="T10" fmla="*/ 2110 w 2210"/>
                <a:gd name="T11" fmla="*/ 1235 h 1335"/>
                <a:gd name="T12" fmla="*/ 2110 w 2210"/>
                <a:gd name="T13" fmla="*/ 139 h 1335"/>
                <a:gd name="T14" fmla="*/ 235 w 2210"/>
                <a:gd name="T15" fmla="*/ 1235 h 1335"/>
                <a:gd name="T16" fmla="*/ 50 w 2210"/>
                <a:gd name="T17" fmla="*/ 1335 h 1335"/>
                <a:gd name="T18" fmla="*/ 45 w 2210"/>
                <a:gd name="T19" fmla="*/ 1335 h 1335"/>
                <a:gd name="T20" fmla="*/ 25 w 2210"/>
                <a:gd name="T21" fmla="*/ 1328 h 1335"/>
                <a:gd name="T22" fmla="*/ 9 w 2210"/>
                <a:gd name="T23" fmla="*/ 1314 h 1335"/>
                <a:gd name="T24" fmla="*/ 1 w 2210"/>
                <a:gd name="T25" fmla="*/ 1298 h 1335"/>
                <a:gd name="T26" fmla="*/ 0 w 2210"/>
                <a:gd name="T27" fmla="*/ 1284 h 1335"/>
                <a:gd name="T28" fmla="*/ 0 w 2210"/>
                <a:gd name="T29" fmla="*/ 52 h 1335"/>
                <a:gd name="T30" fmla="*/ 24 w 2210"/>
                <a:gd name="T31" fmla="*/ 9 h 1335"/>
                <a:gd name="T32" fmla="*/ 74 w 2210"/>
                <a:gd name="T33" fmla="*/ 9 h 1335"/>
                <a:gd name="T34" fmla="*/ 1133 w 2210"/>
                <a:gd name="T35" fmla="*/ 583 h 1335"/>
                <a:gd name="T36" fmla="*/ 1142 w 2210"/>
                <a:gd name="T37" fmla="*/ 589 h 1335"/>
                <a:gd name="T38" fmla="*/ 2135 w 2210"/>
                <a:gd name="T39" fmla="*/ 9 h 1335"/>
                <a:gd name="T40" fmla="*/ 2185 w 2210"/>
                <a:gd name="T41" fmla="*/ 9 h 1335"/>
                <a:gd name="T42" fmla="*/ 2210 w 2210"/>
                <a:gd name="T43" fmla="*/ 52 h 1335"/>
                <a:gd name="T44" fmla="*/ 2210 w 2210"/>
                <a:gd name="T45" fmla="*/ 1285 h 1335"/>
                <a:gd name="T46" fmla="*/ 2160 w 2210"/>
                <a:gd name="T47" fmla="*/ 1335 h 1335"/>
                <a:gd name="T48" fmla="*/ 51 w 2210"/>
                <a:gd name="T49" fmla="*/ 1335 h 1335"/>
                <a:gd name="T50" fmla="*/ 50 w 2210"/>
                <a:gd name="T51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0" h="1335">
                  <a:moveTo>
                    <a:pt x="100" y="136"/>
                  </a:moveTo>
                  <a:lnTo>
                    <a:pt x="100" y="1198"/>
                  </a:lnTo>
                  <a:lnTo>
                    <a:pt x="1042" y="647"/>
                  </a:lnTo>
                  <a:lnTo>
                    <a:pt x="100" y="136"/>
                  </a:lnTo>
                  <a:close/>
                  <a:moveTo>
                    <a:pt x="235" y="1235"/>
                  </a:moveTo>
                  <a:lnTo>
                    <a:pt x="2110" y="1235"/>
                  </a:lnTo>
                  <a:lnTo>
                    <a:pt x="2110" y="139"/>
                  </a:lnTo>
                  <a:lnTo>
                    <a:pt x="235" y="1235"/>
                  </a:lnTo>
                  <a:close/>
                  <a:moveTo>
                    <a:pt x="50" y="1335"/>
                  </a:moveTo>
                  <a:cubicBezTo>
                    <a:pt x="48" y="1335"/>
                    <a:pt x="47" y="1335"/>
                    <a:pt x="45" y="1335"/>
                  </a:cubicBezTo>
                  <a:cubicBezTo>
                    <a:pt x="38" y="1334"/>
                    <a:pt x="31" y="1332"/>
                    <a:pt x="25" y="1328"/>
                  </a:cubicBezTo>
                  <a:cubicBezTo>
                    <a:pt x="19" y="1325"/>
                    <a:pt x="14" y="1320"/>
                    <a:pt x="9" y="1314"/>
                  </a:cubicBezTo>
                  <a:cubicBezTo>
                    <a:pt x="6" y="1310"/>
                    <a:pt x="3" y="1304"/>
                    <a:pt x="1" y="1298"/>
                  </a:cubicBezTo>
                  <a:cubicBezTo>
                    <a:pt x="0" y="1294"/>
                    <a:pt x="0" y="1289"/>
                    <a:pt x="0" y="1284"/>
                  </a:cubicBezTo>
                  <a:lnTo>
                    <a:pt x="0" y="52"/>
                  </a:lnTo>
                  <a:cubicBezTo>
                    <a:pt x="0" y="35"/>
                    <a:pt x="9" y="19"/>
                    <a:pt x="24" y="9"/>
                  </a:cubicBezTo>
                  <a:cubicBezTo>
                    <a:pt x="39" y="0"/>
                    <a:pt x="58" y="0"/>
                    <a:pt x="74" y="9"/>
                  </a:cubicBezTo>
                  <a:lnTo>
                    <a:pt x="1133" y="583"/>
                  </a:lnTo>
                  <a:cubicBezTo>
                    <a:pt x="1136" y="585"/>
                    <a:pt x="1139" y="587"/>
                    <a:pt x="1142" y="589"/>
                  </a:cubicBezTo>
                  <a:lnTo>
                    <a:pt x="2135" y="9"/>
                  </a:lnTo>
                  <a:cubicBezTo>
                    <a:pt x="2150" y="0"/>
                    <a:pt x="2169" y="0"/>
                    <a:pt x="2185" y="9"/>
                  </a:cubicBezTo>
                  <a:cubicBezTo>
                    <a:pt x="2201" y="18"/>
                    <a:pt x="2210" y="34"/>
                    <a:pt x="2210" y="52"/>
                  </a:cubicBezTo>
                  <a:lnTo>
                    <a:pt x="2210" y="1285"/>
                  </a:lnTo>
                  <a:cubicBezTo>
                    <a:pt x="2210" y="1313"/>
                    <a:pt x="2188" y="1335"/>
                    <a:pt x="2160" y="1335"/>
                  </a:cubicBezTo>
                  <a:lnTo>
                    <a:pt x="51" y="1335"/>
                  </a:lnTo>
                  <a:lnTo>
                    <a:pt x="50" y="1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670">
              <a:extLst>
                <a:ext uri="{FF2B5EF4-FFF2-40B4-BE49-F238E27FC236}">
                  <a16:creationId xmlns:a16="http://schemas.microsoft.com/office/drawing/2014/main" id="{B10B4B35-DE97-4C8D-8D1F-6CC44442E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6729413"/>
              <a:ext cx="106363" cy="74613"/>
            </a:xfrm>
            <a:custGeom>
              <a:avLst/>
              <a:gdLst>
                <a:gd name="T0" fmla="*/ 570 w 627"/>
                <a:gd name="T1" fmla="*/ 437 h 437"/>
                <a:gd name="T2" fmla="*/ 543 w 627"/>
                <a:gd name="T3" fmla="*/ 429 h 437"/>
                <a:gd name="T4" fmla="*/ 30 w 627"/>
                <a:gd name="T5" fmla="*/ 100 h 437"/>
                <a:gd name="T6" fmla="*/ 14 w 627"/>
                <a:gd name="T7" fmla="*/ 31 h 437"/>
                <a:gd name="T8" fmla="*/ 83 w 627"/>
                <a:gd name="T9" fmla="*/ 15 h 437"/>
                <a:gd name="T10" fmla="*/ 598 w 627"/>
                <a:gd name="T11" fmla="*/ 345 h 437"/>
                <a:gd name="T12" fmla="*/ 612 w 627"/>
                <a:gd name="T13" fmla="*/ 414 h 437"/>
                <a:gd name="T14" fmla="*/ 570 w 627"/>
                <a:gd name="T1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437">
                  <a:moveTo>
                    <a:pt x="570" y="437"/>
                  </a:moveTo>
                  <a:cubicBezTo>
                    <a:pt x="561" y="437"/>
                    <a:pt x="552" y="434"/>
                    <a:pt x="543" y="429"/>
                  </a:cubicBezTo>
                  <a:cubicBezTo>
                    <a:pt x="540" y="427"/>
                    <a:pt x="265" y="247"/>
                    <a:pt x="30" y="100"/>
                  </a:cubicBezTo>
                  <a:cubicBezTo>
                    <a:pt x="7" y="85"/>
                    <a:pt x="0" y="54"/>
                    <a:pt x="14" y="31"/>
                  </a:cubicBezTo>
                  <a:cubicBezTo>
                    <a:pt x="29" y="7"/>
                    <a:pt x="60" y="0"/>
                    <a:pt x="83" y="15"/>
                  </a:cubicBezTo>
                  <a:cubicBezTo>
                    <a:pt x="319" y="163"/>
                    <a:pt x="595" y="343"/>
                    <a:pt x="598" y="345"/>
                  </a:cubicBezTo>
                  <a:cubicBezTo>
                    <a:pt x="621" y="360"/>
                    <a:pt x="627" y="391"/>
                    <a:pt x="612" y="414"/>
                  </a:cubicBezTo>
                  <a:cubicBezTo>
                    <a:pt x="603" y="429"/>
                    <a:pt x="587" y="437"/>
                    <a:pt x="570" y="4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71">
              <a:extLst>
                <a:ext uri="{FF2B5EF4-FFF2-40B4-BE49-F238E27FC236}">
                  <a16:creationId xmlns:a16="http://schemas.microsoft.com/office/drawing/2014/main" id="{5F1721C7-3A0A-4689-B50F-FFF9A4BF6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6715125"/>
              <a:ext cx="20638" cy="19050"/>
            </a:xfrm>
            <a:custGeom>
              <a:avLst/>
              <a:gdLst>
                <a:gd name="T0" fmla="*/ 68 w 125"/>
                <a:gd name="T1" fmla="*/ 113 h 113"/>
                <a:gd name="T2" fmla="*/ 41 w 125"/>
                <a:gd name="T3" fmla="*/ 106 h 113"/>
                <a:gd name="T4" fmla="*/ 31 w 125"/>
                <a:gd name="T5" fmla="*/ 99 h 113"/>
                <a:gd name="T6" fmla="*/ 15 w 125"/>
                <a:gd name="T7" fmla="*/ 30 h 113"/>
                <a:gd name="T8" fmla="*/ 83 w 125"/>
                <a:gd name="T9" fmla="*/ 14 h 113"/>
                <a:gd name="T10" fmla="*/ 94 w 125"/>
                <a:gd name="T11" fmla="*/ 21 h 113"/>
                <a:gd name="T12" fmla="*/ 110 w 125"/>
                <a:gd name="T13" fmla="*/ 89 h 113"/>
                <a:gd name="T14" fmla="*/ 68 w 125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13">
                  <a:moveTo>
                    <a:pt x="68" y="113"/>
                  </a:moveTo>
                  <a:cubicBezTo>
                    <a:pt x="59" y="113"/>
                    <a:pt x="50" y="111"/>
                    <a:pt x="41" y="106"/>
                  </a:cubicBezTo>
                  <a:lnTo>
                    <a:pt x="31" y="99"/>
                  </a:lnTo>
                  <a:cubicBezTo>
                    <a:pt x="7" y="85"/>
                    <a:pt x="0" y="54"/>
                    <a:pt x="15" y="30"/>
                  </a:cubicBezTo>
                  <a:cubicBezTo>
                    <a:pt x="29" y="7"/>
                    <a:pt x="60" y="0"/>
                    <a:pt x="83" y="14"/>
                  </a:cubicBezTo>
                  <a:lnTo>
                    <a:pt x="94" y="21"/>
                  </a:lnTo>
                  <a:cubicBezTo>
                    <a:pt x="117" y="35"/>
                    <a:pt x="125" y="66"/>
                    <a:pt x="110" y="89"/>
                  </a:cubicBezTo>
                  <a:cubicBezTo>
                    <a:pt x="101" y="105"/>
                    <a:pt x="84" y="113"/>
                    <a:pt x="68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672">
              <a:extLst>
                <a:ext uri="{FF2B5EF4-FFF2-40B4-BE49-F238E27FC236}">
                  <a16:creationId xmlns:a16="http://schemas.microsoft.com/office/drawing/2014/main" id="{AE28BEC1-A9CB-48DE-9425-8A734B463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6702425"/>
              <a:ext cx="20638" cy="19050"/>
            </a:xfrm>
            <a:custGeom>
              <a:avLst/>
              <a:gdLst>
                <a:gd name="T0" fmla="*/ 67 w 124"/>
                <a:gd name="T1" fmla="*/ 114 h 114"/>
                <a:gd name="T2" fmla="*/ 41 w 124"/>
                <a:gd name="T3" fmla="*/ 106 h 114"/>
                <a:gd name="T4" fmla="*/ 31 w 124"/>
                <a:gd name="T5" fmla="*/ 100 h 114"/>
                <a:gd name="T6" fmla="*/ 14 w 124"/>
                <a:gd name="T7" fmla="*/ 31 h 114"/>
                <a:gd name="T8" fmla="*/ 83 w 124"/>
                <a:gd name="T9" fmla="*/ 15 h 114"/>
                <a:gd name="T10" fmla="*/ 94 w 124"/>
                <a:gd name="T11" fmla="*/ 21 h 114"/>
                <a:gd name="T12" fmla="*/ 110 w 124"/>
                <a:gd name="T13" fmla="*/ 90 h 114"/>
                <a:gd name="T14" fmla="*/ 67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67" y="114"/>
                  </a:moveTo>
                  <a:cubicBezTo>
                    <a:pt x="58" y="114"/>
                    <a:pt x="49" y="111"/>
                    <a:pt x="41" y="106"/>
                  </a:cubicBezTo>
                  <a:lnTo>
                    <a:pt x="31" y="100"/>
                  </a:lnTo>
                  <a:cubicBezTo>
                    <a:pt x="7" y="85"/>
                    <a:pt x="0" y="55"/>
                    <a:pt x="14" y="31"/>
                  </a:cubicBezTo>
                  <a:cubicBezTo>
                    <a:pt x="29" y="8"/>
                    <a:pt x="60" y="0"/>
                    <a:pt x="83" y="15"/>
                  </a:cubicBezTo>
                  <a:lnTo>
                    <a:pt x="94" y="21"/>
                  </a:lnTo>
                  <a:cubicBezTo>
                    <a:pt x="117" y="36"/>
                    <a:pt x="124" y="66"/>
                    <a:pt x="110" y="90"/>
                  </a:cubicBezTo>
                  <a:cubicBezTo>
                    <a:pt x="101" y="105"/>
                    <a:pt x="84" y="114"/>
                    <a:pt x="67" y="1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73">
              <a:extLst>
                <a:ext uri="{FF2B5EF4-FFF2-40B4-BE49-F238E27FC236}">
                  <a16:creationId xmlns:a16="http://schemas.microsoft.com/office/drawing/2014/main" id="{D957F76F-D589-4EBC-86EA-AA697F35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6554788"/>
              <a:ext cx="55563" cy="42863"/>
            </a:xfrm>
            <a:custGeom>
              <a:avLst/>
              <a:gdLst>
                <a:gd name="T0" fmla="*/ 57 w 330"/>
                <a:gd name="T1" fmla="*/ 257 h 257"/>
                <a:gd name="T2" fmla="*/ 16 w 330"/>
                <a:gd name="T3" fmla="*/ 235 h 257"/>
                <a:gd name="T4" fmla="*/ 29 w 330"/>
                <a:gd name="T5" fmla="*/ 166 h 257"/>
                <a:gd name="T6" fmla="*/ 245 w 330"/>
                <a:gd name="T7" fmla="*/ 16 h 257"/>
                <a:gd name="T8" fmla="*/ 314 w 330"/>
                <a:gd name="T9" fmla="*/ 29 h 257"/>
                <a:gd name="T10" fmla="*/ 302 w 330"/>
                <a:gd name="T11" fmla="*/ 98 h 257"/>
                <a:gd name="T12" fmla="*/ 86 w 330"/>
                <a:gd name="T13" fmla="*/ 248 h 257"/>
                <a:gd name="T14" fmla="*/ 57 w 330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257">
                  <a:moveTo>
                    <a:pt x="57" y="257"/>
                  </a:moveTo>
                  <a:cubicBezTo>
                    <a:pt x="41" y="257"/>
                    <a:pt x="26" y="249"/>
                    <a:pt x="16" y="235"/>
                  </a:cubicBezTo>
                  <a:cubicBezTo>
                    <a:pt x="0" y="213"/>
                    <a:pt x="6" y="182"/>
                    <a:pt x="29" y="166"/>
                  </a:cubicBezTo>
                  <a:lnTo>
                    <a:pt x="245" y="16"/>
                  </a:lnTo>
                  <a:cubicBezTo>
                    <a:pt x="267" y="0"/>
                    <a:pt x="298" y="6"/>
                    <a:pt x="314" y="29"/>
                  </a:cubicBezTo>
                  <a:cubicBezTo>
                    <a:pt x="330" y="51"/>
                    <a:pt x="324" y="82"/>
                    <a:pt x="302" y="98"/>
                  </a:cubicBezTo>
                  <a:lnTo>
                    <a:pt x="86" y="248"/>
                  </a:lnTo>
                  <a:cubicBezTo>
                    <a:pt x="77" y="254"/>
                    <a:pt x="67" y="257"/>
                    <a:pt x="57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74">
              <a:extLst>
                <a:ext uri="{FF2B5EF4-FFF2-40B4-BE49-F238E27FC236}">
                  <a16:creationId xmlns:a16="http://schemas.microsoft.com/office/drawing/2014/main" id="{67C1E496-40A5-4AE0-922E-97BB5320D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6440488"/>
              <a:ext cx="293688" cy="139700"/>
            </a:xfrm>
            <a:custGeom>
              <a:avLst/>
              <a:gdLst>
                <a:gd name="T0" fmla="*/ 11 w 185"/>
                <a:gd name="T1" fmla="*/ 88 h 88"/>
                <a:gd name="T2" fmla="*/ 0 w 185"/>
                <a:gd name="T3" fmla="*/ 88 h 88"/>
                <a:gd name="T4" fmla="*/ 0 w 185"/>
                <a:gd name="T5" fmla="*/ 0 h 88"/>
                <a:gd name="T6" fmla="*/ 185 w 185"/>
                <a:gd name="T7" fmla="*/ 0 h 88"/>
                <a:gd name="T8" fmla="*/ 185 w 185"/>
                <a:gd name="T9" fmla="*/ 86 h 88"/>
                <a:gd name="T10" fmla="*/ 175 w 185"/>
                <a:gd name="T11" fmla="*/ 86 h 88"/>
                <a:gd name="T12" fmla="*/ 175 w 185"/>
                <a:gd name="T13" fmla="*/ 11 h 88"/>
                <a:gd name="T14" fmla="*/ 11 w 185"/>
                <a:gd name="T15" fmla="*/ 11 h 88"/>
                <a:gd name="T16" fmla="*/ 11 w 18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88">
                  <a:moveTo>
                    <a:pt x="11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86"/>
                  </a:lnTo>
                  <a:lnTo>
                    <a:pt x="175" y="86"/>
                  </a:lnTo>
                  <a:lnTo>
                    <a:pt x="175" y="11"/>
                  </a:lnTo>
                  <a:lnTo>
                    <a:pt x="11" y="11"/>
                  </a:ln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675">
              <a:extLst>
                <a:ext uri="{FF2B5EF4-FFF2-40B4-BE49-F238E27FC236}">
                  <a16:creationId xmlns:a16="http://schemas.microsoft.com/office/drawing/2014/main" id="{F51FC6C9-77CE-40B5-852C-63564B70F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6554788"/>
              <a:ext cx="53975" cy="42863"/>
            </a:xfrm>
            <a:custGeom>
              <a:avLst/>
              <a:gdLst>
                <a:gd name="T0" fmla="*/ 266 w 322"/>
                <a:gd name="T1" fmla="*/ 257 h 257"/>
                <a:gd name="T2" fmla="*/ 237 w 322"/>
                <a:gd name="T3" fmla="*/ 248 h 257"/>
                <a:gd name="T4" fmla="*/ 28 w 322"/>
                <a:gd name="T5" fmla="*/ 98 h 257"/>
                <a:gd name="T6" fmla="*/ 16 w 322"/>
                <a:gd name="T7" fmla="*/ 28 h 257"/>
                <a:gd name="T8" fmla="*/ 86 w 322"/>
                <a:gd name="T9" fmla="*/ 17 h 257"/>
                <a:gd name="T10" fmla="*/ 295 w 322"/>
                <a:gd name="T11" fmla="*/ 166 h 257"/>
                <a:gd name="T12" fmla="*/ 306 w 322"/>
                <a:gd name="T13" fmla="*/ 236 h 257"/>
                <a:gd name="T14" fmla="*/ 266 w 322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57">
                  <a:moveTo>
                    <a:pt x="266" y="257"/>
                  </a:moveTo>
                  <a:cubicBezTo>
                    <a:pt x="256" y="257"/>
                    <a:pt x="245" y="254"/>
                    <a:pt x="237" y="248"/>
                  </a:cubicBezTo>
                  <a:lnTo>
                    <a:pt x="28" y="98"/>
                  </a:lnTo>
                  <a:cubicBezTo>
                    <a:pt x="5" y="82"/>
                    <a:pt x="0" y="50"/>
                    <a:pt x="16" y="28"/>
                  </a:cubicBezTo>
                  <a:cubicBezTo>
                    <a:pt x="32" y="6"/>
                    <a:pt x="63" y="0"/>
                    <a:pt x="86" y="17"/>
                  </a:cubicBezTo>
                  <a:lnTo>
                    <a:pt x="295" y="166"/>
                  </a:lnTo>
                  <a:cubicBezTo>
                    <a:pt x="317" y="182"/>
                    <a:pt x="322" y="214"/>
                    <a:pt x="306" y="236"/>
                  </a:cubicBezTo>
                  <a:cubicBezTo>
                    <a:pt x="297" y="250"/>
                    <a:pt x="281" y="257"/>
                    <a:pt x="26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676">
              <a:extLst>
                <a:ext uri="{FF2B5EF4-FFF2-40B4-BE49-F238E27FC236}">
                  <a16:creationId xmlns:a16="http://schemas.microsoft.com/office/drawing/2014/main" id="{F288A7F9-81F1-40DC-8D12-42971BAF9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592888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677">
              <a:extLst>
                <a:ext uri="{FF2B5EF4-FFF2-40B4-BE49-F238E27FC236}">
                  <a16:creationId xmlns:a16="http://schemas.microsoft.com/office/drawing/2014/main" id="{9E0977AD-DF02-457F-818E-23FBAB78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164" y="6589713"/>
              <a:ext cx="158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678">
              <a:extLst>
                <a:ext uri="{FF2B5EF4-FFF2-40B4-BE49-F238E27FC236}">
                  <a16:creationId xmlns:a16="http://schemas.microsoft.com/office/drawing/2014/main" id="{76130A88-BF29-4738-9C1B-3D760B65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9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0 w 716"/>
                <a:gd name="T3" fmla="*/ 358 h 716"/>
                <a:gd name="T4" fmla="*/ 358 w 716"/>
                <a:gd name="T5" fmla="*/ 0 h 716"/>
                <a:gd name="T6" fmla="*/ 444 w 716"/>
                <a:gd name="T7" fmla="*/ 10 h 716"/>
                <a:gd name="T8" fmla="*/ 480 w 716"/>
                <a:gd name="T9" fmla="*/ 71 h 716"/>
                <a:gd name="T10" fmla="*/ 420 w 716"/>
                <a:gd name="T11" fmla="*/ 107 h 716"/>
                <a:gd name="T12" fmla="*/ 358 w 716"/>
                <a:gd name="T13" fmla="*/ 100 h 716"/>
                <a:gd name="T14" fmla="*/ 100 w 716"/>
                <a:gd name="T15" fmla="*/ 358 h 716"/>
                <a:gd name="T16" fmla="*/ 358 w 716"/>
                <a:gd name="T17" fmla="*/ 616 h 716"/>
                <a:gd name="T18" fmla="*/ 616 w 716"/>
                <a:gd name="T19" fmla="*/ 358 h 716"/>
                <a:gd name="T20" fmla="*/ 570 w 716"/>
                <a:gd name="T21" fmla="*/ 210 h 716"/>
                <a:gd name="T22" fmla="*/ 582 w 716"/>
                <a:gd name="T23" fmla="*/ 140 h 716"/>
                <a:gd name="T24" fmla="*/ 652 w 716"/>
                <a:gd name="T25" fmla="*/ 153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161" y="716"/>
                    <a:pt x="0" y="555"/>
                    <a:pt x="0" y="358"/>
                  </a:cubicBezTo>
                  <a:cubicBezTo>
                    <a:pt x="0" y="160"/>
                    <a:pt x="161" y="0"/>
                    <a:pt x="358" y="0"/>
                  </a:cubicBezTo>
                  <a:cubicBezTo>
                    <a:pt x="387" y="0"/>
                    <a:pt x="416" y="3"/>
                    <a:pt x="444" y="10"/>
                  </a:cubicBezTo>
                  <a:cubicBezTo>
                    <a:pt x="470" y="17"/>
                    <a:pt x="487" y="44"/>
                    <a:pt x="480" y="71"/>
                  </a:cubicBezTo>
                  <a:cubicBezTo>
                    <a:pt x="474" y="97"/>
                    <a:pt x="447" y="114"/>
                    <a:pt x="420" y="107"/>
                  </a:cubicBezTo>
                  <a:cubicBezTo>
                    <a:pt x="400" y="102"/>
                    <a:pt x="379" y="100"/>
                    <a:pt x="358" y="100"/>
                  </a:cubicBezTo>
                  <a:cubicBezTo>
                    <a:pt x="216" y="100"/>
                    <a:pt x="100" y="216"/>
                    <a:pt x="100" y="358"/>
                  </a:cubicBezTo>
                  <a:cubicBezTo>
                    <a:pt x="100" y="500"/>
                    <a:pt x="216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305"/>
                    <a:pt x="600" y="253"/>
                    <a:pt x="570" y="210"/>
                  </a:cubicBezTo>
                  <a:cubicBezTo>
                    <a:pt x="554" y="187"/>
                    <a:pt x="559" y="156"/>
                    <a:pt x="582" y="140"/>
                  </a:cubicBezTo>
                  <a:cubicBezTo>
                    <a:pt x="605" y="125"/>
                    <a:pt x="636" y="130"/>
                    <a:pt x="652" y="153"/>
                  </a:cubicBezTo>
                  <a:cubicBezTo>
                    <a:pt x="694" y="213"/>
                    <a:pt x="716" y="284"/>
                    <a:pt x="716" y="358"/>
                  </a:cubicBezTo>
                  <a:cubicBezTo>
                    <a:pt x="716" y="555"/>
                    <a:pt x="556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79">
              <a:extLst>
                <a:ext uri="{FF2B5EF4-FFF2-40B4-BE49-F238E27FC236}">
                  <a16:creationId xmlns:a16="http://schemas.microsoft.com/office/drawing/2014/main" id="{C870E836-1863-41DF-9836-CA1909C4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4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337 w 716"/>
                <a:gd name="T3" fmla="*/ 715 h 716"/>
                <a:gd name="T4" fmla="*/ 290 w 716"/>
                <a:gd name="T5" fmla="*/ 662 h 716"/>
                <a:gd name="T6" fmla="*/ 343 w 716"/>
                <a:gd name="T7" fmla="*/ 615 h 716"/>
                <a:gd name="T8" fmla="*/ 358 w 716"/>
                <a:gd name="T9" fmla="*/ 616 h 716"/>
                <a:gd name="T10" fmla="*/ 616 w 716"/>
                <a:gd name="T11" fmla="*/ 358 h 716"/>
                <a:gd name="T12" fmla="*/ 358 w 716"/>
                <a:gd name="T13" fmla="*/ 100 h 716"/>
                <a:gd name="T14" fmla="*/ 100 w 716"/>
                <a:gd name="T15" fmla="*/ 358 h 716"/>
                <a:gd name="T16" fmla="*/ 199 w 716"/>
                <a:gd name="T17" fmla="*/ 561 h 716"/>
                <a:gd name="T18" fmla="*/ 208 w 716"/>
                <a:gd name="T19" fmla="*/ 632 h 716"/>
                <a:gd name="T20" fmla="*/ 138 w 716"/>
                <a:gd name="T21" fmla="*/ 640 h 716"/>
                <a:gd name="T22" fmla="*/ 0 w 716"/>
                <a:gd name="T23" fmla="*/ 358 h 716"/>
                <a:gd name="T24" fmla="*/ 358 w 716"/>
                <a:gd name="T25" fmla="*/ 0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351" y="716"/>
                    <a:pt x="344" y="716"/>
                    <a:pt x="337" y="715"/>
                  </a:cubicBezTo>
                  <a:cubicBezTo>
                    <a:pt x="310" y="714"/>
                    <a:pt x="289" y="690"/>
                    <a:pt x="290" y="662"/>
                  </a:cubicBezTo>
                  <a:cubicBezTo>
                    <a:pt x="292" y="635"/>
                    <a:pt x="315" y="614"/>
                    <a:pt x="343" y="615"/>
                  </a:cubicBezTo>
                  <a:cubicBezTo>
                    <a:pt x="348" y="616"/>
                    <a:pt x="353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216"/>
                    <a:pt x="500" y="100"/>
                    <a:pt x="358" y="100"/>
                  </a:cubicBezTo>
                  <a:cubicBezTo>
                    <a:pt x="215" y="100"/>
                    <a:pt x="100" y="216"/>
                    <a:pt x="100" y="358"/>
                  </a:cubicBezTo>
                  <a:cubicBezTo>
                    <a:pt x="100" y="438"/>
                    <a:pt x="136" y="512"/>
                    <a:pt x="199" y="561"/>
                  </a:cubicBezTo>
                  <a:cubicBezTo>
                    <a:pt x="221" y="579"/>
                    <a:pt x="225" y="610"/>
                    <a:pt x="208" y="632"/>
                  </a:cubicBezTo>
                  <a:cubicBezTo>
                    <a:pt x="191" y="653"/>
                    <a:pt x="159" y="657"/>
                    <a:pt x="138" y="640"/>
                  </a:cubicBezTo>
                  <a:cubicBezTo>
                    <a:pt x="50" y="572"/>
                    <a:pt x="0" y="469"/>
                    <a:pt x="0" y="358"/>
                  </a:cubicBezTo>
                  <a:cubicBezTo>
                    <a:pt x="0" y="160"/>
                    <a:pt x="160" y="0"/>
                    <a:pt x="358" y="0"/>
                  </a:cubicBezTo>
                  <a:cubicBezTo>
                    <a:pt x="555" y="0"/>
                    <a:pt x="716" y="160"/>
                    <a:pt x="716" y="358"/>
                  </a:cubicBezTo>
                  <a:cubicBezTo>
                    <a:pt x="716" y="555"/>
                    <a:pt x="555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80">
              <a:extLst>
                <a:ext uri="{FF2B5EF4-FFF2-40B4-BE49-F238E27FC236}">
                  <a16:creationId xmlns:a16="http://schemas.microsoft.com/office/drawing/2014/main" id="{56F4EABC-EE03-45F1-AA29-C604E146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54763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681">
              <a:extLst>
                <a:ext uri="{FF2B5EF4-FFF2-40B4-BE49-F238E27FC236}">
                  <a16:creationId xmlns:a16="http://schemas.microsoft.com/office/drawing/2014/main" id="{8F4D55E4-5F49-4592-8B2D-DC72785CD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94450"/>
              <a:ext cx="174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682">
              <a:extLst>
                <a:ext uri="{FF2B5EF4-FFF2-40B4-BE49-F238E27FC236}">
                  <a16:creationId xmlns:a16="http://schemas.microsoft.com/office/drawing/2014/main" id="{4609655A-71B9-4C79-8EAD-30F0943B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4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683">
              <a:extLst>
                <a:ext uri="{FF2B5EF4-FFF2-40B4-BE49-F238E27FC236}">
                  <a16:creationId xmlns:a16="http://schemas.microsoft.com/office/drawing/2014/main" id="{5D6707F4-E3BE-4946-9EF4-85116CB59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5AE06E4-4F55-4574-8C18-73BBCE2E1963}"/>
              </a:ext>
            </a:extLst>
          </p:cNvPr>
          <p:cNvSpPr txBox="1"/>
          <p:nvPr/>
        </p:nvSpPr>
        <p:spPr>
          <a:xfrm>
            <a:off x="2558417" y="2198010"/>
            <a:ext cx="1583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Century Gothic"/>
              </a:rPr>
              <a:t>71</a:t>
            </a:r>
            <a:r>
              <a:rPr lang="en-GB" sz="6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733B7-44D9-421A-8DA2-A86CED209785}"/>
              </a:ext>
            </a:extLst>
          </p:cNvPr>
          <p:cNvSpPr txBox="1"/>
          <p:nvPr/>
        </p:nvSpPr>
        <p:spPr>
          <a:xfrm>
            <a:off x="861685" y="3942836"/>
            <a:ext cx="4900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/>
                <a:ea typeface="MS Mincho"/>
                <a:cs typeface="Arial"/>
              </a:rPr>
              <a:t>Brand equity is largely about trust.</a:t>
            </a:r>
          </a:p>
          <a:p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Calibri"/>
                <a:ea typeface="MS Mincho"/>
                <a:cs typeface="Arial"/>
              </a:rPr>
              <a:t>Good relationships are built on trust. </a:t>
            </a:r>
          </a:p>
          <a:p>
            <a:endParaRPr lang="en-US" dirty="0">
              <a:latin typeface="Calibri"/>
              <a:ea typeface="MS Mincho"/>
              <a:cs typeface="Arial"/>
            </a:endParaRPr>
          </a:p>
          <a:p>
            <a:r>
              <a:rPr lang="en-US" sz="1800" dirty="0">
                <a:effectLst/>
                <a:latin typeface="Calibri"/>
                <a:ea typeface="MS Mincho"/>
                <a:cs typeface="Arial"/>
              </a:rPr>
              <a:t>And more and more, the trust factor is what motivates consumers to do business with brands and to stay loyal to them.</a:t>
            </a:r>
            <a:endParaRPr lang="en-GB" sz="1800" dirty="0">
              <a:effectLst/>
              <a:latin typeface="Calibri"/>
              <a:ea typeface="MS Mincho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D8050-78A0-47B0-AB14-1AD6CF931E91}"/>
              </a:ext>
            </a:extLst>
          </p:cNvPr>
          <p:cNvSpPr txBox="1"/>
          <p:nvPr/>
        </p:nvSpPr>
        <p:spPr>
          <a:xfrm>
            <a:off x="2558417" y="3087644"/>
            <a:ext cx="2341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 completely trust the mail I receive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00B99-5378-46D3-82FC-A7336818C249}"/>
              </a:ext>
            </a:extLst>
          </p:cNvPr>
          <p:cNvSpPr txBox="1"/>
          <p:nvPr/>
        </p:nvSpPr>
        <p:spPr>
          <a:xfrm>
            <a:off x="797735" y="6306860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Trinity McQueen, Customer Mail, 2021</a:t>
            </a:r>
          </a:p>
        </p:txBody>
      </p:sp>
    </p:spTree>
    <p:extLst>
      <p:ext uri="{BB962C8B-B14F-4D97-AF65-F5344CB8AC3E}">
        <p14:creationId xmlns:p14="http://schemas.microsoft.com/office/powerpoint/2010/main" val="80580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4669-B71B-437A-B2F6-1F091588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0143901" cy="475686"/>
          </a:xfrm>
        </p:spPr>
        <p:txBody>
          <a:bodyPr lIns="0" tIns="0" rIns="0" bIns="0" anchor="t"/>
          <a:lstStyle/>
          <a:p>
            <a:r>
              <a:rPr lang="en-US" dirty="0"/>
              <a:t>Consumers </a:t>
            </a:r>
            <a:r>
              <a:rPr lang="en-US" dirty="0" err="1"/>
              <a:t>recognise</a:t>
            </a:r>
            <a:r>
              <a:rPr lang="en-US" dirty="0"/>
              <a:t> mail’s superpowers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87939-24FB-42D2-B1EC-8E722A29E201}"/>
              </a:ext>
            </a:extLst>
          </p:cNvPr>
          <p:cNvGrpSpPr/>
          <p:nvPr/>
        </p:nvGrpSpPr>
        <p:grpSpPr>
          <a:xfrm>
            <a:off x="1571957" y="2376528"/>
            <a:ext cx="1145874" cy="1349929"/>
            <a:chOff x="5596633" y="2215705"/>
            <a:chExt cx="1145874" cy="1349929"/>
          </a:xfrm>
        </p:grpSpPr>
        <p:sp>
          <p:nvSpPr>
            <p:cNvPr id="7" name="Freeform 410">
              <a:extLst>
                <a:ext uri="{FF2B5EF4-FFF2-40B4-BE49-F238E27FC236}">
                  <a16:creationId xmlns:a16="http://schemas.microsoft.com/office/drawing/2014/main" id="{3FB9B944-A078-43DD-BE4E-59A5696A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494" y="2482552"/>
              <a:ext cx="569013" cy="1083082"/>
            </a:xfrm>
            <a:custGeom>
              <a:avLst/>
              <a:gdLst>
                <a:gd name="T0" fmla="*/ 453 w 453"/>
                <a:gd name="T1" fmla="*/ 0 h 866"/>
                <a:gd name="T2" fmla="*/ 453 w 453"/>
                <a:gd name="T3" fmla="*/ 82 h 866"/>
                <a:gd name="T4" fmla="*/ 0 w 453"/>
                <a:gd name="T5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866">
                  <a:moveTo>
                    <a:pt x="453" y="0"/>
                  </a:moveTo>
                  <a:lnTo>
                    <a:pt x="453" y="82"/>
                  </a:lnTo>
                  <a:cubicBezTo>
                    <a:pt x="453" y="403"/>
                    <a:pt x="280" y="704"/>
                    <a:pt x="0" y="866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411">
              <a:extLst>
                <a:ext uri="{FF2B5EF4-FFF2-40B4-BE49-F238E27FC236}">
                  <a16:creationId xmlns:a16="http://schemas.microsoft.com/office/drawing/2014/main" id="{22BD3F4C-D0AB-42AB-B795-9A6CAD21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633" y="2215705"/>
              <a:ext cx="1039919" cy="1267521"/>
            </a:xfrm>
            <a:custGeom>
              <a:avLst/>
              <a:gdLst>
                <a:gd name="T0" fmla="*/ 414 w 829"/>
                <a:gd name="T1" fmla="*/ 0 h 1011"/>
                <a:gd name="T2" fmla="*/ 0 w 829"/>
                <a:gd name="T3" fmla="*/ 177 h 1011"/>
                <a:gd name="T4" fmla="*/ 0 w 829"/>
                <a:gd name="T5" fmla="*/ 294 h 1011"/>
                <a:gd name="T6" fmla="*/ 414 w 829"/>
                <a:gd name="T7" fmla="*/ 1011 h 1011"/>
                <a:gd name="T8" fmla="*/ 829 w 829"/>
                <a:gd name="T9" fmla="*/ 294 h 1011"/>
                <a:gd name="T10" fmla="*/ 829 w 829"/>
                <a:gd name="T11" fmla="*/ 177 h 1011"/>
                <a:gd name="T12" fmla="*/ 414 w 829"/>
                <a:gd name="T13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1011">
                  <a:moveTo>
                    <a:pt x="414" y="0"/>
                  </a:moveTo>
                  <a:cubicBezTo>
                    <a:pt x="334" y="106"/>
                    <a:pt x="178" y="177"/>
                    <a:pt x="0" y="177"/>
                  </a:cubicBezTo>
                  <a:lnTo>
                    <a:pt x="0" y="294"/>
                  </a:lnTo>
                  <a:cubicBezTo>
                    <a:pt x="0" y="600"/>
                    <a:pt x="167" y="868"/>
                    <a:pt x="414" y="1011"/>
                  </a:cubicBezTo>
                  <a:cubicBezTo>
                    <a:pt x="662" y="868"/>
                    <a:pt x="829" y="600"/>
                    <a:pt x="829" y="294"/>
                  </a:cubicBezTo>
                  <a:lnTo>
                    <a:pt x="829" y="177"/>
                  </a:lnTo>
                  <a:cubicBezTo>
                    <a:pt x="650" y="177"/>
                    <a:pt x="495" y="106"/>
                    <a:pt x="414" y="0"/>
                  </a:cubicBez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55">
              <a:extLst>
                <a:ext uri="{FF2B5EF4-FFF2-40B4-BE49-F238E27FC236}">
                  <a16:creationId xmlns:a16="http://schemas.microsoft.com/office/drawing/2014/main" id="{E6625F19-1D89-4F4F-9556-B45CF53A6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31" y="2817114"/>
              <a:ext cx="155015" cy="129180"/>
            </a:xfrm>
            <a:custGeom>
              <a:avLst/>
              <a:gdLst>
                <a:gd name="T0" fmla="*/ 9 w 24"/>
                <a:gd name="T1" fmla="*/ 20 h 20"/>
                <a:gd name="T2" fmla="*/ 0 w 24"/>
                <a:gd name="T3" fmla="*/ 11 h 20"/>
                <a:gd name="T4" fmla="*/ 4 w 24"/>
                <a:gd name="T5" fmla="*/ 6 h 20"/>
                <a:gd name="T6" fmla="*/ 9 w 24"/>
                <a:gd name="T7" fmla="*/ 11 h 20"/>
                <a:gd name="T8" fmla="*/ 19 w 24"/>
                <a:gd name="T9" fmla="*/ 0 h 20"/>
                <a:gd name="T10" fmla="*/ 24 w 24"/>
                <a:gd name="T11" fmla="*/ 5 h 20"/>
                <a:gd name="T12" fmla="*/ 9 w 2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0" y="11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56">
              <a:extLst>
                <a:ext uri="{FF2B5EF4-FFF2-40B4-BE49-F238E27FC236}">
                  <a16:creationId xmlns:a16="http://schemas.microsoft.com/office/drawing/2014/main" id="{D2802149-251E-481B-97DB-8FE5A8C62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9833" y="2609810"/>
              <a:ext cx="533010" cy="524414"/>
            </a:xfrm>
            <a:custGeom>
              <a:avLst/>
              <a:gdLst>
                <a:gd name="T0" fmla="*/ 80 w 160"/>
                <a:gd name="T1" fmla="*/ 16 h 159"/>
                <a:gd name="T2" fmla="*/ 17 w 160"/>
                <a:gd name="T3" fmla="*/ 79 h 159"/>
                <a:gd name="T4" fmla="*/ 80 w 160"/>
                <a:gd name="T5" fmla="*/ 143 h 159"/>
                <a:gd name="T6" fmla="*/ 143 w 160"/>
                <a:gd name="T7" fmla="*/ 79 h 159"/>
                <a:gd name="T8" fmla="*/ 80 w 160"/>
                <a:gd name="T9" fmla="*/ 16 h 159"/>
                <a:gd name="T10" fmla="*/ 80 w 160"/>
                <a:gd name="T11" fmla="*/ 159 h 159"/>
                <a:gd name="T12" fmla="*/ 0 w 160"/>
                <a:gd name="T13" fmla="*/ 79 h 159"/>
                <a:gd name="T14" fmla="*/ 80 w 160"/>
                <a:gd name="T15" fmla="*/ 0 h 159"/>
                <a:gd name="T16" fmla="*/ 160 w 160"/>
                <a:gd name="T17" fmla="*/ 79 h 159"/>
                <a:gd name="T18" fmla="*/ 80 w 160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59">
                  <a:moveTo>
                    <a:pt x="80" y="16"/>
                  </a:moveTo>
                  <a:cubicBezTo>
                    <a:pt x="45" y="16"/>
                    <a:pt x="17" y="45"/>
                    <a:pt x="17" y="79"/>
                  </a:cubicBezTo>
                  <a:cubicBezTo>
                    <a:pt x="17" y="114"/>
                    <a:pt x="45" y="143"/>
                    <a:pt x="80" y="143"/>
                  </a:cubicBezTo>
                  <a:cubicBezTo>
                    <a:pt x="115" y="143"/>
                    <a:pt x="143" y="114"/>
                    <a:pt x="143" y="79"/>
                  </a:cubicBezTo>
                  <a:cubicBezTo>
                    <a:pt x="143" y="45"/>
                    <a:pt x="115" y="16"/>
                    <a:pt x="80" y="16"/>
                  </a:cubicBezTo>
                  <a:close/>
                  <a:moveTo>
                    <a:pt x="80" y="159"/>
                  </a:moveTo>
                  <a:cubicBezTo>
                    <a:pt x="36" y="159"/>
                    <a:pt x="0" y="123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4" y="0"/>
                    <a:pt x="160" y="35"/>
                    <a:pt x="160" y="79"/>
                  </a:cubicBezTo>
                  <a:cubicBezTo>
                    <a:pt x="160" y="123"/>
                    <a:pt x="124" y="159"/>
                    <a:pt x="80" y="1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6DB079-9E7A-48CB-A160-5C55FAD6D743}"/>
              </a:ext>
            </a:extLst>
          </p:cNvPr>
          <p:cNvSpPr txBox="1"/>
          <p:nvPr/>
        </p:nvSpPr>
        <p:spPr>
          <a:xfrm>
            <a:off x="1000973" y="3693406"/>
            <a:ext cx="318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Consumers are more than 2.5x as likely to agree than disagree that they </a:t>
            </a:r>
            <a:r>
              <a:rPr lang="en-GB" b="1" dirty="0">
                <a:solidFill>
                  <a:schemeClr val="accent1"/>
                </a:solidFill>
              </a:rPr>
              <a:t>trust communications sent by mail </a:t>
            </a:r>
            <a:r>
              <a:rPr lang="en-GB" dirty="0"/>
              <a:t>more than email 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(15% trust email)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31198-3D34-49A5-8A2A-62EEC3E9D593}"/>
              </a:ext>
            </a:extLst>
          </p:cNvPr>
          <p:cNvSpPr txBox="1"/>
          <p:nvPr/>
        </p:nvSpPr>
        <p:spPr>
          <a:xfrm>
            <a:off x="2639067" y="2929828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38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12DB8-B380-4438-8ABA-80BB65CF1C07}"/>
              </a:ext>
            </a:extLst>
          </p:cNvPr>
          <p:cNvSpPr txBox="1"/>
          <p:nvPr/>
        </p:nvSpPr>
        <p:spPr>
          <a:xfrm>
            <a:off x="4506162" y="3709172"/>
            <a:ext cx="31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Consumers are more than 2x as likely to agree than disagree that </a:t>
            </a:r>
            <a:r>
              <a:rPr lang="en-GB" b="1" dirty="0">
                <a:solidFill>
                  <a:schemeClr val="accent1"/>
                </a:solidFill>
              </a:rPr>
              <a:t>important information should be sent by mail </a:t>
            </a:r>
            <a:r>
              <a:rPr lang="en-GB" dirty="0"/>
              <a:t>rather than email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(19% for email)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8EBB2-3297-42DC-AF81-1200F890046E}"/>
              </a:ext>
            </a:extLst>
          </p:cNvPr>
          <p:cNvSpPr txBox="1"/>
          <p:nvPr/>
        </p:nvSpPr>
        <p:spPr>
          <a:xfrm>
            <a:off x="6144256" y="2945594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49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7" name="Graphic 15" descr="Comment Important outline">
            <a:extLst>
              <a:ext uri="{FF2B5EF4-FFF2-40B4-BE49-F238E27FC236}">
                <a16:creationId xmlns:a16="http://schemas.microsoft.com/office/drawing/2014/main" id="{739015F0-64DE-457E-B7C8-7E5F8C3702B9}"/>
              </a:ext>
            </a:extLst>
          </p:cNvPr>
          <p:cNvGrpSpPr/>
          <p:nvPr/>
        </p:nvGrpSpPr>
        <p:grpSpPr>
          <a:xfrm>
            <a:off x="4942460" y="2597570"/>
            <a:ext cx="1262191" cy="1151037"/>
            <a:chOff x="4942460" y="2333164"/>
            <a:chExt cx="1262191" cy="1151037"/>
          </a:xfrm>
          <a:solidFill>
            <a:srgbClr val="000000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938D3D7-300E-4F5B-9E89-56696ED91636}"/>
                </a:ext>
              </a:extLst>
            </p:cNvPr>
            <p:cNvSpPr/>
            <p:nvPr/>
          </p:nvSpPr>
          <p:spPr>
            <a:xfrm>
              <a:off x="4942460" y="2333164"/>
              <a:ext cx="1262191" cy="1151037"/>
            </a:xfrm>
            <a:custGeom>
              <a:avLst/>
              <a:gdLst>
                <a:gd name="connsiteX0" fmla="*/ 1199077 w 1262191"/>
                <a:gd name="connsiteY0" fmla="*/ 0 h 1151037"/>
                <a:gd name="connsiteX1" fmla="*/ 63111 w 1262191"/>
                <a:gd name="connsiteY1" fmla="*/ 0 h 1151037"/>
                <a:gd name="connsiteX2" fmla="*/ 2 w 1262191"/>
                <a:gd name="connsiteY2" fmla="*/ 63109 h 1151037"/>
                <a:gd name="connsiteX3" fmla="*/ 2 w 1262191"/>
                <a:gd name="connsiteY3" fmla="*/ 829923 h 1151037"/>
                <a:gd name="connsiteX4" fmla="*/ 62068 w 1262191"/>
                <a:gd name="connsiteY4" fmla="*/ 893032 h 1151037"/>
                <a:gd name="connsiteX5" fmla="*/ 63111 w 1262191"/>
                <a:gd name="connsiteY5" fmla="*/ 893032 h 1151037"/>
                <a:gd name="connsiteX6" fmla="*/ 757313 w 1262191"/>
                <a:gd name="connsiteY6" fmla="*/ 893032 h 1151037"/>
                <a:gd name="connsiteX7" fmla="*/ 1009750 w 1262191"/>
                <a:gd name="connsiteY7" fmla="*/ 1151038 h 1151037"/>
                <a:gd name="connsiteX8" fmla="*/ 1009750 w 1262191"/>
                <a:gd name="connsiteY8" fmla="*/ 894889 h 1151037"/>
                <a:gd name="connsiteX9" fmla="*/ 1199077 w 1262191"/>
                <a:gd name="connsiteY9" fmla="*/ 894889 h 1151037"/>
                <a:gd name="connsiteX10" fmla="*/ 1262186 w 1262191"/>
                <a:gd name="connsiteY10" fmla="*/ 831779 h 1151037"/>
                <a:gd name="connsiteX11" fmla="*/ 1262186 w 1262191"/>
                <a:gd name="connsiteY11" fmla="*/ 64984 h 1151037"/>
                <a:gd name="connsiteX12" fmla="*/ 1199077 w 1262191"/>
                <a:gd name="connsiteY12" fmla="*/ 0 h 1151037"/>
                <a:gd name="connsiteX13" fmla="*/ 1225063 w 1262191"/>
                <a:gd name="connsiteY13" fmla="*/ 831779 h 1151037"/>
                <a:gd name="connsiteX14" fmla="*/ 1199077 w 1262191"/>
                <a:gd name="connsiteY14" fmla="*/ 857766 h 1151037"/>
                <a:gd name="connsiteX15" fmla="*/ 972627 w 1262191"/>
                <a:gd name="connsiteY15" fmla="*/ 857766 h 1151037"/>
                <a:gd name="connsiteX16" fmla="*/ 972627 w 1262191"/>
                <a:gd name="connsiteY16" fmla="*/ 1060086 h 1151037"/>
                <a:gd name="connsiteX17" fmla="*/ 783893 w 1262191"/>
                <a:gd name="connsiteY17" fmla="*/ 867102 h 1151037"/>
                <a:gd name="connsiteX18" fmla="*/ 772960 w 1262191"/>
                <a:gd name="connsiteY18" fmla="*/ 855965 h 1151037"/>
                <a:gd name="connsiteX19" fmla="*/ 63111 w 1262191"/>
                <a:gd name="connsiteY19" fmla="*/ 855965 h 1151037"/>
                <a:gd name="connsiteX20" fmla="*/ 37125 w 1262191"/>
                <a:gd name="connsiteY20" fmla="*/ 831106 h 1151037"/>
                <a:gd name="connsiteX21" fmla="*/ 37125 w 1262191"/>
                <a:gd name="connsiteY21" fmla="*/ 829979 h 1151037"/>
                <a:gd name="connsiteX22" fmla="*/ 37125 w 1262191"/>
                <a:gd name="connsiteY22" fmla="*/ 63128 h 1151037"/>
                <a:gd name="connsiteX23" fmla="*/ 63111 w 1262191"/>
                <a:gd name="connsiteY23" fmla="*/ 37142 h 1151037"/>
                <a:gd name="connsiteX24" fmla="*/ 1199077 w 1262191"/>
                <a:gd name="connsiteY24" fmla="*/ 37142 h 1151037"/>
                <a:gd name="connsiteX25" fmla="*/ 1225063 w 1262191"/>
                <a:gd name="connsiteY25" fmla="*/ 64984 h 1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191" h="1151037">
                  <a:moveTo>
                    <a:pt x="1199077" y="0"/>
                  </a:moveTo>
                  <a:lnTo>
                    <a:pt x="63111" y="0"/>
                  </a:lnTo>
                  <a:cubicBezTo>
                    <a:pt x="28409" y="362"/>
                    <a:pt x="364" y="28407"/>
                    <a:pt x="2" y="63109"/>
                  </a:cubicBezTo>
                  <a:lnTo>
                    <a:pt x="2" y="829923"/>
                  </a:lnTo>
                  <a:cubicBezTo>
                    <a:pt x="-285" y="864489"/>
                    <a:pt x="27501" y="892745"/>
                    <a:pt x="62068" y="893032"/>
                  </a:cubicBezTo>
                  <a:cubicBezTo>
                    <a:pt x="62415" y="893034"/>
                    <a:pt x="62764" y="893034"/>
                    <a:pt x="63111" y="893032"/>
                  </a:cubicBezTo>
                  <a:lnTo>
                    <a:pt x="757313" y="893032"/>
                  </a:lnTo>
                  <a:lnTo>
                    <a:pt x="1009750" y="1151038"/>
                  </a:lnTo>
                  <a:lnTo>
                    <a:pt x="1009750" y="894889"/>
                  </a:lnTo>
                  <a:lnTo>
                    <a:pt x="1199077" y="894889"/>
                  </a:lnTo>
                  <a:cubicBezTo>
                    <a:pt x="1233780" y="894527"/>
                    <a:pt x="1261824" y="866482"/>
                    <a:pt x="1262186" y="831779"/>
                  </a:cubicBezTo>
                  <a:lnTo>
                    <a:pt x="1262186" y="64984"/>
                  </a:lnTo>
                  <a:cubicBezTo>
                    <a:pt x="1262630" y="29641"/>
                    <a:pt x="1234418" y="590"/>
                    <a:pt x="1199077" y="0"/>
                  </a:cubicBezTo>
                  <a:close/>
                  <a:moveTo>
                    <a:pt x="1225063" y="831779"/>
                  </a:moveTo>
                  <a:cubicBezTo>
                    <a:pt x="1224692" y="845975"/>
                    <a:pt x="1213273" y="857394"/>
                    <a:pt x="1199077" y="857766"/>
                  </a:cubicBezTo>
                  <a:lnTo>
                    <a:pt x="972627" y="857766"/>
                  </a:lnTo>
                  <a:lnTo>
                    <a:pt x="972627" y="1060086"/>
                  </a:lnTo>
                  <a:lnTo>
                    <a:pt x="783893" y="867102"/>
                  </a:lnTo>
                  <a:lnTo>
                    <a:pt x="772960" y="855965"/>
                  </a:lnTo>
                  <a:lnTo>
                    <a:pt x="63111" y="855965"/>
                  </a:lnTo>
                  <a:cubicBezTo>
                    <a:pt x="49071" y="856277"/>
                    <a:pt x="37437" y="845146"/>
                    <a:pt x="37125" y="831106"/>
                  </a:cubicBezTo>
                  <a:cubicBezTo>
                    <a:pt x="37118" y="830729"/>
                    <a:pt x="37118" y="830354"/>
                    <a:pt x="37125" y="829979"/>
                  </a:cubicBezTo>
                  <a:lnTo>
                    <a:pt x="37125" y="63128"/>
                  </a:lnTo>
                  <a:cubicBezTo>
                    <a:pt x="37497" y="48932"/>
                    <a:pt x="48916" y="37513"/>
                    <a:pt x="63111" y="37142"/>
                  </a:cubicBezTo>
                  <a:lnTo>
                    <a:pt x="1199077" y="37142"/>
                  </a:lnTo>
                  <a:cubicBezTo>
                    <a:pt x="1213923" y="37697"/>
                    <a:pt x="1225533" y="50137"/>
                    <a:pt x="1225063" y="64984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42A59B-4720-4B2F-9058-D8C7498655CE}"/>
                </a:ext>
              </a:extLst>
            </p:cNvPr>
            <p:cNvSpPr/>
            <p:nvPr/>
          </p:nvSpPr>
          <p:spPr>
            <a:xfrm>
              <a:off x="5552691" y="2518687"/>
              <a:ext cx="41763" cy="389792"/>
            </a:xfrm>
            <a:custGeom>
              <a:avLst/>
              <a:gdLst>
                <a:gd name="connsiteX0" fmla="*/ 0 w 41763"/>
                <a:gd name="connsiteY0" fmla="*/ 0 h 389792"/>
                <a:gd name="connsiteX1" fmla="*/ 41763 w 41763"/>
                <a:gd name="connsiteY1" fmla="*/ 0 h 389792"/>
                <a:gd name="connsiteX2" fmla="*/ 41763 w 41763"/>
                <a:gd name="connsiteY2" fmla="*/ 389792 h 389792"/>
                <a:gd name="connsiteX3" fmla="*/ 0 w 41763"/>
                <a:gd name="connsiteY3" fmla="*/ 389792 h 3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63" h="389792">
                  <a:moveTo>
                    <a:pt x="0" y="0"/>
                  </a:moveTo>
                  <a:lnTo>
                    <a:pt x="41763" y="0"/>
                  </a:lnTo>
                  <a:lnTo>
                    <a:pt x="41763" y="389792"/>
                  </a:lnTo>
                  <a:lnTo>
                    <a:pt x="0" y="389792"/>
                  </a:lnTo>
                  <a:close/>
                </a:path>
              </a:pathLst>
            </a:custGeom>
            <a:solidFill>
              <a:schemeClr val="accent1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8361C2-0047-4929-B371-1C2B4C943BAE}"/>
                </a:ext>
              </a:extLst>
            </p:cNvPr>
            <p:cNvSpPr/>
            <p:nvPr/>
          </p:nvSpPr>
          <p:spPr>
            <a:xfrm>
              <a:off x="5536431" y="2968804"/>
              <a:ext cx="74246" cy="74246"/>
            </a:xfrm>
            <a:custGeom>
              <a:avLst/>
              <a:gdLst>
                <a:gd name="connsiteX0" fmla="*/ 74246 w 74246"/>
                <a:gd name="connsiteY0" fmla="*/ 37123 h 74246"/>
                <a:gd name="connsiteX1" fmla="*/ 37123 w 74246"/>
                <a:gd name="connsiteY1" fmla="*/ 74246 h 74246"/>
                <a:gd name="connsiteX2" fmla="*/ 0 w 74246"/>
                <a:gd name="connsiteY2" fmla="*/ 37123 h 74246"/>
                <a:gd name="connsiteX3" fmla="*/ 37123 w 74246"/>
                <a:gd name="connsiteY3" fmla="*/ 0 h 74246"/>
                <a:gd name="connsiteX4" fmla="*/ 74246 w 74246"/>
                <a:gd name="connsiteY4" fmla="*/ 37123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46" h="74246">
                  <a:moveTo>
                    <a:pt x="74246" y="37123"/>
                  </a:moveTo>
                  <a:cubicBezTo>
                    <a:pt x="74246" y="57626"/>
                    <a:pt x="57626" y="74246"/>
                    <a:pt x="37123" y="74246"/>
                  </a:cubicBezTo>
                  <a:cubicBezTo>
                    <a:pt x="16621" y="74246"/>
                    <a:pt x="0" y="57626"/>
                    <a:pt x="0" y="37123"/>
                  </a:cubicBezTo>
                  <a:cubicBezTo>
                    <a:pt x="0" y="16621"/>
                    <a:pt x="16621" y="0"/>
                    <a:pt x="37123" y="0"/>
                  </a:cubicBezTo>
                  <a:cubicBezTo>
                    <a:pt x="57626" y="0"/>
                    <a:pt x="74246" y="16621"/>
                    <a:pt x="74246" y="37123"/>
                  </a:cubicBezTo>
                  <a:close/>
                </a:path>
              </a:pathLst>
            </a:custGeom>
            <a:solidFill>
              <a:schemeClr val="accent1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622E49A-EA34-4E8A-A513-74AA05BE1550}"/>
              </a:ext>
            </a:extLst>
          </p:cNvPr>
          <p:cNvSpPr txBox="1"/>
          <p:nvPr/>
        </p:nvSpPr>
        <p:spPr>
          <a:xfrm>
            <a:off x="8068978" y="3682898"/>
            <a:ext cx="31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Consumers are 2x as likely to agree than disagree that they </a:t>
            </a:r>
            <a:r>
              <a:rPr lang="en-GB" b="1" dirty="0">
                <a:solidFill>
                  <a:schemeClr val="accent1"/>
                </a:solidFill>
              </a:rPr>
              <a:t>pay more attention to something sent in the mail </a:t>
            </a:r>
            <a:r>
              <a:rPr lang="en-GB" dirty="0"/>
              <a:t>than something sent using email 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(21% for email)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46CCB-73F5-414F-811D-841597AE8D73}"/>
              </a:ext>
            </a:extLst>
          </p:cNvPr>
          <p:cNvSpPr txBox="1"/>
          <p:nvPr/>
        </p:nvSpPr>
        <p:spPr>
          <a:xfrm>
            <a:off x="9707072" y="2919320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40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24" name="Graphic 22" descr="3d Glasses outline">
            <a:extLst>
              <a:ext uri="{FF2B5EF4-FFF2-40B4-BE49-F238E27FC236}">
                <a16:creationId xmlns:a16="http://schemas.microsoft.com/office/drawing/2014/main" id="{5F915677-6ADC-4259-AEE5-E5266A47EFF2}"/>
              </a:ext>
            </a:extLst>
          </p:cNvPr>
          <p:cNvGrpSpPr/>
          <p:nvPr/>
        </p:nvGrpSpPr>
        <p:grpSpPr>
          <a:xfrm>
            <a:off x="8341228" y="2711521"/>
            <a:ext cx="1518691" cy="979757"/>
            <a:chOff x="8104925" y="2447115"/>
            <a:chExt cx="1518691" cy="979757"/>
          </a:xfrm>
          <a:solidFill>
            <a:srgbClr val="000000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C44B7F-71AF-4B2E-BD33-1240E7DE6673}"/>
                </a:ext>
              </a:extLst>
            </p:cNvPr>
            <p:cNvSpPr/>
            <p:nvPr/>
          </p:nvSpPr>
          <p:spPr>
            <a:xfrm>
              <a:off x="8213795" y="2827081"/>
              <a:ext cx="217993" cy="285265"/>
            </a:xfrm>
            <a:custGeom>
              <a:avLst/>
              <a:gdLst>
                <a:gd name="connsiteX0" fmla="*/ 36617 w 217993"/>
                <a:gd name="connsiteY0" fmla="*/ 223170 h 285265"/>
                <a:gd name="connsiteX1" fmla="*/ 180987 w 217993"/>
                <a:gd name="connsiteY1" fmla="*/ 283281 h 285265"/>
                <a:gd name="connsiteX2" fmla="*/ 190320 w 217993"/>
                <a:gd name="connsiteY2" fmla="*/ 285265 h 285265"/>
                <a:gd name="connsiteX3" fmla="*/ 217808 w 217993"/>
                <a:gd name="connsiteY3" fmla="*/ 240201 h 285265"/>
                <a:gd name="connsiteX4" fmla="*/ 217993 w 217993"/>
                <a:gd name="connsiteY4" fmla="*/ 135751 h 285265"/>
                <a:gd name="connsiteX5" fmla="*/ 181377 w 217993"/>
                <a:gd name="connsiteY5" fmla="*/ 62095 h 285265"/>
                <a:gd name="connsiteX6" fmla="*/ 37008 w 217993"/>
                <a:gd name="connsiteY6" fmla="*/ 1981 h 285265"/>
                <a:gd name="connsiteX7" fmla="*/ 27677 w 217993"/>
                <a:gd name="connsiteY7" fmla="*/ 0 h 285265"/>
                <a:gd name="connsiteX8" fmla="*/ 186 w 217993"/>
                <a:gd name="connsiteY8" fmla="*/ 45064 h 285265"/>
                <a:gd name="connsiteX9" fmla="*/ 0 w 217993"/>
                <a:gd name="connsiteY9" fmla="*/ 149515 h 285265"/>
                <a:gd name="connsiteX10" fmla="*/ 36617 w 217993"/>
                <a:gd name="connsiteY10" fmla="*/ 223170 h 285265"/>
                <a:gd name="connsiteX11" fmla="*/ 33748 w 217993"/>
                <a:gd name="connsiteY11" fmla="*/ 147920 h 285265"/>
                <a:gd name="connsiteX12" fmla="*/ 111935 w 217993"/>
                <a:gd name="connsiteY12" fmla="*/ 69731 h 285265"/>
                <a:gd name="connsiteX13" fmla="*/ 143757 w 217993"/>
                <a:gd name="connsiteY13" fmla="*/ 82978 h 285265"/>
                <a:gd name="connsiteX14" fmla="*/ 42881 w 217993"/>
                <a:gd name="connsiteY14" fmla="*/ 183869 h 285265"/>
                <a:gd name="connsiteX15" fmla="*/ 33745 w 217993"/>
                <a:gd name="connsiteY15" fmla="*/ 149572 h 285265"/>
                <a:gd name="connsiteX16" fmla="*/ 184238 w 217993"/>
                <a:gd name="connsiteY16" fmla="*/ 135685 h 285265"/>
                <a:gd name="connsiteX17" fmla="*/ 184238 w 217993"/>
                <a:gd name="connsiteY17" fmla="*/ 136748 h 285265"/>
                <a:gd name="connsiteX18" fmla="*/ 105632 w 217993"/>
                <a:gd name="connsiteY18" fmla="*/ 215356 h 285265"/>
                <a:gd name="connsiteX19" fmla="*/ 72792 w 217993"/>
                <a:gd name="connsiteY19" fmla="*/ 201688 h 285265"/>
                <a:gd name="connsiteX20" fmla="*/ 174306 w 217993"/>
                <a:gd name="connsiteY20" fmla="*/ 100158 h 285265"/>
                <a:gd name="connsiteX21" fmla="*/ 184245 w 217993"/>
                <a:gd name="connsiteY21" fmla="*/ 135685 h 285265"/>
                <a:gd name="connsiteX22" fmla="*/ 183501 w 217993"/>
                <a:gd name="connsiteY22" fmla="*/ 247773 h 285265"/>
                <a:gd name="connsiteX23" fmla="*/ 139325 w 217993"/>
                <a:gd name="connsiteY23" fmla="*/ 229380 h 285265"/>
                <a:gd name="connsiteX24" fmla="*/ 184151 w 217993"/>
                <a:gd name="connsiteY24" fmla="*/ 184554 h 285265"/>
                <a:gd name="connsiteX25" fmla="*/ 184065 w 217993"/>
                <a:gd name="connsiteY25" fmla="*/ 240139 h 285265"/>
                <a:gd name="connsiteX26" fmla="*/ 183508 w 217993"/>
                <a:gd name="connsiteY26" fmla="*/ 247773 h 285265"/>
                <a:gd name="connsiteX27" fmla="*/ 34489 w 217993"/>
                <a:gd name="connsiteY27" fmla="*/ 37486 h 285265"/>
                <a:gd name="connsiteX28" fmla="*/ 78249 w 217993"/>
                <a:gd name="connsiteY28" fmla="*/ 55710 h 285265"/>
                <a:gd name="connsiteX29" fmla="*/ 33839 w 217993"/>
                <a:gd name="connsiteY29" fmla="*/ 100119 h 285265"/>
                <a:gd name="connsiteX30" fmla="*/ 33937 w 217993"/>
                <a:gd name="connsiteY30" fmla="*/ 45130 h 285265"/>
                <a:gd name="connsiteX31" fmla="*/ 34489 w 217993"/>
                <a:gd name="connsiteY31" fmla="*/ 37486 h 28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7993" h="285265">
                  <a:moveTo>
                    <a:pt x="36617" y="223170"/>
                  </a:moveTo>
                  <a:lnTo>
                    <a:pt x="180987" y="283281"/>
                  </a:lnTo>
                  <a:cubicBezTo>
                    <a:pt x="183935" y="284555"/>
                    <a:pt x="187109" y="285230"/>
                    <a:pt x="190320" y="285265"/>
                  </a:cubicBezTo>
                  <a:cubicBezTo>
                    <a:pt x="206090" y="285265"/>
                    <a:pt x="217761" y="267313"/>
                    <a:pt x="217808" y="240201"/>
                  </a:cubicBezTo>
                  <a:lnTo>
                    <a:pt x="217993" y="135751"/>
                  </a:lnTo>
                  <a:cubicBezTo>
                    <a:pt x="218051" y="103521"/>
                    <a:pt x="201658" y="70537"/>
                    <a:pt x="181377" y="62095"/>
                  </a:cubicBezTo>
                  <a:lnTo>
                    <a:pt x="37008" y="1981"/>
                  </a:lnTo>
                  <a:cubicBezTo>
                    <a:pt x="34061" y="709"/>
                    <a:pt x="30888" y="35"/>
                    <a:pt x="27677" y="0"/>
                  </a:cubicBezTo>
                  <a:cubicBezTo>
                    <a:pt x="11907" y="0"/>
                    <a:pt x="235" y="17952"/>
                    <a:pt x="186" y="45064"/>
                  </a:cubicBezTo>
                  <a:lnTo>
                    <a:pt x="0" y="149515"/>
                  </a:lnTo>
                  <a:cubicBezTo>
                    <a:pt x="-54" y="181748"/>
                    <a:pt x="16336" y="214725"/>
                    <a:pt x="36617" y="223170"/>
                  </a:cubicBezTo>
                  <a:close/>
                  <a:moveTo>
                    <a:pt x="33748" y="147920"/>
                  </a:moveTo>
                  <a:lnTo>
                    <a:pt x="111935" y="69731"/>
                  </a:lnTo>
                  <a:lnTo>
                    <a:pt x="143757" y="82978"/>
                  </a:lnTo>
                  <a:lnTo>
                    <a:pt x="42881" y="183869"/>
                  </a:lnTo>
                  <a:cubicBezTo>
                    <a:pt x="36889" y="173432"/>
                    <a:pt x="33740" y="161607"/>
                    <a:pt x="33745" y="149572"/>
                  </a:cubicBezTo>
                  <a:close/>
                  <a:moveTo>
                    <a:pt x="184238" y="135685"/>
                  </a:moveTo>
                  <a:lnTo>
                    <a:pt x="184238" y="136748"/>
                  </a:lnTo>
                  <a:lnTo>
                    <a:pt x="105632" y="215356"/>
                  </a:lnTo>
                  <a:lnTo>
                    <a:pt x="72792" y="201688"/>
                  </a:lnTo>
                  <a:lnTo>
                    <a:pt x="174306" y="100158"/>
                  </a:lnTo>
                  <a:cubicBezTo>
                    <a:pt x="180828" y="110860"/>
                    <a:pt x="184267" y="123152"/>
                    <a:pt x="184245" y="135685"/>
                  </a:cubicBezTo>
                  <a:close/>
                  <a:moveTo>
                    <a:pt x="183501" y="247773"/>
                  </a:moveTo>
                  <a:lnTo>
                    <a:pt x="139325" y="229380"/>
                  </a:lnTo>
                  <a:lnTo>
                    <a:pt x="184151" y="184554"/>
                  </a:lnTo>
                  <a:lnTo>
                    <a:pt x="184065" y="240139"/>
                  </a:lnTo>
                  <a:cubicBezTo>
                    <a:pt x="184075" y="242694"/>
                    <a:pt x="183889" y="245247"/>
                    <a:pt x="183508" y="247773"/>
                  </a:cubicBezTo>
                  <a:close/>
                  <a:moveTo>
                    <a:pt x="34489" y="37486"/>
                  </a:moveTo>
                  <a:lnTo>
                    <a:pt x="78249" y="55710"/>
                  </a:lnTo>
                  <a:lnTo>
                    <a:pt x="33839" y="100119"/>
                  </a:lnTo>
                  <a:lnTo>
                    <a:pt x="33937" y="45130"/>
                  </a:lnTo>
                  <a:cubicBezTo>
                    <a:pt x="33926" y="42572"/>
                    <a:pt x="34109" y="40015"/>
                    <a:pt x="34489" y="37486"/>
                  </a:cubicBezTo>
                  <a:close/>
                </a:path>
              </a:pathLst>
            </a:custGeom>
            <a:solidFill>
              <a:schemeClr val="tx1"/>
            </a:solidFill>
            <a:ln w="16867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05B5880-D41E-4ECC-BE8A-CA17CF905056}"/>
                </a:ext>
              </a:extLst>
            </p:cNvPr>
            <p:cNvSpPr/>
            <p:nvPr/>
          </p:nvSpPr>
          <p:spPr>
            <a:xfrm>
              <a:off x="8638558" y="3003939"/>
              <a:ext cx="217993" cy="285261"/>
            </a:xfrm>
            <a:custGeom>
              <a:avLst/>
              <a:gdLst>
                <a:gd name="connsiteX0" fmla="*/ 36615 w 217993"/>
                <a:gd name="connsiteY0" fmla="*/ 223174 h 285261"/>
                <a:gd name="connsiteX1" fmla="*/ 180985 w 217993"/>
                <a:gd name="connsiteY1" fmla="*/ 283278 h 285261"/>
                <a:gd name="connsiteX2" fmla="*/ 190318 w 217993"/>
                <a:gd name="connsiteY2" fmla="*/ 285262 h 285261"/>
                <a:gd name="connsiteX3" fmla="*/ 217806 w 217993"/>
                <a:gd name="connsiteY3" fmla="*/ 240198 h 285261"/>
                <a:gd name="connsiteX4" fmla="*/ 217993 w 217993"/>
                <a:gd name="connsiteY4" fmla="*/ 135747 h 285261"/>
                <a:gd name="connsiteX5" fmla="*/ 181377 w 217993"/>
                <a:gd name="connsiteY5" fmla="*/ 62088 h 285261"/>
                <a:gd name="connsiteX6" fmla="*/ 37008 w 217993"/>
                <a:gd name="connsiteY6" fmla="*/ 1986 h 285261"/>
                <a:gd name="connsiteX7" fmla="*/ 27674 w 217993"/>
                <a:gd name="connsiteY7" fmla="*/ 0 h 285261"/>
                <a:gd name="connsiteX8" fmla="*/ 186 w 217993"/>
                <a:gd name="connsiteY8" fmla="*/ 45066 h 285261"/>
                <a:gd name="connsiteX9" fmla="*/ 0 w 217993"/>
                <a:gd name="connsiteY9" fmla="*/ 149516 h 285261"/>
                <a:gd name="connsiteX10" fmla="*/ 36615 w 217993"/>
                <a:gd name="connsiteY10" fmla="*/ 223174 h 285261"/>
                <a:gd name="connsiteX11" fmla="*/ 33934 w 217993"/>
                <a:gd name="connsiteY11" fmla="*/ 45123 h 285261"/>
                <a:gd name="connsiteX12" fmla="*/ 34486 w 217993"/>
                <a:gd name="connsiteY12" fmla="*/ 37489 h 285261"/>
                <a:gd name="connsiteX13" fmla="*/ 168223 w 217993"/>
                <a:gd name="connsiteY13" fmla="*/ 93174 h 285261"/>
                <a:gd name="connsiteX14" fmla="*/ 184244 w 217993"/>
                <a:gd name="connsiteY14" fmla="*/ 135697 h 285261"/>
                <a:gd name="connsiteX15" fmla="*/ 184056 w 217993"/>
                <a:gd name="connsiteY15" fmla="*/ 240147 h 285261"/>
                <a:gd name="connsiteX16" fmla="*/ 183504 w 217993"/>
                <a:gd name="connsiteY16" fmla="*/ 247781 h 285261"/>
                <a:gd name="connsiteX17" fmla="*/ 49767 w 217993"/>
                <a:gd name="connsiteY17" fmla="*/ 192097 h 285261"/>
                <a:gd name="connsiteX18" fmla="*/ 33748 w 217993"/>
                <a:gd name="connsiteY18" fmla="*/ 149574 h 28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993" h="285261">
                  <a:moveTo>
                    <a:pt x="36615" y="223174"/>
                  </a:moveTo>
                  <a:lnTo>
                    <a:pt x="180985" y="283278"/>
                  </a:lnTo>
                  <a:cubicBezTo>
                    <a:pt x="183933" y="284552"/>
                    <a:pt x="187107" y="285227"/>
                    <a:pt x="190318" y="285262"/>
                  </a:cubicBezTo>
                  <a:cubicBezTo>
                    <a:pt x="206089" y="285262"/>
                    <a:pt x="217759" y="267305"/>
                    <a:pt x="217806" y="240198"/>
                  </a:cubicBezTo>
                  <a:lnTo>
                    <a:pt x="217993" y="135747"/>
                  </a:lnTo>
                  <a:cubicBezTo>
                    <a:pt x="218049" y="103518"/>
                    <a:pt x="201658" y="70534"/>
                    <a:pt x="181377" y="62088"/>
                  </a:cubicBezTo>
                  <a:lnTo>
                    <a:pt x="37008" y="1986"/>
                  </a:lnTo>
                  <a:cubicBezTo>
                    <a:pt x="34059" y="712"/>
                    <a:pt x="30887" y="37"/>
                    <a:pt x="27674" y="0"/>
                  </a:cubicBezTo>
                  <a:cubicBezTo>
                    <a:pt x="11903" y="0"/>
                    <a:pt x="235" y="17954"/>
                    <a:pt x="186" y="45066"/>
                  </a:cubicBezTo>
                  <a:lnTo>
                    <a:pt x="0" y="149516"/>
                  </a:lnTo>
                  <a:cubicBezTo>
                    <a:pt x="-57" y="181751"/>
                    <a:pt x="16336" y="214728"/>
                    <a:pt x="36615" y="223174"/>
                  </a:cubicBezTo>
                  <a:close/>
                  <a:moveTo>
                    <a:pt x="33934" y="45123"/>
                  </a:moveTo>
                  <a:cubicBezTo>
                    <a:pt x="33922" y="42568"/>
                    <a:pt x="34108" y="40015"/>
                    <a:pt x="34486" y="37489"/>
                  </a:cubicBezTo>
                  <a:lnTo>
                    <a:pt x="168223" y="93174"/>
                  </a:lnTo>
                  <a:cubicBezTo>
                    <a:pt x="179149" y="104564"/>
                    <a:pt x="184937" y="119929"/>
                    <a:pt x="184244" y="135697"/>
                  </a:cubicBezTo>
                  <a:lnTo>
                    <a:pt x="184056" y="240147"/>
                  </a:lnTo>
                  <a:cubicBezTo>
                    <a:pt x="184068" y="242702"/>
                    <a:pt x="183884" y="245255"/>
                    <a:pt x="183504" y="247781"/>
                  </a:cubicBezTo>
                  <a:lnTo>
                    <a:pt x="49767" y="192097"/>
                  </a:lnTo>
                  <a:cubicBezTo>
                    <a:pt x="38843" y="180705"/>
                    <a:pt x="33055" y="165341"/>
                    <a:pt x="33748" y="149574"/>
                  </a:cubicBezTo>
                  <a:close/>
                </a:path>
              </a:pathLst>
            </a:custGeom>
            <a:solidFill>
              <a:srgbClr val="000000"/>
            </a:solidFill>
            <a:ln w="16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546E20-B6D8-43FA-B873-536616111587}"/>
                </a:ext>
              </a:extLst>
            </p:cNvPr>
            <p:cNvSpPr/>
            <p:nvPr/>
          </p:nvSpPr>
          <p:spPr>
            <a:xfrm>
              <a:off x="8104925" y="2447115"/>
              <a:ext cx="1518691" cy="979757"/>
            </a:xfrm>
            <a:custGeom>
              <a:avLst/>
              <a:gdLst>
                <a:gd name="connsiteX0" fmla="*/ 1481861 w 1518691"/>
                <a:gd name="connsiteY0" fmla="*/ 396524 h 979757"/>
                <a:gd name="connsiteX1" fmla="*/ 1334044 w 1518691"/>
                <a:gd name="connsiteY1" fmla="*/ 363933 h 979757"/>
                <a:gd name="connsiteX2" fmla="*/ 852011 w 1518691"/>
                <a:gd name="connsiteY2" fmla="*/ 555807 h 979757"/>
                <a:gd name="connsiteX3" fmla="*/ 850191 w 1518691"/>
                <a:gd name="connsiteY3" fmla="*/ 554707 h 979757"/>
                <a:gd name="connsiteX4" fmla="*/ 289150 w 1518691"/>
                <a:gd name="connsiteY4" fmla="*/ 321101 h 979757"/>
                <a:gd name="connsiteX5" fmla="*/ 305249 w 1518691"/>
                <a:gd name="connsiteY5" fmla="*/ 260382 h 979757"/>
                <a:gd name="connsiteX6" fmla="*/ 498569 w 1518691"/>
                <a:gd name="connsiteY6" fmla="*/ 180263 h 979757"/>
                <a:gd name="connsiteX7" fmla="*/ 528379 w 1518691"/>
                <a:gd name="connsiteY7" fmla="*/ 192575 h 979757"/>
                <a:gd name="connsiteX8" fmla="*/ 530124 w 1518691"/>
                <a:gd name="connsiteY8" fmla="*/ 201339 h 979757"/>
                <a:gd name="connsiteX9" fmla="*/ 530124 w 1518691"/>
                <a:gd name="connsiteY9" fmla="*/ 212872 h 979757"/>
                <a:gd name="connsiteX10" fmla="*/ 515022 w 1518691"/>
                <a:gd name="connsiteY10" fmla="*/ 234858 h 979757"/>
                <a:gd name="connsiteX11" fmla="*/ 475283 w 1518691"/>
                <a:gd name="connsiteY11" fmla="*/ 288873 h 979757"/>
                <a:gd name="connsiteX12" fmla="*/ 475283 w 1518691"/>
                <a:gd name="connsiteY12" fmla="*/ 305250 h 979757"/>
                <a:gd name="connsiteX13" fmla="*/ 485603 w 1518691"/>
                <a:gd name="connsiteY13" fmla="*/ 339742 h 979757"/>
                <a:gd name="connsiteX14" fmla="*/ 552445 w 1518691"/>
                <a:gd name="connsiteY14" fmla="*/ 359731 h 979757"/>
                <a:gd name="connsiteX15" fmla="*/ 568791 w 1518691"/>
                <a:gd name="connsiteY15" fmla="*/ 353338 h 979757"/>
                <a:gd name="connsiteX16" fmla="*/ 691839 w 1518691"/>
                <a:gd name="connsiteY16" fmla="*/ 173088 h 979757"/>
                <a:gd name="connsiteX17" fmla="*/ 691839 w 1518691"/>
                <a:gd name="connsiteY17" fmla="*/ 139182 h 979757"/>
                <a:gd name="connsiteX18" fmla="*/ 654884 w 1518691"/>
                <a:gd name="connsiteY18" fmla="*/ 42012 h 979757"/>
                <a:gd name="connsiteX19" fmla="*/ 507120 w 1518691"/>
                <a:gd name="connsiteY19" fmla="*/ 9614 h 979757"/>
                <a:gd name="connsiteX20" fmla="*/ 10681 w 1518691"/>
                <a:gd name="connsiteY20" fmla="*/ 211003 h 979757"/>
                <a:gd name="connsiteX21" fmla="*/ 8197 w 1518691"/>
                <a:gd name="connsiteY21" fmla="*/ 212248 h 979757"/>
                <a:gd name="connsiteX22" fmla="*/ 675 w 1518691"/>
                <a:gd name="connsiteY22" fmla="*/ 226254 h 979757"/>
                <a:gd name="connsiteX23" fmla="*/ 0 w 1518691"/>
                <a:gd name="connsiteY23" fmla="*/ 605658 h 979757"/>
                <a:gd name="connsiteX24" fmla="*/ 10383 w 1518691"/>
                <a:gd name="connsiteY24" fmla="*/ 621261 h 979757"/>
                <a:gd name="connsiteX25" fmla="*/ 50465 w 1518691"/>
                <a:gd name="connsiteY25" fmla="*/ 637950 h 979757"/>
                <a:gd name="connsiteX26" fmla="*/ 75119 w 1518691"/>
                <a:gd name="connsiteY26" fmla="*/ 687560 h 979757"/>
                <a:gd name="connsiteX27" fmla="*/ 83745 w 1518691"/>
                <a:gd name="connsiteY27" fmla="*/ 695619 h 979757"/>
                <a:gd name="connsiteX28" fmla="*/ 299516 w 1518691"/>
                <a:gd name="connsiteY28" fmla="*/ 785457 h 979757"/>
                <a:gd name="connsiteX29" fmla="*/ 385732 w 1518691"/>
                <a:gd name="connsiteY29" fmla="*/ 750851 h 979757"/>
                <a:gd name="connsiteX30" fmla="*/ 415188 w 1518691"/>
                <a:gd name="connsiteY30" fmla="*/ 695713 h 979757"/>
                <a:gd name="connsiteX31" fmla="*/ 421144 w 1518691"/>
                <a:gd name="connsiteY31" fmla="*/ 690277 h 979757"/>
                <a:gd name="connsiteX32" fmla="*/ 444049 w 1518691"/>
                <a:gd name="connsiteY32" fmla="*/ 718406 h 979757"/>
                <a:gd name="connsiteX33" fmla="*/ 473258 w 1518691"/>
                <a:gd name="connsiteY33" fmla="*/ 797964 h 979757"/>
                <a:gd name="connsiteX34" fmla="*/ 547280 w 1518691"/>
                <a:gd name="connsiteY34" fmla="*/ 888613 h 979757"/>
                <a:gd name="connsiteX35" fmla="*/ 763042 w 1518691"/>
                <a:gd name="connsiteY35" fmla="*/ 978454 h 979757"/>
                <a:gd name="connsiteX36" fmla="*/ 782357 w 1518691"/>
                <a:gd name="connsiteY36" fmla="*/ 973841 h 979757"/>
                <a:gd name="connsiteX37" fmla="*/ 804256 w 1518691"/>
                <a:gd name="connsiteY37" fmla="*/ 948216 h 979757"/>
                <a:gd name="connsiteX38" fmla="*/ 841416 w 1518691"/>
                <a:gd name="connsiteY38" fmla="*/ 951792 h 979757"/>
                <a:gd name="connsiteX39" fmla="*/ 842410 w 1518691"/>
                <a:gd name="connsiteY39" fmla="*/ 951680 h 979757"/>
                <a:gd name="connsiteX40" fmla="*/ 843714 w 1518691"/>
                <a:gd name="connsiteY40" fmla="*/ 951874 h 979757"/>
                <a:gd name="connsiteX41" fmla="*/ 847747 w 1518691"/>
                <a:gd name="connsiteY41" fmla="*/ 951091 h 979757"/>
                <a:gd name="connsiteX42" fmla="*/ 848493 w 1518691"/>
                <a:gd name="connsiteY42" fmla="*/ 950943 h 979757"/>
                <a:gd name="connsiteX43" fmla="*/ 850067 w 1518691"/>
                <a:gd name="connsiteY43" fmla="*/ 950639 h 979757"/>
                <a:gd name="connsiteX44" fmla="*/ 1069431 w 1518691"/>
                <a:gd name="connsiteY44" fmla="*/ 861441 h 979757"/>
                <a:gd name="connsiteX45" fmla="*/ 1079544 w 1518691"/>
                <a:gd name="connsiteY45" fmla="*/ 849509 h 979757"/>
                <a:gd name="connsiteX46" fmla="*/ 1132464 w 1518691"/>
                <a:gd name="connsiteY46" fmla="*/ 614589 h 979757"/>
                <a:gd name="connsiteX47" fmla="*/ 1325413 w 1518691"/>
                <a:gd name="connsiteY47" fmla="*/ 534620 h 979757"/>
                <a:gd name="connsiteX48" fmla="*/ 1355223 w 1518691"/>
                <a:gd name="connsiteY48" fmla="*/ 546931 h 979757"/>
                <a:gd name="connsiteX49" fmla="*/ 1356967 w 1518691"/>
                <a:gd name="connsiteY49" fmla="*/ 555695 h 979757"/>
                <a:gd name="connsiteX50" fmla="*/ 1356967 w 1518691"/>
                <a:gd name="connsiteY50" fmla="*/ 567229 h 979757"/>
                <a:gd name="connsiteX51" fmla="*/ 1341865 w 1518691"/>
                <a:gd name="connsiteY51" fmla="*/ 589214 h 979757"/>
                <a:gd name="connsiteX52" fmla="*/ 1302127 w 1518691"/>
                <a:gd name="connsiteY52" fmla="*/ 643230 h 979757"/>
                <a:gd name="connsiteX53" fmla="*/ 1302127 w 1518691"/>
                <a:gd name="connsiteY53" fmla="*/ 660533 h 979757"/>
                <a:gd name="connsiteX54" fmla="*/ 1357383 w 1518691"/>
                <a:gd name="connsiteY54" fmla="*/ 718043 h 979757"/>
                <a:gd name="connsiteX55" fmla="*/ 1379289 w 1518691"/>
                <a:gd name="connsiteY55" fmla="*/ 714088 h 979757"/>
                <a:gd name="connsiteX56" fmla="*/ 1395635 w 1518691"/>
                <a:gd name="connsiteY56" fmla="*/ 707694 h 979757"/>
                <a:gd name="connsiteX57" fmla="*/ 1518670 w 1518691"/>
                <a:gd name="connsiteY57" fmla="*/ 527445 h 979757"/>
                <a:gd name="connsiteX58" fmla="*/ 1518670 w 1518691"/>
                <a:gd name="connsiteY58" fmla="*/ 493610 h 979757"/>
                <a:gd name="connsiteX59" fmla="*/ 1481861 w 1518691"/>
                <a:gd name="connsiteY59" fmla="*/ 396524 h 979757"/>
                <a:gd name="connsiteX60" fmla="*/ 519699 w 1518691"/>
                <a:gd name="connsiteY60" fmla="*/ 40920 h 979757"/>
                <a:gd name="connsiteX61" fmla="*/ 616953 w 1518691"/>
                <a:gd name="connsiteY61" fmla="*/ 53424 h 979757"/>
                <a:gd name="connsiteX62" fmla="*/ 658091 w 1518691"/>
                <a:gd name="connsiteY62" fmla="*/ 138493 h 979757"/>
                <a:gd name="connsiteX63" fmla="*/ 658091 w 1518691"/>
                <a:gd name="connsiteY63" fmla="*/ 173068 h 979757"/>
                <a:gd name="connsiteX64" fmla="*/ 556508 w 1518691"/>
                <a:gd name="connsiteY64" fmla="*/ 321898 h 979757"/>
                <a:gd name="connsiteX65" fmla="*/ 540169 w 1518691"/>
                <a:gd name="connsiteY65" fmla="*/ 328291 h 979757"/>
                <a:gd name="connsiteX66" fmla="*/ 510594 w 1518691"/>
                <a:gd name="connsiteY66" fmla="*/ 315314 h 979757"/>
                <a:gd name="connsiteX67" fmla="*/ 509033 w 1518691"/>
                <a:gd name="connsiteY67" fmla="*/ 307018 h 979757"/>
                <a:gd name="connsiteX68" fmla="*/ 509033 w 1518691"/>
                <a:gd name="connsiteY68" fmla="*/ 289368 h 979757"/>
                <a:gd name="connsiteX69" fmla="*/ 524135 w 1518691"/>
                <a:gd name="connsiteY69" fmla="*/ 267384 h 979757"/>
                <a:gd name="connsiteX70" fmla="*/ 563874 w 1518691"/>
                <a:gd name="connsiteY70" fmla="*/ 213369 h 979757"/>
                <a:gd name="connsiteX71" fmla="*/ 563874 w 1518691"/>
                <a:gd name="connsiteY71" fmla="*/ 203787 h 979757"/>
                <a:gd name="connsiteX72" fmla="*/ 549231 w 1518691"/>
                <a:gd name="connsiteY72" fmla="*/ 163308 h 979757"/>
                <a:gd name="connsiteX73" fmla="*/ 485642 w 1518691"/>
                <a:gd name="connsiteY73" fmla="*/ 149085 h 979757"/>
                <a:gd name="connsiteX74" fmla="*/ 284619 w 1518691"/>
                <a:gd name="connsiteY74" fmla="*/ 232401 h 979757"/>
                <a:gd name="connsiteX75" fmla="*/ 274766 w 1518691"/>
                <a:gd name="connsiteY75" fmla="*/ 243668 h 979757"/>
                <a:gd name="connsiteX76" fmla="*/ 257705 w 1518691"/>
                <a:gd name="connsiteY76" fmla="*/ 308009 h 979757"/>
                <a:gd name="connsiteX77" fmla="*/ 62011 w 1518691"/>
                <a:gd name="connsiteY77" fmla="*/ 226529 h 979757"/>
                <a:gd name="connsiteX78" fmla="*/ 62011 w 1518691"/>
                <a:gd name="connsiteY78" fmla="*/ 226215 h 979757"/>
                <a:gd name="connsiteX79" fmla="*/ 826189 w 1518691"/>
                <a:gd name="connsiteY79" fmla="*/ 916429 h 979757"/>
                <a:gd name="connsiteX80" fmla="*/ 798751 w 1518691"/>
                <a:gd name="connsiteY80" fmla="*/ 913776 h 979757"/>
                <a:gd name="connsiteX81" fmla="*/ 784302 w 1518691"/>
                <a:gd name="connsiteY81" fmla="*/ 919608 h 979757"/>
                <a:gd name="connsiteX82" fmla="*/ 764666 w 1518691"/>
                <a:gd name="connsiteY82" fmla="*/ 942580 h 979757"/>
                <a:gd name="connsiteX83" fmla="*/ 560241 w 1518691"/>
                <a:gd name="connsiteY83" fmla="*/ 857469 h 979757"/>
                <a:gd name="connsiteX84" fmla="*/ 504938 w 1518691"/>
                <a:gd name="connsiteY84" fmla="*/ 786331 h 979757"/>
                <a:gd name="connsiteX85" fmla="*/ 475722 w 1518691"/>
                <a:gd name="connsiteY85" fmla="*/ 706771 h 979757"/>
                <a:gd name="connsiteX86" fmla="*/ 423476 w 1518691"/>
                <a:gd name="connsiteY86" fmla="*/ 656611 h 979757"/>
                <a:gd name="connsiteX87" fmla="*/ 420776 w 1518691"/>
                <a:gd name="connsiteY87" fmla="*/ 656512 h 979757"/>
                <a:gd name="connsiteX88" fmla="*/ 385405 w 1518691"/>
                <a:gd name="connsiteY88" fmla="*/ 679828 h 979757"/>
                <a:gd name="connsiteX89" fmla="*/ 355958 w 1518691"/>
                <a:gd name="connsiteY89" fmla="*/ 734949 h 979757"/>
                <a:gd name="connsiteX90" fmla="*/ 314414 w 1518691"/>
                <a:gd name="connsiteY90" fmla="*/ 755058 h 979757"/>
                <a:gd name="connsiteX91" fmla="*/ 312472 w 1518691"/>
                <a:gd name="connsiteY91" fmla="*/ 754312 h 979757"/>
                <a:gd name="connsiteX92" fmla="*/ 102531 w 1518691"/>
                <a:gd name="connsiteY92" fmla="*/ 666892 h 979757"/>
                <a:gd name="connsiteX93" fmla="*/ 77894 w 1518691"/>
                <a:gd name="connsiteY93" fmla="*/ 617316 h 979757"/>
                <a:gd name="connsiteX94" fmla="*/ 69256 w 1518691"/>
                <a:gd name="connsiteY94" fmla="*/ 609234 h 979757"/>
                <a:gd name="connsiteX95" fmla="*/ 33765 w 1518691"/>
                <a:gd name="connsiteY95" fmla="*/ 594454 h 979757"/>
                <a:gd name="connsiteX96" fmla="*/ 34383 w 1518691"/>
                <a:gd name="connsiteY96" fmla="*/ 251818 h 979757"/>
                <a:gd name="connsiteX97" fmla="*/ 34520 w 1518691"/>
                <a:gd name="connsiteY97" fmla="*/ 251644 h 979757"/>
                <a:gd name="connsiteX98" fmla="*/ 34616 w 1518691"/>
                <a:gd name="connsiteY98" fmla="*/ 251663 h 979757"/>
                <a:gd name="connsiteX99" fmla="*/ 826806 w 1518691"/>
                <a:gd name="connsiteY99" fmla="*/ 581518 h 979757"/>
                <a:gd name="connsiteX100" fmla="*/ 1484922 w 1518691"/>
                <a:gd name="connsiteY100" fmla="*/ 527425 h 979757"/>
                <a:gd name="connsiteX101" fmla="*/ 1383340 w 1518691"/>
                <a:gd name="connsiteY101" fmla="*/ 676254 h 979757"/>
                <a:gd name="connsiteX102" fmla="*/ 1367001 w 1518691"/>
                <a:gd name="connsiteY102" fmla="*/ 682648 h 979757"/>
                <a:gd name="connsiteX103" fmla="*/ 1337426 w 1518691"/>
                <a:gd name="connsiteY103" fmla="*/ 669670 h 979757"/>
                <a:gd name="connsiteX104" fmla="*/ 1335865 w 1518691"/>
                <a:gd name="connsiteY104" fmla="*/ 661375 h 979757"/>
                <a:gd name="connsiteX105" fmla="*/ 1335865 w 1518691"/>
                <a:gd name="connsiteY105" fmla="*/ 643724 h 979757"/>
                <a:gd name="connsiteX106" fmla="*/ 1350967 w 1518691"/>
                <a:gd name="connsiteY106" fmla="*/ 621741 h 979757"/>
                <a:gd name="connsiteX107" fmla="*/ 1390705 w 1518691"/>
                <a:gd name="connsiteY107" fmla="*/ 567725 h 979757"/>
                <a:gd name="connsiteX108" fmla="*/ 1390705 w 1518691"/>
                <a:gd name="connsiteY108" fmla="*/ 558173 h 979757"/>
                <a:gd name="connsiteX109" fmla="*/ 1376111 w 1518691"/>
                <a:gd name="connsiteY109" fmla="*/ 517717 h 979757"/>
                <a:gd name="connsiteX110" fmla="*/ 1312474 w 1518691"/>
                <a:gd name="connsiteY110" fmla="*/ 503441 h 979757"/>
                <a:gd name="connsiteX111" fmla="*/ 1111449 w 1518691"/>
                <a:gd name="connsiteY111" fmla="*/ 586757 h 979757"/>
                <a:gd name="connsiteX112" fmla="*/ 1101448 w 1518691"/>
                <a:gd name="connsiteY112" fmla="*/ 598638 h 979757"/>
                <a:gd name="connsiteX113" fmla="*/ 1048544 w 1518691"/>
                <a:gd name="connsiteY113" fmla="*/ 833492 h 979757"/>
                <a:gd name="connsiteX114" fmla="*/ 860580 w 1518691"/>
                <a:gd name="connsiteY114" fmla="*/ 909920 h 979757"/>
                <a:gd name="connsiteX115" fmla="*/ 860580 w 1518691"/>
                <a:gd name="connsiteY115" fmla="*/ 588718 h 979757"/>
                <a:gd name="connsiteX116" fmla="*/ 1346526 w 1518691"/>
                <a:gd name="connsiteY116" fmla="*/ 395277 h 979757"/>
                <a:gd name="connsiteX117" fmla="*/ 1443793 w 1518691"/>
                <a:gd name="connsiteY117" fmla="*/ 407790 h 979757"/>
                <a:gd name="connsiteX118" fmla="*/ 1484922 w 1518691"/>
                <a:gd name="connsiteY118" fmla="*/ 492856 h 97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518691" h="979757">
                  <a:moveTo>
                    <a:pt x="1481861" y="396524"/>
                  </a:moveTo>
                  <a:cubicBezTo>
                    <a:pt x="1443925" y="356392"/>
                    <a:pt x="1385340" y="343475"/>
                    <a:pt x="1334044" y="363933"/>
                  </a:cubicBezTo>
                  <a:lnTo>
                    <a:pt x="852011" y="555807"/>
                  </a:lnTo>
                  <a:cubicBezTo>
                    <a:pt x="851429" y="555400"/>
                    <a:pt x="850822" y="555032"/>
                    <a:pt x="850191" y="554707"/>
                  </a:cubicBezTo>
                  <a:lnTo>
                    <a:pt x="289150" y="321101"/>
                  </a:lnTo>
                  <a:lnTo>
                    <a:pt x="305249" y="260382"/>
                  </a:lnTo>
                  <a:lnTo>
                    <a:pt x="498569" y="180263"/>
                  </a:lnTo>
                  <a:cubicBezTo>
                    <a:pt x="510201" y="175430"/>
                    <a:pt x="523546" y="180943"/>
                    <a:pt x="528379" y="192575"/>
                  </a:cubicBezTo>
                  <a:cubicBezTo>
                    <a:pt x="529533" y="195352"/>
                    <a:pt x="530126" y="198330"/>
                    <a:pt x="530124" y="201339"/>
                  </a:cubicBezTo>
                  <a:lnTo>
                    <a:pt x="530124" y="212872"/>
                  </a:lnTo>
                  <a:cubicBezTo>
                    <a:pt x="530377" y="222697"/>
                    <a:pt x="524282" y="231569"/>
                    <a:pt x="515022" y="234858"/>
                  </a:cubicBezTo>
                  <a:cubicBezTo>
                    <a:pt x="491361" y="242196"/>
                    <a:pt x="475244" y="264101"/>
                    <a:pt x="475283" y="288873"/>
                  </a:cubicBezTo>
                  <a:lnTo>
                    <a:pt x="475283" y="305250"/>
                  </a:lnTo>
                  <a:cubicBezTo>
                    <a:pt x="475018" y="317546"/>
                    <a:pt x="478629" y="329613"/>
                    <a:pt x="485603" y="339742"/>
                  </a:cubicBezTo>
                  <a:cubicBezTo>
                    <a:pt x="500670" y="360936"/>
                    <a:pt x="528217" y="369174"/>
                    <a:pt x="552445" y="359731"/>
                  </a:cubicBezTo>
                  <a:lnTo>
                    <a:pt x="568791" y="353338"/>
                  </a:lnTo>
                  <a:cubicBezTo>
                    <a:pt x="643002" y="324312"/>
                    <a:pt x="691839" y="252773"/>
                    <a:pt x="691839" y="173088"/>
                  </a:cubicBezTo>
                  <a:lnTo>
                    <a:pt x="691839" y="139182"/>
                  </a:lnTo>
                  <a:cubicBezTo>
                    <a:pt x="692451" y="103248"/>
                    <a:pt x="679220" y="68457"/>
                    <a:pt x="654884" y="42012"/>
                  </a:cubicBezTo>
                  <a:cubicBezTo>
                    <a:pt x="616901" y="1990"/>
                    <a:pt x="558363" y="-10845"/>
                    <a:pt x="507120" y="9614"/>
                  </a:cubicBezTo>
                  <a:lnTo>
                    <a:pt x="10681" y="211003"/>
                  </a:lnTo>
                  <a:cubicBezTo>
                    <a:pt x="9820" y="211349"/>
                    <a:pt x="8989" y="211764"/>
                    <a:pt x="8197" y="212248"/>
                  </a:cubicBezTo>
                  <a:cubicBezTo>
                    <a:pt x="3506" y="215365"/>
                    <a:pt x="684" y="220621"/>
                    <a:pt x="675" y="226254"/>
                  </a:cubicBezTo>
                  <a:lnTo>
                    <a:pt x="0" y="605658"/>
                  </a:lnTo>
                  <a:cubicBezTo>
                    <a:pt x="-11" y="612480"/>
                    <a:pt x="4086" y="618638"/>
                    <a:pt x="10383" y="621261"/>
                  </a:cubicBezTo>
                  <a:lnTo>
                    <a:pt x="50465" y="637950"/>
                  </a:lnTo>
                  <a:lnTo>
                    <a:pt x="75119" y="687560"/>
                  </a:lnTo>
                  <a:cubicBezTo>
                    <a:pt x="76923" y="691201"/>
                    <a:pt x="79988" y="694065"/>
                    <a:pt x="83745" y="695619"/>
                  </a:cubicBezTo>
                  <a:lnTo>
                    <a:pt x="299516" y="785457"/>
                  </a:lnTo>
                  <a:cubicBezTo>
                    <a:pt x="333684" y="799727"/>
                    <a:pt x="366723" y="786429"/>
                    <a:pt x="385732" y="750851"/>
                  </a:cubicBezTo>
                  <a:lnTo>
                    <a:pt x="415188" y="695713"/>
                  </a:lnTo>
                  <a:cubicBezTo>
                    <a:pt x="416554" y="693127"/>
                    <a:pt x="418900" y="690523"/>
                    <a:pt x="421144" y="690277"/>
                  </a:cubicBezTo>
                  <a:cubicBezTo>
                    <a:pt x="426137" y="690623"/>
                    <a:pt x="436766" y="698565"/>
                    <a:pt x="444049" y="718406"/>
                  </a:cubicBezTo>
                  <a:lnTo>
                    <a:pt x="473258" y="797964"/>
                  </a:lnTo>
                  <a:cubicBezTo>
                    <a:pt x="489737" y="842849"/>
                    <a:pt x="516721" y="875892"/>
                    <a:pt x="547280" y="888613"/>
                  </a:cubicBezTo>
                  <a:lnTo>
                    <a:pt x="763042" y="978454"/>
                  </a:lnTo>
                  <a:cubicBezTo>
                    <a:pt x="769799" y="981277"/>
                    <a:pt x="777605" y="979413"/>
                    <a:pt x="782357" y="973841"/>
                  </a:cubicBezTo>
                  <a:lnTo>
                    <a:pt x="804256" y="948216"/>
                  </a:lnTo>
                  <a:lnTo>
                    <a:pt x="841416" y="951792"/>
                  </a:lnTo>
                  <a:cubicBezTo>
                    <a:pt x="841753" y="951825"/>
                    <a:pt x="842071" y="951668"/>
                    <a:pt x="842410" y="951680"/>
                  </a:cubicBezTo>
                  <a:cubicBezTo>
                    <a:pt x="842850" y="951717"/>
                    <a:pt x="843272" y="951874"/>
                    <a:pt x="843714" y="951874"/>
                  </a:cubicBezTo>
                  <a:cubicBezTo>
                    <a:pt x="845084" y="951776"/>
                    <a:pt x="846439" y="951513"/>
                    <a:pt x="847747" y="951091"/>
                  </a:cubicBezTo>
                  <a:cubicBezTo>
                    <a:pt x="847994" y="951017"/>
                    <a:pt x="848253" y="951026"/>
                    <a:pt x="848493" y="950943"/>
                  </a:cubicBezTo>
                  <a:cubicBezTo>
                    <a:pt x="849023" y="950869"/>
                    <a:pt x="849548" y="950767"/>
                    <a:pt x="850067" y="950639"/>
                  </a:cubicBezTo>
                  <a:lnTo>
                    <a:pt x="1069431" y="861441"/>
                  </a:lnTo>
                  <a:cubicBezTo>
                    <a:pt x="1074550" y="859359"/>
                    <a:pt x="1078329" y="854902"/>
                    <a:pt x="1079544" y="849509"/>
                  </a:cubicBezTo>
                  <a:lnTo>
                    <a:pt x="1132464" y="614589"/>
                  </a:lnTo>
                  <a:lnTo>
                    <a:pt x="1325413" y="534620"/>
                  </a:lnTo>
                  <a:cubicBezTo>
                    <a:pt x="1337044" y="529787"/>
                    <a:pt x="1350390" y="535300"/>
                    <a:pt x="1355223" y="546931"/>
                  </a:cubicBezTo>
                  <a:cubicBezTo>
                    <a:pt x="1356377" y="549709"/>
                    <a:pt x="1356969" y="552687"/>
                    <a:pt x="1356967" y="555695"/>
                  </a:cubicBezTo>
                  <a:lnTo>
                    <a:pt x="1356967" y="567229"/>
                  </a:lnTo>
                  <a:cubicBezTo>
                    <a:pt x="1357221" y="577053"/>
                    <a:pt x="1351126" y="585925"/>
                    <a:pt x="1341865" y="589214"/>
                  </a:cubicBezTo>
                  <a:cubicBezTo>
                    <a:pt x="1318204" y="596553"/>
                    <a:pt x="1302088" y="618457"/>
                    <a:pt x="1302127" y="643230"/>
                  </a:cubicBezTo>
                  <a:lnTo>
                    <a:pt x="1302127" y="660533"/>
                  </a:lnTo>
                  <a:cubicBezTo>
                    <a:pt x="1301504" y="691672"/>
                    <a:pt x="1326243" y="717420"/>
                    <a:pt x="1357383" y="718043"/>
                  </a:cubicBezTo>
                  <a:cubicBezTo>
                    <a:pt x="1364875" y="718193"/>
                    <a:pt x="1372321" y="716848"/>
                    <a:pt x="1379289" y="714088"/>
                  </a:cubicBezTo>
                  <a:lnTo>
                    <a:pt x="1395635" y="707694"/>
                  </a:lnTo>
                  <a:cubicBezTo>
                    <a:pt x="1469840" y="678666"/>
                    <a:pt x="1518672" y="607126"/>
                    <a:pt x="1518670" y="527445"/>
                  </a:cubicBezTo>
                  <a:lnTo>
                    <a:pt x="1518670" y="493610"/>
                  </a:lnTo>
                  <a:cubicBezTo>
                    <a:pt x="1519288" y="457728"/>
                    <a:pt x="1506113" y="422977"/>
                    <a:pt x="1481861" y="396524"/>
                  </a:cubicBezTo>
                  <a:close/>
                  <a:moveTo>
                    <a:pt x="519699" y="40920"/>
                  </a:moveTo>
                  <a:cubicBezTo>
                    <a:pt x="552074" y="27797"/>
                    <a:pt x="588951" y="32537"/>
                    <a:pt x="616953" y="53424"/>
                  </a:cubicBezTo>
                  <a:cubicBezTo>
                    <a:pt x="643385" y="73649"/>
                    <a:pt x="658649" y="105216"/>
                    <a:pt x="658091" y="138493"/>
                  </a:cubicBezTo>
                  <a:lnTo>
                    <a:pt x="658091" y="173068"/>
                  </a:lnTo>
                  <a:cubicBezTo>
                    <a:pt x="658089" y="238857"/>
                    <a:pt x="617773" y="297923"/>
                    <a:pt x="556508" y="321898"/>
                  </a:cubicBezTo>
                  <a:lnTo>
                    <a:pt x="540169" y="328291"/>
                  </a:lnTo>
                  <a:cubicBezTo>
                    <a:pt x="528418" y="332874"/>
                    <a:pt x="515177" y="327065"/>
                    <a:pt x="510594" y="315314"/>
                  </a:cubicBezTo>
                  <a:cubicBezTo>
                    <a:pt x="509563" y="312669"/>
                    <a:pt x="509033" y="309856"/>
                    <a:pt x="509033" y="307018"/>
                  </a:cubicBezTo>
                  <a:lnTo>
                    <a:pt x="509033" y="289368"/>
                  </a:lnTo>
                  <a:cubicBezTo>
                    <a:pt x="508780" y="279544"/>
                    <a:pt x="514875" y="270671"/>
                    <a:pt x="524135" y="267384"/>
                  </a:cubicBezTo>
                  <a:cubicBezTo>
                    <a:pt x="547796" y="260046"/>
                    <a:pt x="563913" y="238141"/>
                    <a:pt x="563874" y="213369"/>
                  </a:cubicBezTo>
                  <a:lnTo>
                    <a:pt x="563874" y="203787"/>
                  </a:lnTo>
                  <a:cubicBezTo>
                    <a:pt x="564213" y="188940"/>
                    <a:pt x="558991" y="174502"/>
                    <a:pt x="549231" y="163308"/>
                  </a:cubicBezTo>
                  <a:cubicBezTo>
                    <a:pt x="533160" y="145622"/>
                    <a:pt x="507715" y="139932"/>
                    <a:pt x="485642" y="149085"/>
                  </a:cubicBezTo>
                  <a:lnTo>
                    <a:pt x="284619" y="232401"/>
                  </a:lnTo>
                  <a:cubicBezTo>
                    <a:pt x="279758" y="234414"/>
                    <a:pt x="276115" y="238582"/>
                    <a:pt x="274766" y="243668"/>
                  </a:cubicBezTo>
                  <a:lnTo>
                    <a:pt x="257705" y="308009"/>
                  </a:lnTo>
                  <a:lnTo>
                    <a:pt x="62011" y="226529"/>
                  </a:lnTo>
                  <a:cubicBezTo>
                    <a:pt x="61803" y="226441"/>
                    <a:pt x="61803" y="226301"/>
                    <a:pt x="62011" y="226215"/>
                  </a:cubicBezTo>
                  <a:close/>
                  <a:moveTo>
                    <a:pt x="826189" y="916429"/>
                  </a:moveTo>
                  <a:lnTo>
                    <a:pt x="798751" y="913776"/>
                  </a:lnTo>
                  <a:cubicBezTo>
                    <a:pt x="793272" y="913246"/>
                    <a:pt x="787879" y="915423"/>
                    <a:pt x="784302" y="919608"/>
                  </a:cubicBezTo>
                  <a:lnTo>
                    <a:pt x="764666" y="942580"/>
                  </a:lnTo>
                  <a:lnTo>
                    <a:pt x="560241" y="857469"/>
                  </a:lnTo>
                  <a:cubicBezTo>
                    <a:pt x="538980" y="848620"/>
                    <a:pt x="517791" y="821358"/>
                    <a:pt x="504938" y="786331"/>
                  </a:cubicBezTo>
                  <a:lnTo>
                    <a:pt x="475722" y="706771"/>
                  </a:lnTo>
                  <a:cubicBezTo>
                    <a:pt x="464912" y="677324"/>
                    <a:pt x="444889" y="658094"/>
                    <a:pt x="423476" y="656611"/>
                  </a:cubicBezTo>
                  <a:cubicBezTo>
                    <a:pt x="422570" y="656545"/>
                    <a:pt x="421671" y="656513"/>
                    <a:pt x="420776" y="656512"/>
                  </a:cubicBezTo>
                  <a:cubicBezTo>
                    <a:pt x="405504" y="656903"/>
                    <a:pt x="391785" y="665948"/>
                    <a:pt x="385405" y="679828"/>
                  </a:cubicBezTo>
                  <a:lnTo>
                    <a:pt x="355958" y="734949"/>
                  </a:lnTo>
                  <a:cubicBezTo>
                    <a:pt x="350038" y="751973"/>
                    <a:pt x="331438" y="760978"/>
                    <a:pt x="314414" y="755058"/>
                  </a:cubicBezTo>
                  <a:cubicBezTo>
                    <a:pt x="313759" y="754830"/>
                    <a:pt x="313111" y="754580"/>
                    <a:pt x="312472" y="754312"/>
                  </a:cubicBezTo>
                  <a:lnTo>
                    <a:pt x="102531" y="666892"/>
                  </a:lnTo>
                  <a:lnTo>
                    <a:pt x="77894" y="617316"/>
                  </a:lnTo>
                  <a:cubicBezTo>
                    <a:pt x="76083" y="613670"/>
                    <a:pt x="73016" y="610800"/>
                    <a:pt x="69256" y="609234"/>
                  </a:cubicBezTo>
                  <a:lnTo>
                    <a:pt x="33765" y="594454"/>
                  </a:lnTo>
                  <a:lnTo>
                    <a:pt x="34383" y="251818"/>
                  </a:lnTo>
                  <a:cubicBezTo>
                    <a:pt x="34372" y="251732"/>
                    <a:pt x="34434" y="251654"/>
                    <a:pt x="34520" y="251644"/>
                  </a:cubicBezTo>
                  <a:cubicBezTo>
                    <a:pt x="34553" y="251639"/>
                    <a:pt x="34587" y="251646"/>
                    <a:pt x="34616" y="251663"/>
                  </a:cubicBezTo>
                  <a:lnTo>
                    <a:pt x="826806" y="581518"/>
                  </a:lnTo>
                  <a:close/>
                  <a:moveTo>
                    <a:pt x="1484922" y="527425"/>
                  </a:moveTo>
                  <a:cubicBezTo>
                    <a:pt x="1484920" y="593213"/>
                    <a:pt x="1444605" y="652279"/>
                    <a:pt x="1383340" y="676254"/>
                  </a:cubicBezTo>
                  <a:lnTo>
                    <a:pt x="1367001" y="682648"/>
                  </a:lnTo>
                  <a:cubicBezTo>
                    <a:pt x="1355250" y="687231"/>
                    <a:pt x="1342009" y="681421"/>
                    <a:pt x="1337426" y="669670"/>
                  </a:cubicBezTo>
                  <a:cubicBezTo>
                    <a:pt x="1336395" y="667026"/>
                    <a:pt x="1335865" y="664213"/>
                    <a:pt x="1335865" y="661375"/>
                  </a:cubicBezTo>
                  <a:lnTo>
                    <a:pt x="1335865" y="643724"/>
                  </a:lnTo>
                  <a:cubicBezTo>
                    <a:pt x="1335612" y="633900"/>
                    <a:pt x="1341707" y="625028"/>
                    <a:pt x="1350967" y="621741"/>
                  </a:cubicBezTo>
                  <a:cubicBezTo>
                    <a:pt x="1374628" y="614402"/>
                    <a:pt x="1390744" y="592498"/>
                    <a:pt x="1390705" y="567725"/>
                  </a:cubicBezTo>
                  <a:lnTo>
                    <a:pt x="1390705" y="558173"/>
                  </a:lnTo>
                  <a:cubicBezTo>
                    <a:pt x="1391046" y="543340"/>
                    <a:pt x="1385842" y="528915"/>
                    <a:pt x="1376111" y="517717"/>
                  </a:cubicBezTo>
                  <a:cubicBezTo>
                    <a:pt x="1360047" y="499989"/>
                    <a:pt x="1334572" y="494274"/>
                    <a:pt x="1312474" y="503441"/>
                  </a:cubicBezTo>
                  <a:lnTo>
                    <a:pt x="1111449" y="586757"/>
                  </a:lnTo>
                  <a:cubicBezTo>
                    <a:pt x="1106384" y="588856"/>
                    <a:pt x="1102653" y="593288"/>
                    <a:pt x="1101448" y="598638"/>
                  </a:cubicBezTo>
                  <a:lnTo>
                    <a:pt x="1048544" y="833492"/>
                  </a:lnTo>
                  <a:lnTo>
                    <a:pt x="860580" y="909920"/>
                  </a:lnTo>
                  <a:lnTo>
                    <a:pt x="860580" y="588718"/>
                  </a:lnTo>
                  <a:lnTo>
                    <a:pt x="1346526" y="395277"/>
                  </a:lnTo>
                  <a:cubicBezTo>
                    <a:pt x="1378906" y="382150"/>
                    <a:pt x="1415791" y="386895"/>
                    <a:pt x="1443793" y="407790"/>
                  </a:cubicBezTo>
                  <a:cubicBezTo>
                    <a:pt x="1470220" y="428017"/>
                    <a:pt x="1485481" y="459582"/>
                    <a:pt x="1484922" y="492856"/>
                  </a:cubicBezTo>
                  <a:close/>
                </a:path>
              </a:pathLst>
            </a:custGeom>
            <a:solidFill>
              <a:srgbClr val="000000"/>
            </a:solidFill>
            <a:ln w="16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1650FAD-CA9C-4419-B4F2-861FEE14CAD3}"/>
              </a:ext>
            </a:extLst>
          </p:cNvPr>
          <p:cNvSpPr txBox="1"/>
          <p:nvPr/>
        </p:nvSpPr>
        <p:spPr>
          <a:xfrm>
            <a:off x="790602" y="6318555"/>
            <a:ext cx="2255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TGI Quick Connections 2022</a:t>
            </a:r>
          </a:p>
        </p:txBody>
      </p:sp>
    </p:spTree>
    <p:extLst>
      <p:ext uri="{BB962C8B-B14F-4D97-AF65-F5344CB8AC3E}">
        <p14:creationId xmlns:p14="http://schemas.microsoft.com/office/powerpoint/2010/main" val="80608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BAAD-EB91-470A-9831-3710BED7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prefer having the option to choose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22A2B-E468-49C1-B704-61DCAFC16F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A149F-457F-424D-BD0C-4873796D962C}"/>
              </a:ext>
            </a:extLst>
          </p:cNvPr>
          <p:cNvSpPr txBox="1"/>
          <p:nvPr/>
        </p:nvSpPr>
        <p:spPr>
          <a:xfrm>
            <a:off x="2639067" y="3323984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83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66972B-20FD-4E6F-A1E3-52D80803B3E7}"/>
              </a:ext>
            </a:extLst>
          </p:cNvPr>
          <p:cNvGrpSpPr/>
          <p:nvPr/>
        </p:nvGrpSpPr>
        <p:grpSpPr>
          <a:xfrm>
            <a:off x="1554876" y="2940735"/>
            <a:ext cx="981168" cy="1484922"/>
            <a:chOff x="1459563" y="3429933"/>
            <a:chExt cx="1187214" cy="1633414"/>
          </a:xfrm>
        </p:grpSpPr>
        <p:sp>
          <p:nvSpPr>
            <p:cNvPr id="10" name="Freeform 164">
              <a:extLst>
                <a:ext uri="{FF2B5EF4-FFF2-40B4-BE49-F238E27FC236}">
                  <a16:creationId xmlns:a16="http://schemas.microsoft.com/office/drawing/2014/main" id="{1A246303-8FCC-4989-A7EF-C51616073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9563" y="3589289"/>
              <a:ext cx="1187214" cy="1474058"/>
            </a:xfrm>
            <a:custGeom>
              <a:avLst/>
              <a:gdLst>
                <a:gd name="T0" fmla="*/ 25 w 388"/>
                <a:gd name="T1" fmla="*/ 17 h 481"/>
                <a:gd name="T2" fmla="*/ 17 w 388"/>
                <a:gd name="T3" fmla="*/ 25 h 481"/>
                <a:gd name="T4" fmla="*/ 17 w 388"/>
                <a:gd name="T5" fmla="*/ 456 h 481"/>
                <a:gd name="T6" fmla="*/ 25 w 388"/>
                <a:gd name="T7" fmla="*/ 464 h 481"/>
                <a:gd name="T8" fmla="*/ 363 w 388"/>
                <a:gd name="T9" fmla="*/ 464 h 481"/>
                <a:gd name="T10" fmla="*/ 371 w 388"/>
                <a:gd name="T11" fmla="*/ 456 h 481"/>
                <a:gd name="T12" fmla="*/ 371 w 388"/>
                <a:gd name="T13" fmla="*/ 25 h 481"/>
                <a:gd name="T14" fmla="*/ 363 w 388"/>
                <a:gd name="T15" fmla="*/ 17 h 481"/>
                <a:gd name="T16" fmla="*/ 25 w 388"/>
                <a:gd name="T17" fmla="*/ 17 h 481"/>
                <a:gd name="T18" fmla="*/ 363 w 388"/>
                <a:gd name="T19" fmla="*/ 481 h 481"/>
                <a:gd name="T20" fmla="*/ 25 w 388"/>
                <a:gd name="T21" fmla="*/ 481 h 481"/>
                <a:gd name="T22" fmla="*/ 0 w 388"/>
                <a:gd name="T23" fmla="*/ 456 h 481"/>
                <a:gd name="T24" fmla="*/ 0 w 388"/>
                <a:gd name="T25" fmla="*/ 25 h 481"/>
                <a:gd name="T26" fmla="*/ 25 w 388"/>
                <a:gd name="T27" fmla="*/ 0 h 481"/>
                <a:gd name="T28" fmla="*/ 363 w 388"/>
                <a:gd name="T29" fmla="*/ 0 h 481"/>
                <a:gd name="T30" fmla="*/ 388 w 388"/>
                <a:gd name="T31" fmla="*/ 25 h 481"/>
                <a:gd name="T32" fmla="*/ 388 w 388"/>
                <a:gd name="T33" fmla="*/ 456 h 481"/>
                <a:gd name="T34" fmla="*/ 363 w 388"/>
                <a:gd name="T35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481">
                  <a:moveTo>
                    <a:pt x="25" y="17"/>
                  </a:moveTo>
                  <a:cubicBezTo>
                    <a:pt x="21" y="17"/>
                    <a:pt x="17" y="21"/>
                    <a:pt x="17" y="25"/>
                  </a:cubicBezTo>
                  <a:lnTo>
                    <a:pt x="17" y="456"/>
                  </a:lnTo>
                  <a:cubicBezTo>
                    <a:pt x="17" y="460"/>
                    <a:pt x="21" y="464"/>
                    <a:pt x="25" y="464"/>
                  </a:cubicBezTo>
                  <a:lnTo>
                    <a:pt x="363" y="464"/>
                  </a:lnTo>
                  <a:cubicBezTo>
                    <a:pt x="368" y="464"/>
                    <a:pt x="371" y="460"/>
                    <a:pt x="371" y="456"/>
                  </a:cubicBezTo>
                  <a:lnTo>
                    <a:pt x="371" y="25"/>
                  </a:lnTo>
                  <a:cubicBezTo>
                    <a:pt x="371" y="21"/>
                    <a:pt x="368" y="17"/>
                    <a:pt x="363" y="17"/>
                  </a:cubicBezTo>
                  <a:lnTo>
                    <a:pt x="25" y="17"/>
                  </a:lnTo>
                  <a:close/>
                  <a:moveTo>
                    <a:pt x="363" y="481"/>
                  </a:moveTo>
                  <a:lnTo>
                    <a:pt x="25" y="481"/>
                  </a:lnTo>
                  <a:cubicBezTo>
                    <a:pt x="11" y="481"/>
                    <a:pt x="0" y="469"/>
                    <a:pt x="0" y="456"/>
                  </a:cubicBezTo>
                  <a:lnTo>
                    <a:pt x="0" y="25"/>
                  </a:lnTo>
                  <a:cubicBezTo>
                    <a:pt x="0" y="12"/>
                    <a:pt x="11" y="0"/>
                    <a:pt x="25" y="0"/>
                  </a:cubicBezTo>
                  <a:lnTo>
                    <a:pt x="363" y="0"/>
                  </a:lnTo>
                  <a:cubicBezTo>
                    <a:pt x="377" y="0"/>
                    <a:pt x="388" y="12"/>
                    <a:pt x="388" y="25"/>
                  </a:cubicBezTo>
                  <a:lnTo>
                    <a:pt x="388" y="456"/>
                  </a:lnTo>
                  <a:cubicBezTo>
                    <a:pt x="388" y="469"/>
                    <a:pt x="377" y="481"/>
                    <a:pt x="363" y="48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65">
              <a:extLst>
                <a:ext uri="{FF2B5EF4-FFF2-40B4-BE49-F238E27FC236}">
                  <a16:creationId xmlns:a16="http://schemas.microsoft.com/office/drawing/2014/main" id="{30EAFD15-2C68-4CC0-8481-BB978F89D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5927" y="3429933"/>
              <a:ext cx="374491" cy="207165"/>
            </a:xfrm>
            <a:custGeom>
              <a:avLst/>
              <a:gdLst>
                <a:gd name="T0" fmla="*/ 18 w 122"/>
                <a:gd name="T1" fmla="*/ 51 h 68"/>
                <a:gd name="T2" fmla="*/ 104 w 122"/>
                <a:gd name="T3" fmla="*/ 51 h 68"/>
                <a:gd name="T4" fmla="*/ 62 w 122"/>
                <a:gd name="T5" fmla="*/ 16 h 68"/>
                <a:gd name="T6" fmla="*/ 61 w 122"/>
                <a:gd name="T7" fmla="*/ 16 h 68"/>
                <a:gd name="T8" fmla="*/ 18 w 122"/>
                <a:gd name="T9" fmla="*/ 51 h 68"/>
                <a:gd name="T10" fmla="*/ 122 w 122"/>
                <a:gd name="T11" fmla="*/ 68 h 68"/>
                <a:gd name="T12" fmla="*/ 0 w 122"/>
                <a:gd name="T13" fmla="*/ 68 h 68"/>
                <a:gd name="T14" fmla="*/ 0 w 122"/>
                <a:gd name="T15" fmla="*/ 60 h 68"/>
                <a:gd name="T16" fmla="*/ 61 w 122"/>
                <a:gd name="T17" fmla="*/ 0 h 68"/>
                <a:gd name="T18" fmla="*/ 62 w 122"/>
                <a:gd name="T19" fmla="*/ 0 h 68"/>
                <a:gd name="T20" fmla="*/ 122 w 122"/>
                <a:gd name="T21" fmla="*/ 60 h 68"/>
                <a:gd name="T22" fmla="*/ 122 w 122"/>
                <a:gd name="T2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68">
                  <a:moveTo>
                    <a:pt x="18" y="51"/>
                  </a:moveTo>
                  <a:lnTo>
                    <a:pt x="104" y="51"/>
                  </a:lnTo>
                  <a:cubicBezTo>
                    <a:pt x="100" y="31"/>
                    <a:pt x="83" y="16"/>
                    <a:pt x="62" y="16"/>
                  </a:cubicBezTo>
                  <a:lnTo>
                    <a:pt x="61" y="16"/>
                  </a:lnTo>
                  <a:cubicBezTo>
                    <a:pt x="40" y="16"/>
                    <a:pt x="22" y="31"/>
                    <a:pt x="18" y="51"/>
                  </a:cubicBezTo>
                  <a:close/>
                  <a:moveTo>
                    <a:pt x="122" y="68"/>
                  </a:moveTo>
                  <a:lnTo>
                    <a:pt x="0" y="68"/>
                  </a:ln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62" y="0"/>
                  </a:lnTo>
                  <a:cubicBezTo>
                    <a:pt x="95" y="0"/>
                    <a:pt x="122" y="27"/>
                    <a:pt x="122" y="60"/>
                  </a:cubicBezTo>
                  <a:lnTo>
                    <a:pt x="122" y="6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6">
              <a:extLst>
                <a:ext uri="{FF2B5EF4-FFF2-40B4-BE49-F238E27FC236}">
                  <a16:creationId xmlns:a16="http://schemas.microsoft.com/office/drawing/2014/main" id="{45C9A9F6-85E9-48ED-9B93-C71A76F5A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313" y="3589289"/>
              <a:ext cx="573687" cy="262941"/>
            </a:xfrm>
            <a:custGeom>
              <a:avLst/>
              <a:gdLst>
                <a:gd name="T0" fmla="*/ 17 w 186"/>
                <a:gd name="T1" fmla="*/ 70 h 86"/>
                <a:gd name="T2" fmla="*/ 169 w 186"/>
                <a:gd name="T3" fmla="*/ 70 h 86"/>
                <a:gd name="T4" fmla="*/ 169 w 186"/>
                <a:gd name="T5" fmla="*/ 17 h 86"/>
                <a:gd name="T6" fmla="*/ 17 w 186"/>
                <a:gd name="T7" fmla="*/ 17 h 86"/>
                <a:gd name="T8" fmla="*/ 17 w 186"/>
                <a:gd name="T9" fmla="*/ 70 h 86"/>
                <a:gd name="T10" fmla="*/ 186 w 186"/>
                <a:gd name="T11" fmla="*/ 86 h 86"/>
                <a:gd name="T12" fmla="*/ 0 w 186"/>
                <a:gd name="T13" fmla="*/ 86 h 86"/>
                <a:gd name="T14" fmla="*/ 0 w 186"/>
                <a:gd name="T15" fmla="*/ 0 h 86"/>
                <a:gd name="T16" fmla="*/ 186 w 186"/>
                <a:gd name="T17" fmla="*/ 0 h 86"/>
                <a:gd name="T18" fmla="*/ 186 w 186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86">
                  <a:moveTo>
                    <a:pt x="17" y="70"/>
                  </a:moveTo>
                  <a:lnTo>
                    <a:pt x="169" y="70"/>
                  </a:lnTo>
                  <a:lnTo>
                    <a:pt x="169" y="17"/>
                  </a:lnTo>
                  <a:lnTo>
                    <a:pt x="17" y="17"/>
                  </a:lnTo>
                  <a:lnTo>
                    <a:pt x="17" y="70"/>
                  </a:lnTo>
                  <a:close/>
                  <a:moveTo>
                    <a:pt x="186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67">
              <a:extLst>
                <a:ext uri="{FF2B5EF4-FFF2-40B4-BE49-F238E27FC236}">
                  <a16:creationId xmlns:a16="http://schemas.microsoft.com/office/drawing/2014/main" id="{5B663BCC-4F55-446A-B198-E32325AF2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919" y="3748648"/>
              <a:ext cx="868500" cy="1155342"/>
            </a:xfrm>
            <a:custGeom>
              <a:avLst/>
              <a:gdLst>
                <a:gd name="T0" fmla="*/ 109 w 109"/>
                <a:gd name="T1" fmla="*/ 145 h 145"/>
                <a:gd name="T2" fmla="*/ 0 w 109"/>
                <a:gd name="T3" fmla="*/ 145 h 145"/>
                <a:gd name="T4" fmla="*/ 0 w 109"/>
                <a:gd name="T5" fmla="*/ 0 h 145"/>
                <a:gd name="T6" fmla="*/ 22 w 109"/>
                <a:gd name="T7" fmla="*/ 0 h 145"/>
                <a:gd name="T8" fmla="*/ 22 w 109"/>
                <a:gd name="T9" fmla="*/ 6 h 145"/>
                <a:gd name="T10" fmla="*/ 7 w 109"/>
                <a:gd name="T11" fmla="*/ 6 h 145"/>
                <a:gd name="T12" fmla="*/ 7 w 109"/>
                <a:gd name="T13" fmla="*/ 138 h 145"/>
                <a:gd name="T14" fmla="*/ 103 w 109"/>
                <a:gd name="T15" fmla="*/ 138 h 145"/>
                <a:gd name="T16" fmla="*/ 103 w 109"/>
                <a:gd name="T17" fmla="*/ 6 h 145"/>
                <a:gd name="T18" fmla="*/ 87 w 109"/>
                <a:gd name="T19" fmla="*/ 6 h 145"/>
                <a:gd name="T20" fmla="*/ 87 w 109"/>
                <a:gd name="T21" fmla="*/ 0 h 145"/>
                <a:gd name="T22" fmla="*/ 109 w 109"/>
                <a:gd name="T23" fmla="*/ 0 h 145"/>
                <a:gd name="T24" fmla="*/ 109 w 109"/>
                <a:gd name="T2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5">
                  <a:moveTo>
                    <a:pt x="109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7" y="6"/>
                  </a:lnTo>
                  <a:lnTo>
                    <a:pt x="7" y="138"/>
                  </a:lnTo>
                  <a:lnTo>
                    <a:pt x="103" y="138"/>
                  </a:lnTo>
                  <a:lnTo>
                    <a:pt x="103" y="6"/>
                  </a:lnTo>
                  <a:lnTo>
                    <a:pt x="87" y="6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9" y="1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68">
              <a:extLst>
                <a:ext uri="{FF2B5EF4-FFF2-40B4-BE49-F238E27FC236}">
                  <a16:creationId xmlns:a16="http://schemas.microsoft.com/office/drawing/2014/main" id="{F5BA8666-9838-40BF-BD8B-9CC2C138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768" y="4099234"/>
              <a:ext cx="310750" cy="525878"/>
            </a:xfrm>
            <a:custGeom>
              <a:avLst/>
              <a:gdLst>
                <a:gd name="T0" fmla="*/ 17 w 101"/>
                <a:gd name="T1" fmla="*/ 172 h 172"/>
                <a:gd name="T2" fmla="*/ 0 w 101"/>
                <a:gd name="T3" fmla="*/ 172 h 172"/>
                <a:gd name="T4" fmla="*/ 0 w 101"/>
                <a:gd name="T5" fmla="*/ 122 h 172"/>
                <a:gd name="T6" fmla="*/ 51 w 101"/>
                <a:gd name="T7" fmla="*/ 71 h 172"/>
                <a:gd name="T8" fmla="*/ 85 w 101"/>
                <a:gd name="T9" fmla="*/ 37 h 172"/>
                <a:gd name="T10" fmla="*/ 85 w 101"/>
                <a:gd name="T11" fmla="*/ 0 h 172"/>
                <a:gd name="T12" fmla="*/ 101 w 101"/>
                <a:gd name="T13" fmla="*/ 0 h 172"/>
                <a:gd name="T14" fmla="*/ 101 w 101"/>
                <a:gd name="T15" fmla="*/ 37 h 172"/>
                <a:gd name="T16" fmla="*/ 51 w 101"/>
                <a:gd name="T17" fmla="*/ 88 h 172"/>
                <a:gd name="T18" fmla="*/ 17 w 101"/>
                <a:gd name="T19" fmla="*/ 122 h 172"/>
                <a:gd name="T20" fmla="*/ 17 w 101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72">
                  <a:moveTo>
                    <a:pt x="17" y="172"/>
                  </a:moveTo>
                  <a:lnTo>
                    <a:pt x="0" y="172"/>
                  </a:lnTo>
                  <a:lnTo>
                    <a:pt x="0" y="122"/>
                  </a:lnTo>
                  <a:cubicBezTo>
                    <a:pt x="0" y="94"/>
                    <a:pt x="23" y="71"/>
                    <a:pt x="51" y="71"/>
                  </a:cubicBezTo>
                  <a:cubicBezTo>
                    <a:pt x="69" y="71"/>
                    <a:pt x="85" y="56"/>
                    <a:pt x="85" y="37"/>
                  </a:cubicBezTo>
                  <a:lnTo>
                    <a:pt x="85" y="0"/>
                  </a:lnTo>
                  <a:lnTo>
                    <a:pt x="101" y="0"/>
                  </a:lnTo>
                  <a:lnTo>
                    <a:pt x="101" y="37"/>
                  </a:lnTo>
                  <a:cubicBezTo>
                    <a:pt x="101" y="65"/>
                    <a:pt x="79" y="88"/>
                    <a:pt x="51" y="88"/>
                  </a:cubicBezTo>
                  <a:cubicBezTo>
                    <a:pt x="32" y="88"/>
                    <a:pt x="17" y="103"/>
                    <a:pt x="17" y="122"/>
                  </a:cubicBezTo>
                  <a:lnTo>
                    <a:pt x="17" y="172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9">
              <a:extLst>
                <a:ext uri="{FF2B5EF4-FFF2-40B4-BE49-F238E27FC236}">
                  <a16:creationId xmlns:a16="http://schemas.microsoft.com/office/drawing/2014/main" id="{33878C75-6A77-4FB6-B65D-50DC6D7F2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026" y="4059391"/>
              <a:ext cx="207165" cy="143421"/>
            </a:xfrm>
            <a:custGeom>
              <a:avLst/>
              <a:gdLst>
                <a:gd name="T0" fmla="*/ 21 w 26"/>
                <a:gd name="T1" fmla="*/ 18 h 18"/>
                <a:gd name="T2" fmla="*/ 13 w 26"/>
                <a:gd name="T3" fmla="*/ 10 h 18"/>
                <a:gd name="T4" fmla="*/ 5 w 26"/>
                <a:gd name="T5" fmla="*/ 18 h 18"/>
                <a:gd name="T6" fmla="*/ 0 w 26"/>
                <a:gd name="T7" fmla="*/ 14 h 18"/>
                <a:gd name="T8" fmla="*/ 13 w 26"/>
                <a:gd name="T9" fmla="*/ 0 h 18"/>
                <a:gd name="T10" fmla="*/ 26 w 26"/>
                <a:gd name="T11" fmla="*/ 14 h 18"/>
                <a:gd name="T12" fmla="*/ 21 w 2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1" y="18"/>
                  </a:moveTo>
                  <a:lnTo>
                    <a:pt x="13" y="1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26" y="14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0">
              <a:extLst>
                <a:ext uri="{FF2B5EF4-FFF2-40B4-BE49-F238E27FC236}">
                  <a16:creationId xmlns:a16="http://schemas.microsoft.com/office/drawing/2014/main" id="{5FB3F835-EF19-4AFD-8C97-26D7F4B3F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770" y="4465755"/>
              <a:ext cx="159357" cy="167328"/>
            </a:xfrm>
            <a:custGeom>
              <a:avLst/>
              <a:gdLst>
                <a:gd name="T0" fmla="*/ 27 w 53"/>
                <a:gd name="T1" fmla="*/ 17 h 54"/>
                <a:gd name="T2" fmla="*/ 17 w 53"/>
                <a:gd name="T3" fmla="*/ 27 h 54"/>
                <a:gd name="T4" fmla="*/ 27 w 53"/>
                <a:gd name="T5" fmla="*/ 37 h 54"/>
                <a:gd name="T6" fmla="*/ 37 w 53"/>
                <a:gd name="T7" fmla="*/ 27 h 54"/>
                <a:gd name="T8" fmla="*/ 27 w 53"/>
                <a:gd name="T9" fmla="*/ 17 h 54"/>
                <a:gd name="T10" fmla="*/ 27 w 53"/>
                <a:gd name="T11" fmla="*/ 54 h 54"/>
                <a:gd name="T12" fmla="*/ 0 w 53"/>
                <a:gd name="T13" fmla="*/ 27 h 54"/>
                <a:gd name="T14" fmla="*/ 27 w 53"/>
                <a:gd name="T15" fmla="*/ 0 h 54"/>
                <a:gd name="T16" fmla="*/ 53 w 53"/>
                <a:gd name="T17" fmla="*/ 27 h 54"/>
                <a:gd name="T18" fmla="*/ 27 w 53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7" y="17"/>
                  </a:moveTo>
                  <a:cubicBezTo>
                    <a:pt x="21" y="17"/>
                    <a:pt x="17" y="21"/>
                    <a:pt x="17" y="27"/>
                  </a:cubicBezTo>
                  <a:cubicBezTo>
                    <a:pt x="17" y="32"/>
                    <a:pt x="21" y="37"/>
                    <a:pt x="27" y="37"/>
                  </a:cubicBezTo>
                  <a:cubicBezTo>
                    <a:pt x="32" y="37"/>
                    <a:pt x="37" y="32"/>
                    <a:pt x="37" y="27"/>
                  </a:cubicBezTo>
                  <a:cubicBezTo>
                    <a:pt x="37" y="21"/>
                    <a:pt x="32" y="17"/>
                    <a:pt x="27" y="17"/>
                  </a:cubicBezTo>
                  <a:close/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7" y="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71">
              <a:extLst>
                <a:ext uri="{FF2B5EF4-FFF2-40B4-BE49-F238E27FC236}">
                  <a16:creationId xmlns:a16="http://schemas.microsoft.com/office/drawing/2014/main" id="{CC833597-168B-4CA8-95EB-2F3F2F3B3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927" y="4059391"/>
              <a:ext cx="47806" cy="1354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2">
              <a:extLst>
                <a:ext uri="{FF2B5EF4-FFF2-40B4-BE49-F238E27FC236}">
                  <a16:creationId xmlns:a16="http://schemas.microsoft.com/office/drawing/2014/main" id="{0E2C10FF-B28E-400C-B26B-FD1D06293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119" y="4099234"/>
              <a:ext cx="143421" cy="557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0B1B1B-7DF4-496B-B171-DCBD4246DDAD}"/>
              </a:ext>
            </a:extLst>
          </p:cNvPr>
          <p:cNvGrpSpPr/>
          <p:nvPr/>
        </p:nvGrpSpPr>
        <p:grpSpPr>
          <a:xfrm>
            <a:off x="4661517" y="2882547"/>
            <a:ext cx="1707764" cy="1590666"/>
            <a:chOff x="4154741" y="2882547"/>
            <a:chExt cx="1707764" cy="159066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09A562-E712-43AA-9A3B-74DF9E8ED946}"/>
                </a:ext>
              </a:extLst>
            </p:cNvPr>
            <p:cNvSpPr/>
            <p:nvPr/>
          </p:nvSpPr>
          <p:spPr>
            <a:xfrm>
              <a:off x="4745238" y="3489621"/>
              <a:ext cx="289135" cy="281798"/>
            </a:xfrm>
            <a:custGeom>
              <a:avLst/>
              <a:gdLst>
                <a:gd name="connsiteX0" fmla="*/ 116302 w 148372"/>
                <a:gd name="connsiteY0" fmla="*/ 23374 h 144607"/>
                <a:gd name="connsiteX1" fmla="*/ 57761 w 148372"/>
                <a:gd name="connsiteY1" fmla="*/ 28 h 144607"/>
                <a:gd name="connsiteX2" fmla="*/ 13136 w 148372"/>
                <a:gd name="connsiteY2" fmla="*/ 19078 h 144607"/>
                <a:gd name="connsiteX3" fmla="*/ 32043 w 148372"/>
                <a:gd name="connsiteY3" fmla="*/ 121205 h 144607"/>
                <a:gd name="connsiteX4" fmla="*/ 90584 w 148372"/>
                <a:gd name="connsiteY4" fmla="*/ 144580 h 144607"/>
                <a:gd name="connsiteX5" fmla="*/ 135209 w 148372"/>
                <a:gd name="connsiteY5" fmla="*/ 125530 h 144607"/>
                <a:gd name="connsiteX6" fmla="*/ 116302 w 148372"/>
                <a:gd name="connsiteY6" fmla="*/ 23374 h 144607"/>
                <a:gd name="connsiteX7" fmla="*/ 120778 w 148372"/>
                <a:gd name="connsiteY7" fmla="*/ 113061 h 144607"/>
                <a:gd name="connsiteX8" fmla="*/ 90584 w 148372"/>
                <a:gd name="connsiteY8" fmla="*/ 125530 h 144607"/>
                <a:gd name="connsiteX9" fmla="*/ 44559 w 148372"/>
                <a:gd name="connsiteY9" fmla="*/ 106870 h 144607"/>
                <a:gd name="connsiteX10" fmla="*/ 27567 w 148372"/>
                <a:gd name="connsiteY10" fmla="*/ 31546 h 144607"/>
                <a:gd name="connsiteX11" fmla="*/ 57761 w 148372"/>
                <a:gd name="connsiteY11" fmla="*/ 19078 h 144607"/>
                <a:gd name="connsiteX12" fmla="*/ 103786 w 148372"/>
                <a:gd name="connsiteY12" fmla="*/ 37728 h 144607"/>
                <a:gd name="connsiteX13" fmla="*/ 120816 w 148372"/>
                <a:gd name="connsiteY13" fmla="*/ 113061 h 14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372" h="144607">
                  <a:moveTo>
                    <a:pt x="116302" y="23374"/>
                  </a:moveTo>
                  <a:cubicBezTo>
                    <a:pt x="100207" y="8843"/>
                    <a:pt x="79438" y="560"/>
                    <a:pt x="57761" y="28"/>
                  </a:cubicBezTo>
                  <a:cubicBezTo>
                    <a:pt x="40806" y="-502"/>
                    <a:pt x="24481" y="6467"/>
                    <a:pt x="13136" y="19078"/>
                  </a:cubicBezTo>
                  <a:cubicBezTo>
                    <a:pt x="-10124" y="46082"/>
                    <a:pt x="-1685" y="91811"/>
                    <a:pt x="32043" y="121205"/>
                  </a:cubicBezTo>
                  <a:cubicBezTo>
                    <a:pt x="48133" y="135747"/>
                    <a:pt x="68903" y="144041"/>
                    <a:pt x="90584" y="144580"/>
                  </a:cubicBezTo>
                  <a:cubicBezTo>
                    <a:pt x="107539" y="145110"/>
                    <a:pt x="123864" y="138141"/>
                    <a:pt x="135209" y="125530"/>
                  </a:cubicBezTo>
                  <a:cubicBezTo>
                    <a:pt x="158507" y="98498"/>
                    <a:pt x="150068" y="52768"/>
                    <a:pt x="116302" y="23374"/>
                  </a:cubicBezTo>
                  <a:close/>
                  <a:moveTo>
                    <a:pt x="120778" y="113061"/>
                  </a:moveTo>
                  <a:cubicBezTo>
                    <a:pt x="113034" y="121451"/>
                    <a:pt x="101992" y="126011"/>
                    <a:pt x="90584" y="125530"/>
                  </a:cubicBezTo>
                  <a:cubicBezTo>
                    <a:pt x="73516" y="124959"/>
                    <a:pt x="57206" y="118347"/>
                    <a:pt x="44559" y="106870"/>
                  </a:cubicBezTo>
                  <a:cubicBezTo>
                    <a:pt x="19204" y="84782"/>
                    <a:pt x="11422" y="50282"/>
                    <a:pt x="27567" y="31546"/>
                  </a:cubicBezTo>
                  <a:cubicBezTo>
                    <a:pt x="35311" y="23157"/>
                    <a:pt x="46353" y="18597"/>
                    <a:pt x="57761" y="19078"/>
                  </a:cubicBezTo>
                  <a:cubicBezTo>
                    <a:pt x="74827" y="19649"/>
                    <a:pt x="91137" y="26258"/>
                    <a:pt x="103786" y="37728"/>
                  </a:cubicBezTo>
                  <a:cubicBezTo>
                    <a:pt x="129179" y="59826"/>
                    <a:pt x="136961" y="94326"/>
                    <a:pt x="120816" y="11306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48834A-43CD-4BDD-BA30-8F8CBBA96D84}"/>
                </a:ext>
              </a:extLst>
            </p:cNvPr>
            <p:cNvSpPr/>
            <p:nvPr/>
          </p:nvSpPr>
          <p:spPr>
            <a:xfrm>
              <a:off x="5016753" y="3245852"/>
              <a:ext cx="127396" cy="123578"/>
            </a:xfrm>
            <a:custGeom>
              <a:avLst/>
              <a:gdLst>
                <a:gd name="connsiteX0" fmla="*/ 50019 w 65374"/>
                <a:gd name="connsiteY0" fmla="*/ 7076 h 63415"/>
                <a:gd name="connsiteX1" fmla="*/ 28617 w 65374"/>
                <a:gd name="connsiteY1" fmla="*/ 9 h 63415"/>
                <a:gd name="connsiteX2" fmla="*/ 4671 w 65374"/>
                <a:gd name="connsiteY2" fmla="*/ 11744 h 63415"/>
                <a:gd name="connsiteX3" fmla="*/ 15339 w 65374"/>
                <a:gd name="connsiteY3" fmla="*/ 56349 h 63415"/>
                <a:gd name="connsiteX4" fmla="*/ 36742 w 65374"/>
                <a:gd name="connsiteY4" fmla="*/ 63407 h 63415"/>
                <a:gd name="connsiteX5" fmla="*/ 60687 w 65374"/>
                <a:gd name="connsiteY5" fmla="*/ 51672 h 63415"/>
                <a:gd name="connsiteX6" fmla="*/ 50019 w 65374"/>
                <a:gd name="connsiteY6" fmla="*/ 7076 h 63415"/>
                <a:gd name="connsiteX7" fmla="*/ 45162 w 65374"/>
                <a:gd name="connsiteY7" fmla="*/ 40633 h 63415"/>
                <a:gd name="connsiteX8" fmla="*/ 36742 w 65374"/>
                <a:gd name="connsiteY8" fmla="*/ 44357 h 63415"/>
                <a:gd name="connsiteX9" fmla="*/ 26435 w 65374"/>
                <a:gd name="connsiteY9" fmla="*/ 40861 h 63415"/>
                <a:gd name="connsiteX10" fmla="*/ 20187 w 65374"/>
                <a:gd name="connsiteY10" fmla="*/ 22764 h 63415"/>
                <a:gd name="connsiteX11" fmla="*/ 28617 w 65374"/>
                <a:gd name="connsiteY11" fmla="*/ 19040 h 63415"/>
                <a:gd name="connsiteX12" fmla="*/ 38923 w 65374"/>
                <a:gd name="connsiteY12" fmla="*/ 22545 h 63415"/>
                <a:gd name="connsiteX13" fmla="*/ 45162 w 65374"/>
                <a:gd name="connsiteY13" fmla="*/ 40585 h 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374" h="63415">
                  <a:moveTo>
                    <a:pt x="50019" y="7076"/>
                  </a:moveTo>
                  <a:cubicBezTo>
                    <a:pt x="43797" y="2545"/>
                    <a:pt x="36314" y="74"/>
                    <a:pt x="28617" y="9"/>
                  </a:cubicBezTo>
                  <a:cubicBezTo>
                    <a:pt x="19197" y="-223"/>
                    <a:pt x="10259" y="4158"/>
                    <a:pt x="4671" y="11744"/>
                  </a:cubicBezTo>
                  <a:cubicBezTo>
                    <a:pt x="-4501" y="27038"/>
                    <a:pt x="240" y="46859"/>
                    <a:pt x="15339" y="56349"/>
                  </a:cubicBezTo>
                  <a:cubicBezTo>
                    <a:pt x="21564" y="60873"/>
                    <a:pt x="29046" y="63340"/>
                    <a:pt x="36742" y="63407"/>
                  </a:cubicBezTo>
                  <a:cubicBezTo>
                    <a:pt x="46161" y="63640"/>
                    <a:pt x="55100" y="59259"/>
                    <a:pt x="60687" y="51672"/>
                  </a:cubicBezTo>
                  <a:cubicBezTo>
                    <a:pt x="69886" y="36385"/>
                    <a:pt x="65139" y="16547"/>
                    <a:pt x="50019" y="7076"/>
                  </a:cubicBezTo>
                  <a:close/>
                  <a:moveTo>
                    <a:pt x="45162" y="40633"/>
                  </a:moveTo>
                  <a:cubicBezTo>
                    <a:pt x="43092" y="43123"/>
                    <a:pt x="39976" y="44501"/>
                    <a:pt x="36742" y="44357"/>
                  </a:cubicBezTo>
                  <a:cubicBezTo>
                    <a:pt x="33027" y="44287"/>
                    <a:pt x="29426" y="43066"/>
                    <a:pt x="26435" y="40861"/>
                  </a:cubicBezTo>
                  <a:cubicBezTo>
                    <a:pt x="20021" y="37323"/>
                    <a:pt x="17322" y="29507"/>
                    <a:pt x="20187" y="22764"/>
                  </a:cubicBezTo>
                  <a:cubicBezTo>
                    <a:pt x="22261" y="20274"/>
                    <a:pt x="25379" y="18896"/>
                    <a:pt x="28617" y="19040"/>
                  </a:cubicBezTo>
                  <a:cubicBezTo>
                    <a:pt x="32331" y="19115"/>
                    <a:pt x="35932" y="20340"/>
                    <a:pt x="38923" y="22545"/>
                  </a:cubicBezTo>
                  <a:cubicBezTo>
                    <a:pt x="45666" y="27336"/>
                    <a:pt x="48581" y="35785"/>
                    <a:pt x="45162" y="4058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5E65C0-CC94-4B77-814B-8083939BB888}"/>
                </a:ext>
              </a:extLst>
            </p:cNvPr>
            <p:cNvSpPr/>
            <p:nvPr/>
          </p:nvSpPr>
          <p:spPr>
            <a:xfrm>
              <a:off x="4714811" y="3923279"/>
              <a:ext cx="126708" cy="124480"/>
            </a:xfrm>
            <a:custGeom>
              <a:avLst/>
              <a:gdLst>
                <a:gd name="connsiteX0" fmla="*/ 51287 w 65021"/>
                <a:gd name="connsiteY0" fmla="*/ 8398 h 63878"/>
                <a:gd name="connsiteX1" fmla="*/ 28294 w 65021"/>
                <a:gd name="connsiteY1" fmla="*/ 7 h 63878"/>
                <a:gd name="connsiteX2" fmla="*/ 5739 w 65021"/>
                <a:gd name="connsiteY2" fmla="*/ 10398 h 63878"/>
                <a:gd name="connsiteX3" fmla="*/ 13749 w 65021"/>
                <a:gd name="connsiteY3" fmla="*/ 55480 h 63878"/>
                <a:gd name="connsiteX4" fmla="*/ 36742 w 65021"/>
                <a:gd name="connsiteY4" fmla="*/ 63872 h 63878"/>
                <a:gd name="connsiteX5" fmla="*/ 59288 w 65021"/>
                <a:gd name="connsiteY5" fmla="*/ 53480 h 63878"/>
                <a:gd name="connsiteX6" fmla="*/ 51287 w 65021"/>
                <a:gd name="connsiteY6" fmla="*/ 8398 h 63878"/>
                <a:gd name="connsiteX7" fmla="*/ 44381 w 65021"/>
                <a:gd name="connsiteY7" fmla="*/ 41621 h 63878"/>
                <a:gd name="connsiteX8" fmla="*/ 36761 w 65021"/>
                <a:gd name="connsiteY8" fmla="*/ 44822 h 63878"/>
                <a:gd name="connsiteX9" fmla="*/ 25731 w 65021"/>
                <a:gd name="connsiteY9" fmla="*/ 40650 h 63878"/>
                <a:gd name="connsiteX10" fmla="*/ 20674 w 65021"/>
                <a:gd name="connsiteY10" fmla="*/ 22257 h 63878"/>
                <a:gd name="connsiteX11" fmla="*/ 28294 w 65021"/>
                <a:gd name="connsiteY11" fmla="*/ 19057 h 63878"/>
                <a:gd name="connsiteX12" fmla="*/ 39267 w 65021"/>
                <a:gd name="connsiteY12" fmla="*/ 23181 h 63878"/>
                <a:gd name="connsiteX13" fmla="*/ 44381 w 65021"/>
                <a:gd name="connsiteY13" fmla="*/ 41621 h 6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21" h="63878">
                  <a:moveTo>
                    <a:pt x="51287" y="8398"/>
                  </a:moveTo>
                  <a:cubicBezTo>
                    <a:pt x="44802" y="3062"/>
                    <a:pt x="36691" y="102"/>
                    <a:pt x="28294" y="7"/>
                  </a:cubicBezTo>
                  <a:cubicBezTo>
                    <a:pt x="19577" y="-181"/>
                    <a:pt x="11259" y="3651"/>
                    <a:pt x="5739" y="10398"/>
                  </a:cubicBezTo>
                  <a:cubicBezTo>
                    <a:pt x="-4357" y="25091"/>
                    <a:pt x="-790" y="45166"/>
                    <a:pt x="13749" y="55480"/>
                  </a:cubicBezTo>
                  <a:cubicBezTo>
                    <a:pt x="20236" y="60812"/>
                    <a:pt x="28346" y="63773"/>
                    <a:pt x="36742" y="63872"/>
                  </a:cubicBezTo>
                  <a:cubicBezTo>
                    <a:pt x="45456" y="64060"/>
                    <a:pt x="53772" y="60227"/>
                    <a:pt x="59288" y="53480"/>
                  </a:cubicBezTo>
                  <a:cubicBezTo>
                    <a:pt x="69374" y="38788"/>
                    <a:pt x="65813" y="18722"/>
                    <a:pt x="51287" y="8398"/>
                  </a:cubicBezTo>
                  <a:close/>
                  <a:moveTo>
                    <a:pt x="44381" y="41621"/>
                  </a:moveTo>
                  <a:cubicBezTo>
                    <a:pt x="42446" y="43771"/>
                    <a:pt x="39651" y="44945"/>
                    <a:pt x="36761" y="44822"/>
                  </a:cubicBezTo>
                  <a:cubicBezTo>
                    <a:pt x="32718" y="44723"/>
                    <a:pt x="28828" y="43252"/>
                    <a:pt x="25731" y="40650"/>
                  </a:cubicBezTo>
                  <a:cubicBezTo>
                    <a:pt x="19600" y="36706"/>
                    <a:pt x="17421" y="28781"/>
                    <a:pt x="20674" y="22257"/>
                  </a:cubicBezTo>
                  <a:cubicBezTo>
                    <a:pt x="22608" y="20106"/>
                    <a:pt x="25403" y="18932"/>
                    <a:pt x="28294" y="19057"/>
                  </a:cubicBezTo>
                  <a:cubicBezTo>
                    <a:pt x="32313" y="19147"/>
                    <a:pt x="36182" y="20602"/>
                    <a:pt x="39267" y="23181"/>
                  </a:cubicBezTo>
                  <a:cubicBezTo>
                    <a:pt x="45490" y="27075"/>
                    <a:pt x="47709" y="35078"/>
                    <a:pt x="44381" y="416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C6ECDE-6685-4157-A73C-42C335BD0A57}"/>
                </a:ext>
              </a:extLst>
            </p:cNvPr>
            <p:cNvSpPr/>
            <p:nvPr/>
          </p:nvSpPr>
          <p:spPr>
            <a:xfrm>
              <a:off x="4509361" y="3046853"/>
              <a:ext cx="849710" cy="1263891"/>
            </a:xfrm>
            <a:custGeom>
              <a:avLst/>
              <a:gdLst>
                <a:gd name="connsiteX0" fmla="*/ 432978 w 436035"/>
                <a:gd name="connsiteY0" fmla="*/ 180880 h 648576"/>
                <a:gd name="connsiteX1" fmla="*/ 436035 w 436035"/>
                <a:gd name="connsiteY1" fmla="*/ 177813 h 648576"/>
                <a:gd name="connsiteX2" fmla="*/ 430701 w 436035"/>
                <a:gd name="connsiteY2" fmla="*/ 98717 h 648576"/>
                <a:gd name="connsiteX3" fmla="*/ 294846 w 436035"/>
                <a:gd name="connsiteY3" fmla="*/ 0 h 648576"/>
                <a:gd name="connsiteX4" fmla="*/ 211217 w 436035"/>
                <a:gd name="connsiteY4" fmla="*/ 15850 h 648576"/>
                <a:gd name="connsiteX5" fmla="*/ 209131 w 436035"/>
                <a:gd name="connsiteY5" fmla="*/ 17936 h 648576"/>
                <a:gd name="connsiteX6" fmla="*/ 100470 w 436035"/>
                <a:gd name="connsiteY6" fmla="*/ 179680 h 648576"/>
                <a:gd name="connsiteX7" fmla="*/ 61932 w 436035"/>
                <a:gd name="connsiteY7" fmla="*/ 297037 h 648576"/>
                <a:gd name="connsiteX8" fmla="*/ 1572 w 436035"/>
                <a:gd name="connsiteY8" fmla="*/ 445332 h 648576"/>
                <a:gd name="connsiteX9" fmla="*/ 0 w 436035"/>
                <a:gd name="connsiteY9" fmla="*/ 448018 h 648576"/>
                <a:gd name="connsiteX10" fmla="*/ 7620 w 436035"/>
                <a:gd name="connsiteY10" fmla="*/ 521970 h 648576"/>
                <a:gd name="connsiteX11" fmla="*/ 149390 w 436035"/>
                <a:gd name="connsiteY11" fmla="*/ 648576 h 648576"/>
                <a:gd name="connsiteX12" fmla="*/ 216008 w 436035"/>
                <a:gd name="connsiteY12" fmla="*/ 632974 h 648576"/>
                <a:gd name="connsiteX13" fmla="*/ 218094 w 436035"/>
                <a:gd name="connsiteY13" fmla="*/ 629945 h 648576"/>
                <a:gd name="connsiteX14" fmla="*/ 248574 w 436035"/>
                <a:gd name="connsiteY14" fmla="*/ 568900 h 648576"/>
                <a:gd name="connsiteX15" fmla="*/ 280864 w 436035"/>
                <a:gd name="connsiteY15" fmla="*/ 455962 h 648576"/>
                <a:gd name="connsiteX16" fmla="*/ 345453 w 436035"/>
                <a:gd name="connsiteY16" fmla="*/ 287760 h 648576"/>
                <a:gd name="connsiteX17" fmla="*/ 432978 w 436035"/>
                <a:gd name="connsiteY17" fmla="*/ 180880 h 648576"/>
                <a:gd name="connsiteX18" fmla="*/ 262357 w 436035"/>
                <a:gd name="connsiteY18" fmla="*/ 451514 h 648576"/>
                <a:gd name="connsiteX19" fmla="*/ 230619 w 436035"/>
                <a:gd name="connsiteY19" fmla="*/ 562585 h 648576"/>
                <a:gd name="connsiteX20" fmla="*/ 230619 w 436035"/>
                <a:gd name="connsiteY20" fmla="*/ 562585 h 648576"/>
                <a:gd name="connsiteX21" fmla="*/ 204464 w 436035"/>
                <a:gd name="connsiteY21" fmla="*/ 616106 h 648576"/>
                <a:gd name="connsiteX22" fmla="*/ 154705 w 436035"/>
                <a:gd name="connsiteY22" fmla="*/ 627755 h 648576"/>
                <a:gd name="connsiteX23" fmla="*/ 25889 w 436035"/>
                <a:gd name="connsiteY23" fmla="*/ 512674 h 648576"/>
                <a:gd name="connsiteX24" fmla="*/ 19631 w 436035"/>
                <a:gd name="connsiteY24" fmla="*/ 452247 h 648576"/>
                <a:gd name="connsiteX25" fmla="*/ 80420 w 436035"/>
                <a:gd name="connsiteY25" fmla="*/ 301752 h 648576"/>
                <a:gd name="connsiteX26" fmla="*/ 118100 w 436035"/>
                <a:gd name="connsiteY26" fmla="*/ 186976 h 648576"/>
                <a:gd name="connsiteX27" fmla="*/ 220561 w 436035"/>
                <a:gd name="connsiteY27" fmla="*/ 33423 h 648576"/>
                <a:gd name="connsiteX28" fmla="*/ 290293 w 436035"/>
                <a:gd name="connsiteY28" fmla="*/ 20250 h 648576"/>
                <a:gd name="connsiteX29" fmla="*/ 412280 w 436035"/>
                <a:gd name="connsiteY29" fmla="*/ 108899 h 648576"/>
                <a:gd name="connsiteX30" fmla="*/ 416452 w 436035"/>
                <a:gd name="connsiteY30" fmla="*/ 170478 h 648576"/>
                <a:gd name="connsiteX31" fmla="*/ 329232 w 436035"/>
                <a:gd name="connsiteY31" fmla="*/ 277787 h 648576"/>
                <a:gd name="connsiteX32" fmla="*/ 262357 w 436035"/>
                <a:gd name="connsiteY32" fmla="*/ 451514 h 6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6035" h="648576">
                  <a:moveTo>
                    <a:pt x="432978" y="180880"/>
                  </a:moveTo>
                  <a:lnTo>
                    <a:pt x="436035" y="177813"/>
                  </a:lnTo>
                  <a:lnTo>
                    <a:pt x="430701" y="98717"/>
                  </a:lnTo>
                  <a:lnTo>
                    <a:pt x="294846" y="0"/>
                  </a:lnTo>
                  <a:lnTo>
                    <a:pt x="211217" y="15850"/>
                  </a:lnTo>
                  <a:lnTo>
                    <a:pt x="209131" y="17936"/>
                  </a:lnTo>
                  <a:cubicBezTo>
                    <a:pt x="162659" y="64207"/>
                    <a:pt x="125740" y="119164"/>
                    <a:pt x="100470" y="179680"/>
                  </a:cubicBezTo>
                  <a:cubicBezTo>
                    <a:pt x="84450" y="217684"/>
                    <a:pt x="71560" y="256934"/>
                    <a:pt x="61932" y="297037"/>
                  </a:cubicBezTo>
                  <a:cubicBezTo>
                    <a:pt x="50154" y="349468"/>
                    <a:pt x="29757" y="399579"/>
                    <a:pt x="1572" y="445332"/>
                  </a:cubicBezTo>
                  <a:lnTo>
                    <a:pt x="0" y="448018"/>
                  </a:lnTo>
                  <a:lnTo>
                    <a:pt x="7620" y="521970"/>
                  </a:lnTo>
                  <a:lnTo>
                    <a:pt x="149390" y="648576"/>
                  </a:lnTo>
                  <a:lnTo>
                    <a:pt x="216008" y="632974"/>
                  </a:lnTo>
                  <a:lnTo>
                    <a:pt x="218094" y="629945"/>
                  </a:lnTo>
                  <a:cubicBezTo>
                    <a:pt x="230917" y="611039"/>
                    <a:pt x="241167" y="590511"/>
                    <a:pt x="248574" y="568900"/>
                  </a:cubicBezTo>
                  <a:cubicBezTo>
                    <a:pt x="261395" y="531872"/>
                    <a:pt x="272174" y="494170"/>
                    <a:pt x="280864" y="455962"/>
                  </a:cubicBezTo>
                  <a:cubicBezTo>
                    <a:pt x="294675" y="399764"/>
                    <a:pt x="306581" y="351187"/>
                    <a:pt x="345453" y="287760"/>
                  </a:cubicBezTo>
                  <a:cubicBezTo>
                    <a:pt x="370399" y="248870"/>
                    <a:pt x="399770" y="213004"/>
                    <a:pt x="432978" y="180880"/>
                  </a:cubicBezTo>
                  <a:close/>
                  <a:moveTo>
                    <a:pt x="262357" y="451514"/>
                  </a:moveTo>
                  <a:cubicBezTo>
                    <a:pt x="253813" y="489089"/>
                    <a:pt x="243218" y="526168"/>
                    <a:pt x="230619" y="562585"/>
                  </a:cubicBezTo>
                  <a:lnTo>
                    <a:pt x="230619" y="562585"/>
                  </a:lnTo>
                  <a:cubicBezTo>
                    <a:pt x="224149" y="581438"/>
                    <a:pt x="215363" y="599416"/>
                    <a:pt x="204464" y="616106"/>
                  </a:cubicBezTo>
                  <a:lnTo>
                    <a:pt x="154705" y="627755"/>
                  </a:lnTo>
                  <a:lnTo>
                    <a:pt x="25889" y="512674"/>
                  </a:lnTo>
                  <a:lnTo>
                    <a:pt x="19631" y="452247"/>
                  </a:lnTo>
                  <a:cubicBezTo>
                    <a:pt x="47964" y="405732"/>
                    <a:pt x="68497" y="354896"/>
                    <a:pt x="80420" y="301752"/>
                  </a:cubicBezTo>
                  <a:cubicBezTo>
                    <a:pt x="89839" y="262533"/>
                    <a:pt x="102440" y="224146"/>
                    <a:pt x="118100" y="186976"/>
                  </a:cubicBezTo>
                  <a:cubicBezTo>
                    <a:pt x="142019" y="129655"/>
                    <a:pt x="176813" y="77512"/>
                    <a:pt x="220561" y="33423"/>
                  </a:cubicBezTo>
                  <a:lnTo>
                    <a:pt x="290293" y="20250"/>
                  </a:lnTo>
                  <a:lnTo>
                    <a:pt x="412280" y="108899"/>
                  </a:lnTo>
                  <a:lnTo>
                    <a:pt x="416452" y="170478"/>
                  </a:lnTo>
                  <a:cubicBezTo>
                    <a:pt x="383397" y="202819"/>
                    <a:pt x="354135" y="238820"/>
                    <a:pt x="329232" y="277787"/>
                  </a:cubicBezTo>
                  <a:cubicBezTo>
                    <a:pt x="288836" y="343757"/>
                    <a:pt x="276577" y="393649"/>
                    <a:pt x="262357" y="4515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8E0DB3-EDC4-49E2-A94E-A25CDC499E45}"/>
                </a:ext>
              </a:extLst>
            </p:cNvPr>
            <p:cNvSpPr/>
            <p:nvPr/>
          </p:nvSpPr>
          <p:spPr>
            <a:xfrm>
              <a:off x="4154741" y="2882547"/>
              <a:ext cx="1707764" cy="1590666"/>
            </a:xfrm>
            <a:custGeom>
              <a:avLst/>
              <a:gdLst>
                <a:gd name="connsiteX0" fmla="*/ 875568 w 876352"/>
                <a:gd name="connsiteY0" fmla="*/ 561832 h 816263"/>
                <a:gd name="connsiteX1" fmla="*/ 866233 w 876352"/>
                <a:gd name="connsiteY1" fmla="*/ 556203 h 816263"/>
                <a:gd name="connsiteX2" fmla="*/ 781156 w 876352"/>
                <a:gd name="connsiteY2" fmla="*/ 512883 h 816263"/>
                <a:gd name="connsiteX3" fmla="*/ 723120 w 876352"/>
                <a:gd name="connsiteY3" fmla="*/ 449732 h 816263"/>
                <a:gd name="connsiteX4" fmla="*/ 660846 w 876352"/>
                <a:gd name="connsiteY4" fmla="*/ 399545 h 816263"/>
                <a:gd name="connsiteX5" fmla="*/ 554299 w 876352"/>
                <a:gd name="connsiteY5" fmla="*/ 421453 h 816263"/>
                <a:gd name="connsiteX6" fmla="*/ 568215 w 876352"/>
                <a:gd name="connsiteY6" fmla="*/ 397021 h 816263"/>
                <a:gd name="connsiteX7" fmla="*/ 741513 w 876352"/>
                <a:gd name="connsiteY7" fmla="*/ 217656 h 816263"/>
                <a:gd name="connsiteX8" fmla="*/ 441961 w 876352"/>
                <a:gd name="connsiteY8" fmla="*/ 0 h 816263"/>
                <a:gd name="connsiteX9" fmla="*/ 247280 w 876352"/>
                <a:gd name="connsiteY9" fmla="*/ 226133 h 816263"/>
                <a:gd name="connsiteX10" fmla="*/ 220610 w 876352"/>
                <a:gd name="connsiteY10" fmla="*/ 177508 h 816263"/>
                <a:gd name="connsiteX11" fmla="*/ 160678 w 876352"/>
                <a:gd name="connsiteY11" fmla="*/ 153581 h 816263"/>
                <a:gd name="connsiteX12" fmla="*/ 95623 w 876352"/>
                <a:gd name="connsiteY12" fmla="*/ 139198 h 816263"/>
                <a:gd name="connsiteX13" fmla="*/ 33053 w 876352"/>
                <a:gd name="connsiteY13" fmla="*/ 95231 h 816263"/>
                <a:gd name="connsiteX14" fmla="*/ 20373 w 876352"/>
                <a:gd name="connsiteY14" fmla="*/ 90684 h 816263"/>
                <a:gd name="connsiteX15" fmla="*/ 16099 w 876352"/>
                <a:gd name="connsiteY15" fmla="*/ 94698 h 816263"/>
                <a:gd name="connsiteX16" fmla="*/ 9945 w 876352"/>
                <a:gd name="connsiteY16" fmla="*/ 200025 h 816263"/>
                <a:gd name="connsiteX17" fmla="*/ 55903 w 876352"/>
                <a:gd name="connsiteY17" fmla="*/ 233363 h 816263"/>
                <a:gd name="connsiteX18" fmla="*/ 55916 w 876352"/>
                <a:gd name="connsiteY18" fmla="*/ 233483 h 816263"/>
                <a:gd name="connsiteX19" fmla="*/ 55903 w 876352"/>
                <a:gd name="connsiteY19" fmla="*/ 233496 h 816263"/>
                <a:gd name="connsiteX20" fmla="*/ 48836 w 876352"/>
                <a:gd name="connsiteY20" fmla="*/ 272234 h 816263"/>
                <a:gd name="connsiteX21" fmla="*/ 103824 w 876352"/>
                <a:gd name="connsiteY21" fmla="*/ 311468 h 816263"/>
                <a:gd name="connsiteX22" fmla="*/ 103905 w 876352"/>
                <a:gd name="connsiteY22" fmla="*/ 311558 h 816263"/>
                <a:gd name="connsiteX23" fmla="*/ 103890 w 876352"/>
                <a:gd name="connsiteY23" fmla="*/ 311601 h 816263"/>
                <a:gd name="connsiteX24" fmla="*/ 100566 w 876352"/>
                <a:gd name="connsiteY24" fmla="*/ 324802 h 816263"/>
                <a:gd name="connsiteX25" fmla="*/ 110463 w 876352"/>
                <a:gd name="connsiteY25" fmla="*/ 344434 h 816263"/>
                <a:gd name="connsiteX26" fmla="*/ 171966 w 876352"/>
                <a:gd name="connsiteY26" fmla="*/ 354578 h 816263"/>
                <a:gd name="connsiteX27" fmla="*/ 193092 w 876352"/>
                <a:gd name="connsiteY27" fmla="*/ 377590 h 816263"/>
                <a:gd name="connsiteX28" fmla="*/ 195311 w 876352"/>
                <a:gd name="connsiteY28" fmla="*/ 379143 h 816263"/>
                <a:gd name="connsiteX29" fmla="*/ 138161 w 876352"/>
                <a:gd name="connsiteY29" fmla="*/ 512759 h 816263"/>
                <a:gd name="connsiteX30" fmla="*/ 80430 w 876352"/>
                <a:gd name="connsiteY30" fmla="*/ 572519 h 816263"/>
                <a:gd name="connsiteX31" fmla="*/ 353550 w 876352"/>
                <a:gd name="connsiteY31" fmla="*/ 816264 h 816263"/>
                <a:gd name="connsiteX32" fmla="*/ 475594 w 876352"/>
                <a:gd name="connsiteY32" fmla="*/ 668807 h 816263"/>
                <a:gd name="connsiteX33" fmla="*/ 508103 w 876352"/>
                <a:gd name="connsiteY33" fmla="*/ 556860 h 816263"/>
                <a:gd name="connsiteX34" fmla="*/ 513056 w 876352"/>
                <a:gd name="connsiteY34" fmla="*/ 556755 h 816263"/>
                <a:gd name="connsiteX35" fmla="*/ 515618 w 876352"/>
                <a:gd name="connsiteY35" fmla="*/ 555879 h 816263"/>
                <a:gd name="connsiteX36" fmla="*/ 563148 w 876352"/>
                <a:gd name="connsiteY36" fmla="*/ 614667 h 816263"/>
                <a:gd name="connsiteX37" fmla="*/ 588180 w 876352"/>
                <a:gd name="connsiteY37" fmla="*/ 614667 h 816263"/>
                <a:gd name="connsiteX38" fmla="*/ 600295 w 876352"/>
                <a:gd name="connsiteY38" fmla="*/ 601942 h 816263"/>
                <a:gd name="connsiteX39" fmla="*/ 600393 w 876352"/>
                <a:gd name="connsiteY39" fmla="*/ 601897 h 816263"/>
                <a:gd name="connsiteX40" fmla="*/ 600438 w 876352"/>
                <a:gd name="connsiteY40" fmla="*/ 601942 h 816263"/>
                <a:gd name="connsiteX41" fmla="*/ 671142 w 876352"/>
                <a:gd name="connsiteY41" fmla="*/ 646557 h 816263"/>
                <a:gd name="connsiteX42" fmla="*/ 677715 w 876352"/>
                <a:gd name="connsiteY42" fmla="*/ 646205 h 816263"/>
                <a:gd name="connsiteX43" fmla="*/ 702899 w 876352"/>
                <a:gd name="connsiteY43" fmla="*/ 632727 h 816263"/>
                <a:gd name="connsiteX44" fmla="*/ 712967 w 876352"/>
                <a:gd name="connsiteY44" fmla="*/ 608705 h 816263"/>
                <a:gd name="connsiteX45" fmla="*/ 713100 w 876352"/>
                <a:gd name="connsiteY45" fmla="*/ 608648 h 816263"/>
                <a:gd name="connsiteX46" fmla="*/ 776051 w 876352"/>
                <a:gd name="connsiteY46" fmla="*/ 638737 h 816263"/>
                <a:gd name="connsiteX47" fmla="*/ 875015 w 876352"/>
                <a:gd name="connsiteY47" fmla="*/ 570709 h 816263"/>
                <a:gd name="connsiteX48" fmla="*/ 875568 w 876352"/>
                <a:gd name="connsiteY48" fmla="*/ 561832 h 816263"/>
                <a:gd name="connsiteX49" fmla="*/ 776889 w 876352"/>
                <a:gd name="connsiteY49" fmla="*/ 619706 h 816263"/>
                <a:gd name="connsiteX50" fmla="*/ 711252 w 876352"/>
                <a:gd name="connsiteY50" fmla="*/ 581006 h 816263"/>
                <a:gd name="connsiteX51" fmla="*/ 697789 w 876352"/>
                <a:gd name="connsiteY51" fmla="*/ 580542 h 816263"/>
                <a:gd name="connsiteX52" fmla="*/ 694821 w 876352"/>
                <a:gd name="connsiteY52" fmla="*/ 588550 h 816263"/>
                <a:gd name="connsiteX53" fmla="*/ 688002 w 876352"/>
                <a:gd name="connsiteY53" fmla="*/ 620811 h 816263"/>
                <a:gd name="connsiteX54" fmla="*/ 675619 w 876352"/>
                <a:gd name="connsiteY54" fmla="*/ 627259 h 816263"/>
                <a:gd name="connsiteX55" fmla="*/ 605639 w 876352"/>
                <a:gd name="connsiteY55" fmla="*/ 574358 h 816263"/>
                <a:gd name="connsiteX56" fmla="*/ 592690 w 876352"/>
                <a:gd name="connsiteY56" fmla="*/ 570646 h 816263"/>
                <a:gd name="connsiteX57" fmla="*/ 587856 w 876352"/>
                <a:gd name="connsiteY57" fmla="*/ 577806 h 816263"/>
                <a:gd name="connsiteX58" fmla="*/ 578959 w 876352"/>
                <a:gd name="connsiteY58" fmla="*/ 597999 h 816263"/>
                <a:gd name="connsiteX59" fmla="*/ 571225 w 876352"/>
                <a:gd name="connsiteY59" fmla="*/ 597408 h 816263"/>
                <a:gd name="connsiteX60" fmla="*/ 528648 w 876352"/>
                <a:gd name="connsiteY60" fmla="*/ 539620 h 816263"/>
                <a:gd name="connsiteX61" fmla="*/ 516009 w 876352"/>
                <a:gd name="connsiteY61" fmla="*/ 535229 h 816263"/>
                <a:gd name="connsiteX62" fmla="*/ 513151 w 876352"/>
                <a:gd name="connsiteY62" fmla="*/ 536467 h 816263"/>
                <a:gd name="connsiteX63" fmla="*/ 522152 w 876352"/>
                <a:gd name="connsiteY63" fmla="*/ 502225 h 816263"/>
                <a:gd name="connsiteX64" fmla="*/ 513881 w 876352"/>
                <a:gd name="connsiteY64" fmla="*/ 487343 h 816263"/>
                <a:gd name="connsiteX65" fmla="*/ 510513 w 876352"/>
                <a:gd name="connsiteY65" fmla="*/ 486880 h 816263"/>
                <a:gd name="connsiteX66" fmla="*/ 510513 w 876352"/>
                <a:gd name="connsiteY66" fmla="*/ 486880 h 816263"/>
                <a:gd name="connsiteX67" fmla="*/ 504798 w 876352"/>
                <a:gd name="connsiteY67" fmla="*/ 493109 h 816263"/>
                <a:gd name="connsiteX68" fmla="*/ 492339 w 876352"/>
                <a:gd name="connsiteY68" fmla="*/ 541172 h 816263"/>
                <a:gd name="connsiteX69" fmla="*/ 490339 w 876352"/>
                <a:gd name="connsiteY69" fmla="*/ 549335 h 816263"/>
                <a:gd name="connsiteX70" fmla="*/ 489805 w 876352"/>
                <a:gd name="connsiteY70" fmla="*/ 551478 h 816263"/>
                <a:gd name="connsiteX71" fmla="*/ 457620 w 876352"/>
                <a:gd name="connsiteY71" fmla="*/ 662521 h 816263"/>
                <a:gd name="connsiteX72" fmla="*/ 356846 w 876352"/>
                <a:gd name="connsiteY72" fmla="*/ 793661 h 816263"/>
                <a:gd name="connsiteX73" fmla="*/ 110558 w 876352"/>
                <a:gd name="connsiteY73" fmla="*/ 573776 h 816263"/>
                <a:gd name="connsiteX74" fmla="*/ 154573 w 876352"/>
                <a:gd name="connsiteY74" fmla="*/ 522522 h 816263"/>
                <a:gd name="connsiteX75" fmla="*/ 215142 w 876352"/>
                <a:gd name="connsiteY75" fmla="*/ 378695 h 816263"/>
                <a:gd name="connsiteX76" fmla="*/ 212018 w 876352"/>
                <a:gd name="connsiteY76" fmla="*/ 368941 h 816263"/>
                <a:gd name="connsiteX77" fmla="*/ 200474 w 876352"/>
                <a:gd name="connsiteY77" fmla="*/ 359340 h 816263"/>
                <a:gd name="connsiteX78" fmla="*/ 193368 w 876352"/>
                <a:gd name="connsiteY78" fmla="*/ 352006 h 816263"/>
                <a:gd name="connsiteX79" fmla="*/ 192482 w 876352"/>
                <a:gd name="connsiteY79" fmla="*/ 350872 h 816263"/>
                <a:gd name="connsiteX80" fmla="*/ 185958 w 876352"/>
                <a:gd name="connsiteY80" fmla="*/ 340195 h 816263"/>
                <a:gd name="connsiteX81" fmla="*/ 175337 w 876352"/>
                <a:gd name="connsiteY81" fmla="*/ 334670 h 816263"/>
                <a:gd name="connsiteX82" fmla="*/ 122645 w 876352"/>
                <a:gd name="connsiteY82" fmla="*/ 329689 h 816263"/>
                <a:gd name="connsiteX83" fmla="*/ 119664 w 876352"/>
                <a:gd name="connsiteY83" fmla="*/ 324650 h 816263"/>
                <a:gd name="connsiteX84" fmla="*/ 129189 w 876352"/>
                <a:gd name="connsiteY84" fmla="*/ 310620 h 816263"/>
                <a:gd name="connsiteX85" fmla="*/ 130362 w 876352"/>
                <a:gd name="connsiteY85" fmla="*/ 297201 h 816263"/>
                <a:gd name="connsiteX86" fmla="*/ 123055 w 876352"/>
                <a:gd name="connsiteY86" fmla="*/ 293799 h 816263"/>
                <a:gd name="connsiteX87" fmla="*/ 123007 w 876352"/>
                <a:gd name="connsiteY87" fmla="*/ 293799 h 816263"/>
                <a:gd name="connsiteX88" fmla="*/ 67105 w 876352"/>
                <a:gd name="connsiteY88" fmla="*/ 266490 h 816263"/>
                <a:gd name="connsiteX89" fmla="*/ 79487 w 876352"/>
                <a:gd name="connsiteY89" fmla="*/ 237658 h 816263"/>
                <a:gd name="connsiteX90" fmla="*/ 83289 w 876352"/>
                <a:gd name="connsiteY90" fmla="*/ 224736 h 816263"/>
                <a:gd name="connsiteX91" fmla="*/ 77039 w 876352"/>
                <a:gd name="connsiteY91" fmla="*/ 220008 h 816263"/>
                <a:gd name="connsiteX92" fmla="*/ 26262 w 876352"/>
                <a:gd name="connsiteY92" fmla="*/ 190157 h 816263"/>
                <a:gd name="connsiteX93" fmla="*/ 25976 w 876352"/>
                <a:gd name="connsiteY93" fmla="*/ 119358 h 816263"/>
                <a:gd name="connsiteX94" fmla="*/ 26107 w 876352"/>
                <a:gd name="connsiteY94" fmla="*/ 119327 h 816263"/>
                <a:gd name="connsiteX95" fmla="*/ 26138 w 876352"/>
                <a:gd name="connsiteY95" fmla="*/ 119358 h 816263"/>
                <a:gd name="connsiteX96" fmla="*/ 89546 w 876352"/>
                <a:gd name="connsiteY96" fmla="*/ 157258 h 816263"/>
                <a:gd name="connsiteX97" fmla="*/ 158126 w 876352"/>
                <a:gd name="connsiteY97" fmla="*/ 172498 h 816263"/>
                <a:gd name="connsiteX98" fmla="*/ 207256 w 876352"/>
                <a:gd name="connsiteY98" fmla="*/ 191167 h 816263"/>
                <a:gd name="connsiteX99" fmla="*/ 232487 w 876352"/>
                <a:gd name="connsiteY99" fmla="*/ 256127 h 816263"/>
                <a:gd name="connsiteX100" fmla="*/ 233164 w 876352"/>
                <a:gd name="connsiteY100" fmla="*/ 259337 h 816263"/>
                <a:gd name="connsiteX101" fmla="*/ 207827 w 876352"/>
                <a:gd name="connsiteY101" fmla="*/ 332680 h 816263"/>
                <a:gd name="connsiteX102" fmla="*/ 215030 w 876352"/>
                <a:gd name="connsiteY102" fmla="*/ 344063 h 816263"/>
                <a:gd name="connsiteX103" fmla="*/ 226096 w 876352"/>
                <a:gd name="connsiteY103" fmla="*/ 337957 h 816263"/>
                <a:gd name="connsiteX104" fmla="*/ 256205 w 876352"/>
                <a:gd name="connsiteY104" fmla="*/ 253022 h 816263"/>
                <a:gd name="connsiteX105" fmla="*/ 441304 w 876352"/>
                <a:gd name="connsiteY105" fmla="*/ 23060 h 816263"/>
                <a:gd name="connsiteX106" fmla="*/ 709909 w 876352"/>
                <a:gd name="connsiteY106" fmla="*/ 218275 h 816263"/>
                <a:gd name="connsiteX107" fmla="*/ 551956 w 876352"/>
                <a:gd name="connsiteY107" fmla="*/ 387106 h 816263"/>
                <a:gd name="connsiteX108" fmla="*/ 526562 w 876352"/>
                <a:gd name="connsiteY108" fmla="*/ 434731 h 816263"/>
                <a:gd name="connsiteX109" fmla="*/ 518257 w 876352"/>
                <a:gd name="connsiteY109" fmla="*/ 453952 h 816263"/>
                <a:gd name="connsiteX110" fmla="*/ 520920 w 876352"/>
                <a:gd name="connsiteY110" fmla="*/ 460619 h 816263"/>
                <a:gd name="connsiteX111" fmla="*/ 524924 w 876352"/>
                <a:gd name="connsiteY111" fmla="*/ 460619 h 816263"/>
                <a:gd name="connsiteX112" fmla="*/ 537668 w 876352"/>
                <a:gd name="connsiteY112" fmla="*/ 455419 h 816263"/>
                <a:gd name="connsiteX113" fmla="*/ 539450 w 876352"/>
                <a:gd name="connsiteY113" fmla="*/ 454409 h 816263"/>
                <a:gd name="connsiteX114" fmla="*/ 655255 w 876352"/>
                <a:gd name="connsiteY114" fmla="*/ 417833 h 816263"/>
                <a:gd name="connsiteX115" fmla="*/ 708166 w 876352"/>
                <a:gd name="connsiteY115" fmla="*/ 461562 h 816263"/>
                <a:gd name="connsiteX116" fmla="*/ 768526 w 876352"/>
                <a:gd name="connsiteY116" fmla="*/ 527199 h 816263"/>
                <a:gd name="connsiteX117" fmla="*/ 849908 w 876352"/>
                <a:gd name="connsiteY117" fmla="*/ 574529 h 816263"/>
                <a:gd name="connsiteX118" fmla="*/ 849987 w 876352"/>
                <a:gd name="connsiteY118" fmla="*/ 574638 h 816263"/>
                <a:gd name="connsiteX119" fmla="*/ 849974 w 876352"/>
                <a:gd name="connsiteY119" fmla="*/ 574672 h 816263"/>
                <a:gd name="connsiteX120" fmla="*/ 776879 w 876352"/>
                <a:gd name="connsiteY120" fmla="*/ 619706 h 8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876352" h="816263">
                  <a:moveTo>
                    <a:pt x="875568" y="561832"/>
                  </a:moveTo>
                  <a:cubicBezTo>
                    <a:pt x="873944" y="558185"/>
                    <a:pt x="870218" y="555937"/>
                    <a:pt x="866233" y="556203"/>
                  </a:cubicBezTo>
                  <a:cubicBezTo>
                    <a:pt x="834963" y="558260"/>
                    <a:pt x="807055" y="535943"/>
                    <a:pt x="781156" y="512883"/>
                  </a:cubicBezTo>
                  <a:cubicBezTo>
                    <a:pt x="759800" y="493773"/>
                    <a:pt x="740362" y="472623"/>
                    <a:pt x="723120" y="449732"/>
                  </a:cubicBezTo>
                  <a:cubicBezTo>
                    <a:pt x="704556" y="426025"/>
                    <a:pt x="691135" y="408899"/>
                    <a:pt x="660846" y="399545"/>
                  </a:cubicBezTo>
                  <a:cubicBezTo>
                    <a:pt x="624013" y="388115"/>
                    <a:pt x="584141" y="403793"/>
                    <a:pt x="554299" y="421453"/>
                  </a:cubicBezTo>
                  <a:cubicBezTo>
                    <a:pt x="558462" y="413556"/>
                    <a:pt x="563053" y="405451"/>
                    <a:pt x="568215" y="397021"/>
                  </a:cubicBezTo>
                  <a:cubicBezTo>
                    <a:pt x="624803" y="304629"/>
                    <a:pt x="741513" y="217656"/>
                    <a:pt x="741513" y="217656"/>
                  </a:cubicBezTo>
                  <a:lnTo>
                    <a:pt x="441961" y="0"/>
                  </a:lnTo>
                  <a:cubicBezTo>
                    <a:pt x="357010" y="55475"/>
                    <a:pt x="289510" y="133879"/>
                    <a:pt x="247280" y="226133"/>
                  </a:cubicBezTo>
                  <a:cubicBezTo>
                    <a:pt x="242785" y="207876"/>
                    <a:pt x="233589" y="191112"/>
                    <a:pt x="220610" y="177508"/>
                  </a:cubicBezTo>
                  <a:cubicBezTo>
                    <a:pt x="201741" y="159048"/>
                    <a:pt x="183615" y="156639"/>
                    <a:pt x="160678" y="153581"/>
                  </a:cubicBezTo>
                  <a:cubicBezTo>
                    <a:pt x="138548" y="151084"/>
                    <a:pt x="116743" y="146263"/>
                    <a:pt x="95623" y="139198"/>
                  </a:cubicBezTo>
                  <a:cubicBezTo>
                    <a:pt x="74277" y="132007"/>
                    <a:pt x="44569" y="119624"/>
                    <a:pt x="33053" y="95231"/>
                  </a:cubicBezTo>
                  <a:cubicBezTo>
                    <a:pt x="30807" y="90474"/>
                    <a:pt x="25131" y="88438"/>
                    <a:pt x="20373" y="90684"/>
                  </a:cubicBezTo>
                  <a:cubicBezTo>
                    <a:pt x="18562" y="91538"/>
                    <a:pt x="17066" y="92943"/>
                    <a:pt x="16099" y="94698"/>
                  </a:cubicBezTo>
                  <a:cubicBezTo>
                    <a:pt x="-342" y="124511"/>
                    <a:pt x="-7123" y="172079"/>
                    <a:pt x="9945" y="200025"/>
                  </a:cubicBezTo>
                  <a:cubicBezTo>
                    <a:pt x="21332" y="215739"/>
                    <a:pt x="37430" y="227417"/>
                    <a:pt x="55903" y="233363"/>
                  </a:cubicBezTo>
                  <a:cubicBezTo>
                    <a:pt x="55940" y="233392"/>
                    <a:pt x="55946" y="233446"/>
                    <a:pt x="55916" y="233483"/>
                  </a:cubicBezTo>
                  <a:cubicBezTo>
                    <a:pt x="55912" y="233488"/>
                    <a:pt x="55908" y="233492"/>
                    <a:pt x="55903" y="233496"/>
                  </a:cubicBezTo>
                  <a:cubicBezTo>
                    <a:pt x="47078" y="244351"/>
                    <a:pt x="44412" y="258962"/>
                    <a:pt x="48836" y="272234"/>
                  </a:cubicBezTo>
                  <a:cubicBezTo>
                    <a:pt x="54199" y="289379"/>
                    <a:pt x="72934" y="306524"/>
                    <a:pt x="103824" y="311468"/>
                  </a:cubicBezTo>
                  <a:cubicBezTo>
                    <a:pt x="103871" y="311470"/>
                    <a:pt x="103908" y="311510"/>
                    <a:pt x="103905" y="311558"/>
                  </a:cubicBezTo>
                  <a:cubicBezTo>
                    <a:pt x="103904" y="311573"/>
                    <a:pt x="103899" y="311588"/>
                    <a:pt x="103890" y="311601"/>
                  </a:cubicBezTo>
                  <a:cubicBezTo>
                    <a:pt x="101740" y="315671"/>
                    <a:pt x="100600" y="320199"/>
                    <a:pt x="100566" y="324802"/>
                  </a:cubicBezTo>
                  <a:cubicBezTo>
                    <a:pt x="100670" y="332521"/>
                    <a:pt x="104320" y="339761"/>
                    <a:pt x="110463" y="344434"/>
                  </a:cubicBezTo>
                  <a:cubicBezTo>
                    <a:pt x="127608" y="358654"/>
                    <a:pt x="157926" y="356521"/>
                    <a:pt x="171966" y="354578"/>
                  </a:cubicBezTo>
                  <a:cubicBezTo>
                    <a:pt x="177146" y="363769"/>
                    <a:pt x="184376" y="371644"/>
                    <a:pt x="193092" y="377590"/>
                  </a:cubicBezTo>
                  <a:lnTo>
                    <a:pt x="195311" y="379143"/>
                  </a:lnTo>
                  <a:cubicBezTo>
                    <a:pt x="183839" y="426554"/>
                    <a:pt x="164523" y="471716"/>
                    <a:pt x="138161" y="512759"/>
                  </a:cubicBezTo>
                  <a:cubicBezTo>
                    <a:pt x="123541" y="536678"/>
                    <a:pt x="103829" y="557081"/>
                    <a:pt x="80430" y="572519"/>
                  </a:cubicBezTo>
                  <a:lnTo>
                    <a:pt x="353550" y="816264"/>
                  </a:lnTo>
                  <a:cubicBezTo>
                    <a:pt x="353550" y="816264"/>
                    <a:pt x="434151" y="786917"/>
                    <a:pt x="475594" y="668807"/>
                  </a:cubicBezTo>
                  <a:cubicBezTo>
                    <a:pt x="488452" y="632109"/>
                    <a:pt x="499304" y="594737"/>
                    <a:pt x="508103" y="556860"/>
                  </a:cubicBezTo>
                  <a:cubicBezTo>
                    <a:pt x="509734" y="557273"/>
                    <a:pt x="511444" y="557236"/>
                    <a:pt x="513056" y="556755"/>
                  </a:cubicBezTo>
                  <a:lnTo>
                    <a:pt x="515618" y="555879"/>
                  </a:lnTo>
                  <a:cubicBezTo>
                    <a:pt x="524162" y="571843"/>
                    <a:pt x="544098" y="605752"/>
                    <a:pt x="563148" y="614667"/>
                  </a:cubicBezTo>
                  <a:cubicBezTo>
                    <a:pt x="570965" y="618862"/>
                    <a:pt x="580362" y="618862"/>
                    <a:pt x="588180" y="614667"/>
                  </a:cubicBezTo>
                  <a:cubicBezTo>
                    <a:pt x="593349" y="611667"/>
                    <a:pt x="597552" y="607252"/>
                    <a:pt x="600295" y="601942"/>
                  </a:cubicBezTo>
                  <a:cubicBezTo>
                    <a:pt x="600310" y="601903"/>
                    <a:pt x="600353" y="601882"/>
                    <a:pt x="600393" y="601897"/>
                  </a:cubicBezTo>
                  <a:cubicBezTo>
                    <a:pt x="600414" y="601905"/>
                    <a:pt x="600431" y="601921"/>
                    <a:pt x="600438" y="601942"/>
                  </a:cubicBezTo>
                  <a:cubicBezTo>
                    <a:pt x="626546" y="639042"/>
                    <a:pt x="653569" y="646557"/>
                    <a:pt x="671142" y="646557"/>
                  </a:cubicBezTo>
                  <a:cubicBezTo>
                    <a:pt x="673338" y="646559"/>
                    <a:pt x="675531" y="646442"/>
                    <a:pt x="677715" y="646205"/>
                  </a:cubicBezTo>
                  <a:cubicBezTo>
                    <a:pt x="687591" y="645316"/>
                    <a:pt x="696682" y="640451"/>
                    <a:pt x="702899" y="632727"/>
                  </a:cubicBezTo>
                  <a:cubicBezTo>
                    <a:pt x="708212" y="625688"/>
                    <a:pt x="711674" y="617429"/>
                    <a:pt x="712967" y="608705"/>
                  </a:cubicBezTo>
                  <a:cubicBezTo>
                    <a:pt x="712967" y="608619"/>
                    <a:pt x="713043" y="608590"/>
                    <a:pt x="713100" y="608648"/>
                  </a:cubicBezTo>
                  <a:cubicBezTo>
                    <a:pt x="728264" y="621316"/>
                    <a:pt x="752305" y="637718"/>
                    <a:pt x="776051" y="638737"/>
                  </a:cubicBezTo>
                  <a:cubicBezTo>
                    <a:pt x="815103" y="640642"/>
                    <a:pt x="856061" y="605228"/>
                    <a:pt x="875015" y="570709"/>
                  </a:cubicBezTo>
                  <a:cubicBezTo>
                    <a:pt x="876577" y="568000"/>
                    <a:pt x="876782" y="564714"/>
                    <a:pt x="875568" y="561832"/>
                  </a:cubicBezTo>
                  <a:close/>
                  <a:moveTo>
                    <a:pt x="776889" y="619706"/>
                  </a:moveTo>
                  <a:cubicBezTo>
                    <a:pt x="746495" y="618411"/>
                    <a:pt x="711595" y="581377"/>
                    <a:pt x="711252" y="581006"/>
                  </a:cubicBezTo>
                  <a:cubicBezTo>
                    <a:pt x="707663" y="577161"/>
                    <a:pt x="701636" y="576953"/>
                    <a:pt x="697789" y="580542"/>
                  </a:cubicBezTo>
                  <a:cubicBezTo>
                    <a:pt x="695592" y="582594"/>
                    <a:pt x="694492" y="585562"/>
                    <a:pt x="694821" y="588550"/>
                  </a:cubicBezTo>
                  <a:cubicBezTo>
                    <a:pt x="696039" y="599755"/>
                    <a:pt x="693650" y="611056"/>
                    <a:pt x="688002" y="620811"/>
                  </a:cubicBezTo>
                  <a:cubicBezTo>
                    <a:pt x="684955" y="624595"/>
                    <a:pt x="680466" y="626934"/>
                    <a:pt x="675619" y="627259"/>
                  </a:cubicBezTo>
                  <a:cubicBezTo>
                    <a:pt x="650854" y="629945"/>
                    <a:pt x="626013" y="611181"/>
                    <a:pt x="605639" y="574358"/>
                  </a:cubicBezTo>
                  <a:cubicBezTo>
                    <a:pt x="603088" y="569757"/>
                    <a:pt x="597291" y="568095"/>
                    <a:pt x="592690" y="570646"/>
                  </a:cubicBezTo>
                  <a:cubicBezTo>
                    <a:pt x="590026" y="572122"/>
                    <a:pt x="588230" y="574783"/>
                    <a:pt x="587856" y="577806"/>
                  </a:cubicBezTo>
                  <a:cubicBezTo>
                    <a:pt x="586360" y="589883"/>
                    <a:pt x="582284" y="596160"/>
                    <a:pt x="578959" y="597999"/>
                  </a:cubicBezTo>
                  <a:cubicBezTo>
                    <a:pt x="578216" y="598399"/>
                    <a:pt x="575978" y="599637"/>
                    <a:pt x="571225" y="597408"/>
                  </a:cubicBezTo>
                  <a:cubicBezTo>
                    <a:pt x="557890" y="591160"/>
                    <a:pt x="538011" y="558651"/>
                    <a:pt x="528648" y="539620"/>
                  </a:cubicBezTo>
                  <a:cubicBezTo>
                    <a:pt x="526345" y="534945"/>
                    <a:pt x="520714" y="532989"/>
                    <a:pt x="516009" y="535229"/>
                  </a:cubicBezTo>
                  <a:cubicBezTo>
                    <a:pt x="516009" y="535229"/>
                    <a:pt x="514885" y="535743"/>
                    <a:pt x="513151" y="536467"/>
                  </a:cubicBezTo>
                  <a:cubicBezTo>
                    <a:pt x="516009" y="524723"/>
                    <a:pt x="518942" y="513398"/>
                    <a:pt x="522152" y="502225"/>
                  </a:cubicBezTo>
                  <a:cubicBezTo>
                    <a:pt x="523977" y="495831"/>
                    <a:pt x="520274" y="489168"/>
                    <a:pt x="513881" y="487343"/>
                  </a:cubicBezTo>
                  <a:cubicBezTo>
                    <a:pt x="512785" y="487029"/>
                    <a:pt x="511652" y="486874"/>
                    <a:pt x="510513" y="486880"/>
                  </a:cubicBezTo>
                  <a:lnTo>
                    <a:pt x="510513" y="486880"/>
                  </a:lnTo>
                  <a:cubicBezTo>
                    <a:pt x="507751" y="487968"/>
                    <a:pt x="505644" y="490265"/>
                    <a:pt x="504798" y="493109"/>
                  </a:cubicBezTo>
                  <a:cubicBezTo>
                    <a:pt x="500283" y="508673"/>
                    <a:pt x="496473" y="524418"/>
                    <a:pt x="492339" y="541172"/>
                  </a:cubicBezTo>
                  <a:lnTo>
                    <a:pt x="490339" y="549335"/>
                  </a:lnTo>
                  <a:lnTo>
                    <a:pt x="489805" y="551478"/>
                  </a:lnTo>
                  <a:cubicBezTo>
                    <a:pt x="481110" y="589052"/>
                    <a:pt x="470366" y="626121"/>
                    <a:pt x="457620" y="662521"/>
                  </a:cubicBezTo>
                  <a:cubicBezTo>
                    <a:pt x="427893" y="747141"/>
                    <a:pt x="377963" y="782155"/>
                    <a:pt x="356846" y="793661"/>
                  </a:cubicBezTo>
                  <a:lnTo>
                    <a:pt x="110558" y="573776"/>
                  </a:lnTo>
                  <a:cubicBezTo>
                    <a:pt x="127915" y="559196"/>
                    <a:pt x="142782" y="541884"/>
                    <a:pt x="154573" y="522522"/>
                  </a:cubicBezTo>
                  <a:cubicBezTo>
                    <a:pt x="182702" y="478325"/>
                    <a:pt x="203179" y="429700"/>
                    <a:pt x="215142" y="378695"/>
                  </a:cubicBezTo>
                  <a:cubicBezTo>
                    <a:pt x="216064" y="375114"/>
                    <a:pt x="214849" y="371321"/>
                    <a:pt x="212018" y="368941"/>
                  </a:cubicBezTo>
                  <a:lnTo>
                    <a:pt x="200474" y="359340"/>
                  </a:lnTo>
                  <a:cubicBezTo>
                    <a:pt x="197832" y="357177"/>
                    <a:pt x="195447" y="354716"/>
                    <a:pt x="193368" y="352006"/>
                  </a:cubicBezTo>
                  <a:lnTo>
                    <a:pt x="192482" y="350872"/>
                  </a:lnTo>
                  <a:cubicBezTo>
                    <a:pt x="189973" y="347529"/>
                    <a:pt x="187789" y="343953"/>
                    <a:pt x="185958" y="340195"/>
                  </a:cubicBezTo>
                  <a:cubicBezTo>
                    <a:pt x="184161" y="336081"/>
                    <a:pt x="179737" y="333779"/>
                    <a:pt x="175337" y="334670"/>
                  </a:cubicBezTo>
                  <a:cubicBezTo>
                    <a:pt x="165612" y="336652"/>
                    <a:pt x="135066" y="339976"/>
                    <a:pt x="122645" y="329689"/>
                  </a:cubicBezTo>
                  <a:cubicBezTo>
                    <a:pt x="119683" y="327250"/>
                    <a:pt x="119673" y="325364"/>
                    <a:pt x="119664" y="324650"/>
                  </a:cubicBezTo>
                  <a:cubicBezTo>
                    <a:pt x="120842" y="318890"/>
                    <a:pt x="124270" y="313840"/>
                    <a:pt x="129189" y="310620"/>
                  </a:cubicBezTo>
                  <a:cubicBezTo>
                    <a:pt x="133219" y="307238"/>
                    <a:pt x="133744" y="301230"/>
                    <a:pt x="130362" y="297201"/>
                  </a:cubicBezTo>
                  <a:cubicBezTo>
                    <a:pt x="128550" y="295041"/>
                    <a:pt x="125874" y="293796"/>
                    <a:pt x="123055" y="293799"/>
                  </a:cubicBezTo>
                  <a:lnTo>
                    <a:pt x="123007" y="293799"/>
                  </a:lnTo>
                  <a:cubicBezTo>
                    <a:pt x="85441" y="293741"/>
                    <a:pt x="70096" y="276015"/>
                    <a:pt x="67105" y="266490"/>
                  </a:cubicBezTo>
                  <a:cubicBezTo>
                    <a:pt x="63922" y="255162"/>
                    <a:pt x="69081" y="243150"/>
                    <a:pt x="79487" y="237658"/>
                  </a:cubicBezTo>
                  <a:cubicBezTo>
                    <a:pt x="84106" y="235140"/>
                    <a:pt x="85807" y="229353"/>
                    <a:pt x="83289" y="224736"/>
                  </a:cubicBezTo>
                  <a:cubicBezTo>
                    <a:pt x="81980" y="222336"/>
                    <a:pt x="79705" y="220614"/>
                    <a:pt x="77039" y="220008"/>
                  </a:cubicBezTo>
                  <a:cubicBezTo>
                    <a:pt x="66429" y="217580"/>
                    <a:pt x="36634" y="207502"/>
                    <a:pt x="26262" y="190157"/>
                  </a:cubicBezTo>
                  <a:cubicBezTo>
                    <a:pt x="15784" y="173012"/>
                    <a:pt x="17689" y="143170"/>
                    <a:pt x="25976" y="119358"/>
                  </a:cubicBezTo>
                  <a:cubicBezTo>
                    <a:pt x="26004" y="119313"/>
                    <a:pt x="26062" y="119300"/>
                    <a:pt x="26107" y="119327"/>
                  </a:cubicBezTo>
                  <a:cubicBezTo>
                    <a:pt x="26120" y="119335"/>
                    <a:pt x="26130" y="119345"/>
                    <a:pt x="26138" y="119358"/>
                  </a:cubicBezTo>
                  <a:cubicBezTo>
                    <a:pt x="43216" y="139675"/>
                    <a:pt x="69600" y="150533"/>
                    <a:pt x="89546" y="157258"/>
                  </a:cubicBezTo>
                  <a:cubicBezTo>
                    <a:pt x="111805" y="164739"/>
                    <a:pt x="134792" y="169847"/>
                    <a:pt x="158126" y="172498"/>
                  </a:cubicBezTo>
                  <a:cubicBezTo>
                    <a:pt x="179824" y="175355"/>
                    <a:pt x="192921" y="177136"/>
                    <a:pt x="207256" y="191167"/>
                  </a:cubicBezTo>
                  <a:cubicBezTo>
                    <a:pt x="223341" y="208999"/>
                    <a:pt x="232319" y="232114"/>
                    <a:pt x="232487" y="256127"/>
                  </a:cubicBezTo>
                  <a:cubicBezTo>
                    <a:pt x="232531" y="257227"/>
                    <a:pt x="232760" y="258313"/>
                    <a:pt x="233164" y="259337"/>
                  </a:cubicBezTo>
                  <a:cubicBezTo>
                    <a:pt x="221810" y="287979"/>
                    <a:pt x="213895" y="311991"/>
                    <a:pt x="207827" y="332680"/>
                  </a:cubicBezTo>
                  <a:cubicBezTo>
                    <a:pt x="206673" y="337812"/>
                    <a:pt x="209898" y="342909"/>
                    <a:pt x="215030" y="344063"/>
                  </a:cubicBezTo>
                  <a:cubicBezTo>
                    <a:pt x="219733" y="345120"/>
                    <a:pt x="224484" y="342499"/>
                    <a:pt x="226096" y="337957"/>
                  </a:cubicBezTo>
                  <a:cubicBezTo>
                    <a:pt x="234566" y="309114"/>
                    <a:pt x="244618" y="280760"/>
                    <a:pt x="256205" y="253022"/>
                  </a:cubicBezTo>
                  <a:cubicBezTo>
                    <a:pt x="295020" y="160468"/>
                    <a:pt x="359181" y="80756"/>
                    <a:pt x="441304" y="23060"/>
                  </a:cubicBezTo>
                  <a:lnTo>
                    <a:pt x="709909" y="218275"/>
                  </a:lnTo>
                  <a:cubicBezTo>
                    <a:pt x="673257" y="247993"/>
                    <a:pt x="595952" y="315306"/>
                    <a:pt x="551956" y="387106"/>
                  </a:cubicBezTo>
                  <a:cubicBezTo>
                    <a:pt x="542513" y="402439"/>
                    <a:pt x="534032" y="418345"/>
                    <a:pt x="526562" y="434731"/>
                  </a:cubicBezTo>
                  <a:cubicBezTo>
                    <a:pt x="523505" y="441255"/>
                    <a:pt x="520762" y="447646"/>
                    <a:pt x="518257" y="453952"/>
                  </a:cubicBezTo>
                  <a:cubicBezTo>
                    <a:pt x="517151" y="456529"/>
                    <a:pt x="518343" y="459514"/>
                    <a:pt x="520920" y="460619"/>
                  </a:cubicBezTo>
                  <a:cubicBezTo>
                    <a:pt x="522198" y="461168"/>
                    <a:pt x="523646" y="461168"/>
                    <a:pt x="524924" y="460619"/>
                  </a:cubicBezTo>
                  <a:lnTo>
                    <a:pt x="537668" y="455419"/>
                  </a:lnTo>
                  <a:lnTo>
                    <a:pt x="539450" y="454409"/>
                  </a:lnTo>
                  <a:cubicBezTo>
                    <a:pt x="565339" y="434959"/>
                    <a:pt x="614059" y="405079"/>
                    <a:pt x="655255" y="417833"/>
                  </a:cubicBezTo>
                  <a:cubicBezTo>
                    <a:pt x="679858" y="425453"/>
                    <a:pt x="690497" y="439036"/>
                    <a:pt x="708166" y="461562"/>
                  </a:cubicBezTo>
                  <a:cubicBezTo>
                    <a:pt x="726099" y="485356"/>
                    <a:pt x="746315" y="507340"/>
                    <a:pt x="768526" y="527199"/>
                  </a:cubicBezTo>
                  <a:cubicBezTo>
                    <a:pt x="791872" y="547983"/>
                    <a:pt x="818827" y="569786"/>
                    <a:pt x="849908" y="574529"/>
                  </a:cubicBezTo>
                  <a:cubicBezTo>
                    <a:pt x="849960" y="574538"/>
                    <a:pt x="849995" y="574586"/>
                    <a:pt x="849987" y="574638"/>
                  </a:cubicBezTo>
                  <a:cubicBezTo>
                    <a:pt x="849985" y="574650"/>
                    <a:pt x="849980" y="574661"/>
                    <a:pt x="849974" y="574672"/>
                  </a:cubicBezTo>
                  <a:cubicBezTo>
                    <a:pt x="831753" y="599475"/>
                    <a:pt x="802664" y="621059"/>
                    <a:pt x="776879" y="6197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40257A-09B6-4D35-803E-87658FD6865D}"/>
              </a:ext>
            </a:extLst>
          </p:cNvPr>
          <p:cNvGrpSpPr/>
          <p:nvPr/>
        </p:nvGrpSpPr>
        <p:grpSpPr>
          <a:xfrm>
            <a:off x="8005452" y="2940735"/>
            <a:ext cx="1000768" cy="1528701"/>
            <a:chOff x="9574909" y="4115651"/>
            <a:chExt cx="1020884" cy="148534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A79043F-1806-4118-A468-22C4A053C7D8}"/>
                </a:ext>
              </a:extLst>
            </p:cNvPr>
            <p:cNvGrpSpPr/>
            <p:nvPr/>
          </p:nvGrpSpPr>
          <p:grpSpPr>
            <a:xfrm>
              <a:off x="9574909" y="4115651"/>
              <a:ext cx="1020884" cy="1485343"/>
              <a:chOff x="9663499" y="4115651"/>
              <a:chExt cx="843705" cy="148534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98256E2-C845-4740-B29C-C468796EF37E}"/>
                  </a:ext>
                </a:extLst>
              </p:cNvPr>
              <p:cNvSpPr/>
              <p:nvPr/>
            </p:nvSpPr>
            <p:spPr>
              <a:xfrm>
                <a:off x="9747870" y="4284392"/>
                <a:ext cx="674964" cy="1147811"/>
              </a:xfrm>
              <a:custGeom>
                <a:avLst/>
                <a:gdLst>
                  <a:gd name="connsiteX0" fmla="*/ 33748 w 674964"/>
                  <a:gd name="connsiteY0" fmla="*/ 0 h 1147811"/>
                  <a:gd name="connsiteX1" fmla="*/ 0 w 674964"/>
                  <a:gd name="connsiteY1" fmla="*/ 0 h 1147811"/>
                  <a:gd name="connsiteX2" fmla="*/ 0 w 674964"/>
                  <a:gd name="connsiteY2" fmla="*/ 1147811 h 1147811"/>
                  <a:gd name="connsiteX3" fmla="*/ 674965 w 674964"/>
                  <a:gd name="connsiteY3" fmla="*/ 1147811 h 1147811"/>
                  <a:gd name="connsiteX4" fmla="*/ 674965 w 674964"/>
                  <a:gd name="connsiteY4" fmla="*/ 0 h 1147811"/>
                  <a:gd name="connsiteX5" fmla="*/ 33748 w 674964"/>
                  <a:gd name="connsiteY5" fmla="*/ 0 h 1147811"/>
                  <a:gd name="connsiteX6" fmla="*/ 641216 w 674964"/>
                  <a:gd name="connsiteY6" fmla="*/ 1114063 h 1147811"/>
                  <a:gd name="connsiteX7" fmla="*/ 33748 w 674964"/>
                  <a:gd name="connsiteY7" fmla="*/ 1114063 h 1147811"/>
                  <a:gd name="connsiteX8" fmla="*/ 33748 w 674964"/>
                  <a:gd name="connsiteY8" fmla="*/ 33748 h 1147811"/>
                  <a:gd name="connsiteX9" fmla="*/ 641216 w 674964"/>
                  <a:gd name="connsiteY9" fmla="*/ 33748 h 114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4964" h="1147811">
                    <a:moveTo>
                      <a:pt x="33748" y="0"/>
                    </a:moveTo>
                    <a:lnTo>
                      <a:pt x="0" y="0"/>
                    </a:lnTo>
                    <a:lnTo>
                      <a:pt x="0" y="1147811"/>
                    </a:lnTo>
                    <a:lnTo>
                      <a:pt x="674965" y="1147811"/>
                    </a:lnTo>
                    <a:lnTo>
                      <a:pt x="674965" y="0"/>
                    </a:lnTo>
                    <a:lnTo>
                      <a:pt x="33748" y="0"/>
                    </a:lnTo>
                    <a:close/>
                    <a:moveTo>
                      <a:pt x="641216" y="1114063"/>
                    </a:moveTo>
                    <a:lnTo>
                      <a:pt x="33748" y="1114063"/>
                    </a:lnTo>
                    <a:lnTo>
                      <a:pt x="33748" y="33748"/>
                    </a:lnTo>
                    <a:lnTo>
                      <a:pt x="641216" y="337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28AE8E2-54A4-48F3-9B09-1CB897E0EC09}"/>
                  </a:ext>
                </a:extLst>
              </p:cNvPr>
              <p:cNvSpPr/>
              <p:nvPr/>
            </p:nvSpPr>
            <p:spPr>
              <a:xfrm>
                <a:off x="9663499" y="4115651"/>
                <a:ext cx="843705" cy="1485343"/>
              </a:xfrm>
              <a:custGeom>
                <a:avLst/>
                <a:gdLst>
                  <a:gd name="connsiteX0" fmla="*/ 809958 w 843705"/>
                  <a:gd name="connsiteY0" fmla="*/ 0 h 1485343"/>
                  <a:gd name="connsiteX1" fmla="*/ 33748 w 843705"/>
                  <a:gd name="connsiteY1" fmla="*/ 0 h 1485343"/>
                  <a:gd name="connsiteX2" fmla="*/ 0 w 843705"/>
                  <a:gd name="connsiteY2" fmla="*/ 33748 h 1485343"/>
                  <a:gd name="connsiteX3" fmla="*/ 0 w 843705"/>
                  <a:gd name="connsiteY3" fmla="*/ 1451596 h 1485343"/>
                  <a:gd name="connsiteX4" fmla="*/ 33748 w 843705"/>
                  <a:gd name="connsiteY4" fmla="*/ 1485344 h 1485343"/>
                  <a:gd name="connsiteX5" fmla="*/ 809958 w 843705"/>
                  <a:gd name="connsiteY5" fmla="*/ 1485344 h 1485343"/>
                  <a:gd name="connsiteX6" fmla="*/ 843706 w 843705"/>
                  <a:gd name="connsiteY6" fmla="*/ 1451596 h 1485343"/>
                  <a:gd name="connsiteX7" fmla="*/ 843706 w 843705"/>
                  <a:gd name="connsiteY7" fmla="*/ 33748 h 1485343"/>
                  <a:gd name="connsiteX8" fmla="*/ 809958 w 843705"/>
                  <a:gd name="connsiteY8" fmla="*/ 0 h 1485343"/>
                  <a:gd name="connsiteX9" fmla="*/ 809958 w 843705"/>
                  <a:gd name="connsiteY9" fmla="*/ 1451596 h 1485343"/>
                  <a:gd name="connsiteX10" fmla="*/ 33748 w 843705"/>
                  <a:gd name="connsiteY10" fmla="*/ 1451596 h 1485343"/>
                  <a:gd name="connsiteX11" fmla="*/ 33748 w 843705"/>
                  <a:gd name="connsiteY11" fmla="*/ 33748 h 1485343"/>
                  <a:gd name="connsiteX12" fmla="*/ 809958 w 843705"/>
                  <a:gd name="connsiteY12" fmla="*/ 33748 h 14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3705" h="1485343">
                    <a:moveTo>
                      <a:pt x="809958" y="0"/>
                    </a:moveTo>
                    <a:lnTo>
                      <a:pt x="33748" y="0"/>
                    </a:lnTo>
                    <a:cubicBezTo>
                      <a:pt x="15133" y="56"/>
                      <a:pt x="56" y="15133"/>
                      <a:pt x="0" y="33748"/>
                    </a:cubicBezTo>
                    <a:lnTo>
                      <a:pt x="0" y="1451596"/>
                    </a:lnTo>
                    <a:cubicBezTo>
                      <a:pt x="64" y="1470208"/>
                      <a:pt x="15136" y="1485280"/>
                      <a:pt x="33748" y="1485344"/>
                    </a:cubicBezTo>
                    <a:lnTo>
                      <a:pt x="809958" y="1485344"/>
                    </a:lnTo>
                    <a:cubicBezTo>
                      <a:pt x="828565" y="1485270"/>
                      <a:pt x="843631" y="1470203"/>
                      <a:pt x="843706" y="1451596"/>
                    </a:cubicBezTo>
                    <a:lnTo>
                      <a:pt x="843706" y="33748"/>
                    </a:lnTo>
                    <a:cubicBezTo>
                      <a:pt x="843642" y="15137"/>
                      <a:pt x="828570" y="65"/>
                      <a:pt x="809958" y="0"/>
                    </a:cubicBezTo>
                    <a:close/>
                    <a:moveTo>
                      <a:pt x="809958" y="1451596"/>
                    </a:moveTo>
                    <a:lnTo>
                      <a:pt x="33748" y="1451596"/>
                    </a:lnTo>
                    <a:lnTo>
                      <a:pt x="33748" y="33748"/>
                    </a:lnTo>
                    <a:lnTo>
                      <a:pt x="809958" y="337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3E4BA5-214E-404F-9AED-2694C8B833ED}"/>
                  </a:ext>
                </a:extLst>
              </p:cNvPr>
              <p:cNvSpPr/>
              <p:nvPr/>
            </p:nvSpPr>
            <p:spPr>
              <a:xfrm>
                <a:off x="10000981" y="4200022"/>
                <a:ext cx="185615" cy="33748"/>
              </a:xfrm>
              <a:custGeom>
                <a:avLst/>
                <a:gdLst>
                  <a:gd name="connsiteX0" fmla="*/ 16874 w 185615"/>
                  <a:gd name="connsiteY0" fmla="*/ 33748 h 33748"/>
                  <a:gd name="connsiteX1" fmla="*/ 168741 w 185615"/>
                  <a:gd name="connsiteY1" fmla="*/ 33748 h 33748"/>
                  <a:gd name="connsiteX2" fmla="*/ 185615 w 185615"/>
                  <a:gd name="connsiteY2" fmla="*/ 16874 h 33748"/>
                  <a:gd name="connsiteX3" fmla="*/ 168741 w 185615"/>
                  <a:gd name="connsiteY3" fmla="*/ 0 h 33748"/>
                  <a:gd name="connsiteX4" fmla="*/ 16874 w 185615"/>
                  <a:gd name="connsiteY4" fmla="*/ 0 h 33748"/>
                  <a:gd name="connsiteX5" fmla="*/ 0 w 185615"/>
                  <a:gd name="connsiteY5" fmla="*/ 16874 h 33748"/>
                  <a:gd name="connsiteX6" fmla="*/ 16874 w 185615"/>
                  <a:gd name="connsiteY6" fmla="*/ 33748 h 3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615" h="33748">
                    <a:moveTo>
                      <a:pt x="16874" y="33748"/>
                    </a:moveTo>
                    <a:lnTo>
                      <a:pt x="168741" y="33748"/>
                    </a:lnTo>
                    <a:cubicBezTo>
                      <a:pt x="178061" y="33748"/>
                      <a:pt x="185615" y="26194"/>
                      <a:pt x="185615" y="16874"/>
                    </a:cubicBezTo>
                    <a:cubicBezTo>
                      <a:pt x="185615" y="7555"/>
                      <a:pt x="178061" y="0"/>
                      <a:pt x="168741" y="0"/>
                    </a:cubicBezTo>
                    <a:lnTo>
                      <a:pt x="16874" y="0"/>
                    </a:lnTo>
                    <a:cubicBezTo>
                      <a:pt x="7555" y="0"/>
                      <a:pt x="0" y="7555"/>
                      <a:pt x="0" y="16874"/>
                    </a:cubicBezTo>
                    <a:cubicBezTo>
                      <a:pt x="0" y="26194"/>
                      <a:pt x="7555" y="33748"/>
                      <a:pt x="16874" y="337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27" name="Download8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2FA592C5-4070-428C-B4A2-49D6D46E6F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6772" y="4580913"/>
              <a:ext cx="617159" cy="545786"/>
              <a:chOff x="6402388" y="1666876"/>
              <a:chExt cx="233363" cy="206375"/>
            </a:xfrm>
            <a:solidFill>
              <a:schemeClr val="accent1"/>
            </a:solidFill>
          </p:grpSpPr>
          <p:sp>
            <p:nvSpPr>
              <p:cNvPr id="28" name="Freeform 2663">
                <a:extLst>
                  <a:ext uri="{FF2B5EF4-FFF2-40B4-BE49-F238E27FC236}">
                    <a16:creationId xmlns:a16="http://schemas.microsoft.com/office/drawing/2014/main" id="{DD74E80F-1226-4E8D-9914-3828FC8BB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900" y="1666876"/>
                <a:ext cx="149225" cy="115888"/>
              </a:xfrm>
              <a:custGeom>
                <a:avLst/>
                <a:gdLst>
                  <a:gd name="T0" fmla="*/ 3554 w 4100"/>
                  <a:gd name="T1" fmla="*/ 3173 h 3173"/>
                  <a:gd name="T2" fmla="*/ 3406 w 4100"/>
                  <a:gd name="T3" fmla="*/ 3039 h 3173"/>
                  <a:gd name="T4" fmla="*/ 3473 w 4100"/>
                  <a:gd name="T5" fmla="*/ 2965 h 3173"/>
                  <a:gd name="T6" fmla="*/ 3898 w 4100"/>
                  <a:gd name="T7" fmla="*/ 1896 h 3173"/>
                  <a:gd name="T8" fmla="*/ 3364 w 4100"/>
                  <a:gd name="T9" fmla="*/ 703 h 3173"/>
                  <a:gd name="T10" fmla="*/ 2056 w 4100"/>
                  <a:gd name="T11" fmla="*/ 200 h 3173"/>
                  <a:gd name="T12" fmla="*/ 2047 w 4100"/>
                  <a:gd name="T13" fmla="*/ 200 h 3173"/>
                  <a:gd name="T14" fmla="*/ 744 w 4100"/>
                  <a:gd name="T15" fmla="*/ 692 h 3173"/>
                  <a:gd name="T16" fmla="*/ 201 w 4100"/>
                  <a:gd name="T17" fmla="*/ 1881 h 3173"/>
                  <a:gd name="T18" fmla="*/ 235 w 4100"/>
                  <a:gd name="T19" fmla="*/ 2211 h 3173"/>
                  <a:gd name="T20" fmla="*/ 256 w 4100"/>
                  <a:gd name="T21" fmla="*/ 2309 h 3173"/>
                  <a:gd name="T22" fmla="*/ 60 w 4100"/>
                  <a:gd name="T23" fmla="*/ 2351 h 3173"/>
                  <a:gd name="T24" fmla="*/ 40 w 4100"/>
                  <a:gd name="T25" fmla="*/ 2253 h 3173"/>
                  <a:gd name="T26" fmla="*/ 1 w 4100"/>
                  <a:gd name="T27" fmla="*/ 1880 h 3173"/>
                  <a:gd name="T28" fmla="*/ 609 w 4100"/>
                  <a:gd name="T29" fmla="*/ 544 h 3173"/>
                  <a:gd name="T30" fmla="*/ 2047 w 4100"/>
                  <a:gd name="T31" fmla="*/ 0 h 3173"/>
                  <a:gd name="T32" fmla="*/ 2057 w 4100"/>
                  <a:gd name="T33" fmla="*/ 0 h 3173"/>
                  <a:gd name="T34" fmla="*/ 3500 w 4100"/>
                  <a:gd name="T35" fmla="*/ 556 h 3173"/>
                  <a:gd name="T36" fmla="*/ 4097 w 4100"/>
                  <a:gd name="T37" fmla="*/ 1897 h 3173"/>
                  <a:gd name="T38" fmla="*/ 3621 w 4100"/>
                  <a:gd name="T39" fmla="*/ 3099 h 3173"/>
                  <a:gd name="T40" fmla="*/ 3554 w 4100"/>
                  <a:gd name="T41" fmla="*/ 3173 h 3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00" h="3173">
                    <a:moveTo>
                      <a:pt x="3554" y="3173"/>
                    </a:moveTo>
                    <a:lnTo>
                      <a:pt x="3406" y="3039"/>
                    </a:lnTo>
                    <a:lnTo>
                      <a:pt x="3473" y="2965"/>
                    </a:lnTo>
                    <a:cubicBezTo>
                      <a:pt x="3745" y="2665"/>
                      <a:pt x="3896" y="2285"/>
                      <a:pt x="3898" y="1896"/>
                    </a:cubicBezTo>
                    <a:cubicBezTo>
                      <a:pt x="3899" y="1446"/>
                      <a:pt x="3710" y="1023"/>
                      <a:pt x="3364" y="703"/>
                    </a:cubicBezTo>
                    <a:cubicBezTo>
                      <a:pt x="3016" y="381"/>
                      <a:pt x="2551" y="202"/>
                      <a:pt x="2056" y="200"/>
                    </a:cubicBezTo>
                    <a:lnTo>
                      <a:pt x="2047" y="200"/>
                    </a:lnTo>
                    <a:cubicBezTo>
                      <a:pt x="1556" y="200"/>
                      <a:pt x="1093" y="374"/>
                      <a:pt x="744" y="692"/>
                    </a:cubicBezTo>
                    <a:cubicBezTo>
                      <a:pt x="396" y="1010"/>
                      <a:pt x="203" y="1431"/>
                      <a:pt x="201" y="1881"/>
                    </a:cubicBezTo>
                    <a:cubicBezTo>
                      <a:pt x="201" y="1992"/>
                      <a:pt x="212" y="2103"/>
                      <a:pt x="235" y="2211"/>
                    </a:cubicBezTo>
                    <a:lnTo>
                      <a:pt x="256" y="2309"/>
                    </a:lnTo>
                    <a:lnTo>
                      <a:pt x="60" y="2351"/>
                    </a:lnTo>
                    <a:lnTo>
                      <a:pt x="40" y="2253"/>
                    </a:lnTo>
                    <a:cubicBezTo>
                      <a:pt x="14" y="2130"/>
                      <a:pt x="0" y="2005"/>
                      <a:pt x="1" y="1880"/>
                    </a:cubicBezTo>
                    <a:cubicBezTo>
                      <a:pt x="3" y="1374"/>
                      <a:pt x="219" y="899"/>
                      <a:pt x="609" y="544"/>
                    </a:cubicBezTo>
                    <a:cubicBezTo>
                      <a:pt x="995" y="193"/>
                      <a:pt x="1506" y="0"/>
                      <a:pt x="2047" y="0"/>
                    </a:cubicBezTo>
                    <a:lnTo>
                      <a:pt x="2057" y="0"/>
                    </a:lnTo>
                    <a:cubicBezTo>
                      <a:pt x="2602" y="2"/>
                      <a:pt x="3115" y="200"/>
                      <a:pt x="3500" y="556"/>
                    </a:cubicBezTo>
                    <a:cubicBezTo>
                      <a:pt x="3887" y="914"/>
                      <a:pt x="4100" y="1390"/>
                      <a:pt x="4097" y="1897"/>
                    </a:cubicBezTo>
                    <a:cubicBezTo>
                      <a:pt x="4095" y="2336"/>
                      <a:pt x="3927" y="2763"/>
                      <a:pt x="3621" y="3099"/>
                    </a:cubicBezTo>
                    <a:lnTo>
                      <a:pt x="3554" y="3173"/>
                    </a:ln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664">
                <a:extLst>
                  <a:ext uri="{FF2B5EF4-FFF2-40B4-BE49-F238E27FC236}">
                    <a16:creationId xmlns:a16="http://schemas.microsoft.com/office/drawing/2014/main" id="{06850E7A-DF4C-48D4-B595-6D2355BB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6838" y="1760538"/>
                <a:ext cx="17463" cy="22225"/>
              </a:xfrm>
              <a:custGeom>
                <a:avLst/>
                <a:gdLst>
                  <a:gd name="T0" fmla="*/ 350 w 500"/>
                  <a:gd name="T1" fmla="*/ 589 h 589"/>
                  <a:gd name="T2" fmla="*/ 283 w 500"/>
                  <a:gd name="T3" fmla="*/ 515 h 589"/>
                  <a:gd name="T4" fmla="*/ 49 w 500"/>
                  <a:gd name="T5" fmla="*/ 185 h 589"/>
                  <a:gd name="T6" fmla="*/ 0 w 500"/>
                  <a:gd name="T7" fmla="*/ 98 h 589"/>
                  <a:gd name="T8" fmla="*/ 174 w 500"/>
                  <a:gd name="T9" fmla="*/ 0 h 589"/>
                  <a:gd name="T10" fmla="*/ 223 w 500"/>
                  <a:gd name="T11" fmla="*/ 87 h 589"/>
                  <a:gd name="T12" fmla="*/ 432 w 500"/>
                  <a:gd name="T13" fmla="*/ 381 h 589"/>
                  <a:gd name="T14" fmla="*/ 500 w 500"/>
                  <a:gd name="T15" fmla="*/ 456 h 589"/>
                  <a:gd name="T16" fmla="*/ 350 w 500"/>
                  <a:gd name="T17" fmla="*/ 58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0" h="589">
                    <a:moveTo>
                      <a:pt x="350" y="589"/>
                    </a:moveTo>
                    <a:lnTo>
                      <a:pt x="283" y="515"/>
                    </a:lnTo>
                    <a:cubicBezTo>
                      <a:pt x="193" y="412"/>
                      <a:pt x="114" y="301"/>
                      <a:pt x="49" y="185"/>
                    </a:cubicBezTo>
                    <a:lnTo>
                      <a:pt x="0" y="98"/>
                    </a:lnTo>
                    <a:lnTo>
                      <a:pt x="174" y="0"/>
                    </a:lnTo>
                    <a:lnTo>
                      <a:pt x="223" y="87"/>
                    </a:lnTo>
                    <a:cubicBezTo>
                      <a:pt x="281" y="192"/>
                      <a:pt x="352" y="290"/>
                      <a:pt x="432" y="381"/>
                    </a:cubicBezTo>
                    <a:lnTo>
                      <a:pt x="500" y="456"/>
                    </a:lnTo>
                    <a:lnTo>
                      <a:pt x="350" y="589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665">
                <a:extLst>
                  <a:ext uri="{FF2B5EF4-FFF2-40B4-BE49-F238E27FC236}">
                    <a16:creationId xmlns:a16="http://schemas.microsoft.com/office/drawing/2014/main" id="{F37564F6-035B-4266-8E6A-40B92147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88" y="1730376"/>
                <a:ext cx="47625" cy="80963"/>
              </a:xfrm>
              <a:custGeom>
                <a:avLst/>
                <a:gdLst>
                  <a:gd name="T0" fmla="*/ 1285 w 1286"/>
                  <a:gd name="T1" fmla="*/ 2212 h 2212"/>
                  <a:gd name="T2" fmla="*/ 1185 w 1286"/>
                  <a:gd name="T3" fmla="*/ 2212 h 2212"/>
                  <a:gd name="T4" fmla="*/ 2 w 1286"/>
                  <a:gd name="T5" fmla="*/ 1097 h 2212"/>
                  <a:gd name="T6" fmla="*/ 924 w 1286"/>
                  <a:gd name="T7" fmla="*/ 21 h 2212"/>
                  <a:gd name="T8" fmla="*/ 1021 w 1286"/>
                  <a:gd name="T9" fmla="*/ 0 h 2212"/>
                  <a:gd name="T10" fmla="*/ 1064 w 1286"/>
                  <a:gd name="T11" fmla="*/ 196 h 2212"/>
                  <a:gd name="T12" fmla="*/ 965 w 1286"/>
                  <a:gd name="T13" fmla="*/ 217 h 2212"/>
                  <a:gd name="T14" fmla="*/ 202 w 1286"/>
                  <a:gd name="T15" fmla="*/ 1098 h 2212"/>
                  <a:gd name="T16" fmla="*/ 1186 w 1286"/>
                  <a:gd name="T17" fmla="*/ 2011 h 2212"/>
                  <a:gd name="T18" fmla="*/ 1286 w 1286"/>
                  <a:gd name="T19" fmla="*/ 2012 h 2212"/>
                  <a:gd name="T20" fmla="*/ 1285 w 1286"/>
                  <a:gd name="T21" fmla="*/ 2212 h 2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6" h="2212">
                    <a:moveTo>
                      <a:pt x="1285" y="2212"/>
                    </a:moveTo>
                    <a:lnTo>
                      <a:pt x="1185" y="2212"/>
                    </a:lnTo>
                    <a:cubicBezTo>
                      <a:pt x="530" y="2207"/>
                      <a:pt x="0" y="1707"/>
                      <a:pt x="2" y="1097"/>
                    </a:cubicBezTo>
                    <a:cubicBezTo>
                      <a:pt x="4" y="580"/>
                      <a:pt x="383" y="138"/>
                      <a:pt x="924" y="21"/>
                    </a:cubicBezTo>
                    <a:lnTo>
                      <a:pt x="1021" y="0"/>
                    </a:lnTo>
                    <a:lnTo>
                      <a:pt x="1064" y="196"/>
                    </a:lnTo>
                    <a:lnTo>
                      <a:pt x="965" y="217"/>
                    </a:lnTo>
                    <a:cubicBezTo>
                      <a:pt x="517" y="313"/>
                      <a:pt x="204" y="675"/>
                      <a:pt x="202" y="1098"/>
                    </a:cubicBezTo>
                    <a:cubicBezTo>
                      <a:pt x="200" y="1598"/>
                      <a:pt x="642" y="2008"/>
                      <a:pt x="1186" y="2011"/>
                    </a:cubicBezTo>
                    <a:lnTo>
                      <a:pt x="1286" y="2012"/>
                    </a:lnTo>
                    <a:lnTo>
                      <a:pt x="1285" y="2212"/>
                    </a:ln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2666">
                <a:extLst>
                  <a:ext uri="{FF2B5EF4-FFF2-40B4-BE49-F238E27FC236}">
                    <a16:creationId xmlns:a16="http://schemas.microsoft.com/office/drawing/2014/main" id="{29E21984-7F40-496F-9E2F-92E9C875A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188" y="1720851"/>
                <a:ext cx="55563" cy="92075"/>
              </a:xfrm>
              <a:custGeom>
                <a:avLst/>
                <a:gdLst>
                  <a:gd name="T0" fmla="*/ 303 w 1519"/>
                  <a:gd name="T1" fmla="*/ 2524 h 2524"/>
                  <a:gd name="T2" fmla="*/ 279 w 1519"/>
                  <a:gd name="T3" fmla="*/ 2326 h 2524"/>
                  <a:gd name="T4" fmla="*/ 379 w 1519"/>
                  <a:gd name="T5" fmla="*/ 2314 h 2524"/>
                  <a:gd name="T6" fmla="*/ 1318 w 1519"/>
                  <a:gd name="T7" fmla="*/ 1265 h 2524"/>
                  <a:gd name="T8" fmla="*/ 1010 w 1519"/>
                  <a:gd name="T9" fmla="*/ 514 h 2524"/>
                  <a:gd name="T10" fmla="*/ 260 w 1519"/>
                  <a:gd name="T11" fmla="*/ 200 h 2524"/>
                  <a:gd name="T12" fmla="*/ 124 w 1519"/>
                  <a:gd name="T13" fmla="*/ 208 h 2524"/>
                  <a:gd name="T14" fmla="*/ 26 w 1519"/>
                  <a:gd name="T15" fmla="*/ 220 h 2524"/>
                  <a:gd name="T16" fmla="*/ 0 w 1519"/>
                  <a:gd name="T17" fmla="*/ 21 h 2524"/>
                  <a:gd name="T18" fmla="*/ 100 w 1519"/>
                  <a:gd name="T19" fmla="*/ 9 h 2524"/>
                  <a:gd name="T20" fmla="*/ 260 w 1519"/>
                  <a:gd name="T21" fmla="*/ 0 h 2524"/>
                  <a:gd name="T22" fmla="*/ 1152 w 1519"/>
                  <a:gd name="T23" fmla="*/ 373 h 2524"/>
                  <a:gd name="T24" fmla="*/ 1518 w 1519"/>
                  <a:gd name="T25" fmla="*/ 1265 h 2524"/>
                  <a:gd name="T26" fmla="*/ 402 w 1519"/>
                  <a:gd name="T27" fmla="*/ 2513 h 2524"/>
                  <a:gd name="T28" fmla="*/ 303 w 1519"/>
                  <a:gd name="T29" fmla="*/ 2524 h 2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9" h="2524">
                    <a:moveTo>
                      <a:pt x="303" y="2524"/>
                    </a:moveTo>
                    <a:lnTo>
                      <a:pt x="279" y="2326"/>
                    </a:lnTo>
                    <a:lnTo>
                      <a:pt x="379" y="2314"/>
                    </a:lnTo>
                    <a:cubicBezTo>
                      <a:pt x="912" y="2252"/>
                      <a:pt x="1315" y="1801"/>
                      <a:pt x="1318" y="1265"/>
                    </a:cubicBezTo>
                    <a:cubicBezTo>
                      <a:pt x="1319" y="981"/>
                      <a:pt x="1210" y="715"/>
                      <a:pt x="1010" y="514"/>
                    </a:cubicBezTo>
                    <a:cubicBezTo>
                      <a:pt x="810" y="312"/>
                      <a:pt x="543" y="201"/>
                      <a:pt x="260" y="200"/>
                    </a:cubicBezTo>
                    <a:cubicBezTo>
                      <a:pt x="214" y="200"/>
                      <a:pt x="169" y="202"/>
                      <a:pt x="124" y="208"/>
                    </a:cubicBezTo>
                    <a:lnTo>
                      <a:pt x="26" y="220"/>
                    </a:lnTo>
                    <a:lnTo>
                      <a:pt x="0" y="21"/>
                    </a:lnTo>
                    <a:lnTo>
                      <a:pt x="100" y="9"/>
                    </a:lnTo>
                    <a:cubicBezTo>
                      <a:pt x="153" y="3"/>
                      <a:pt x="206" y="0"/>
                      <a:pt x="260" y="0"/>
                    </a:cubicBezTo>
                    <a:cubicBezTo>
                      <a:pt x="598" y="1"/>
                      <a:pt x="915" y="134"/>
                      <a:pt x="1152" y="373"/>
                    </a:cubicBezTo>
                    <a:cubicBezTo>
                      <a:pt x="1389" y="612"/>
                      <a:pt x="1519" y="929"/>
                      <a:pt x="1518" y="1265"/>
                    </a:cubicBezTo>
                    <a:cubicBezTo>
                      <a:pt x="1515" y="1903"/>
                      <a:pt x="1036" y="2439"/>
                      <a:pt x="402" y="2513"/>
                    </a:cubicBezTo>
                    <a:lnTo>
                      <a:pt x="303" y="2524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667">
                <a:extLst>
                  <a:ext uri="{FF2B5EF4-FFF2-40B4-BE49-F238E27FC236}">
                    <a16:creationId xmlns:a16="http://schemas.microsoft.com/office/drawing/2014/main" id="{FC00EFD5-7D62-4DDD-ADE3-6718A315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1804988"/>
                <a:ext cx="150813" cy="11113"/>
              </a:xfrm>
              <a:custGeom>
                <a:avLst/>
                <a:gdLst>
                  <a:gd name="T0" fmla="*/ 2254 w 4133"/>
                  <a:gd name="T1" fmla="*/ 327 h 327"/>
                  <a:gd name="T2" fmla="*/ 99 w 4133"/>
                  <a:gd name="T3" fmla="*/ 212 h 327"/>
                  <a:gd name="T4" fmla="*/ 0 w 4133"/>
                  <a:gd name="T5" fmla="*/ 199 h 327"/>
                  <a:gd name="T6" fmla="*/ 24 w 4133"/>
                  <a:gd name="T7" fmla="*/ 0 h 327"/>
                  <a:gd name="T8" fmla="*/ 124 w 4133"/>
                  <a:gd name="T9" fmla="*/ 12 h 327"/>
                  <a:gd name="T10" fmla="*/ 4010 w 4133"/>
                  <a:gd name="T11" fmla="*/ 28 h 327"/>
                  <a:gd name="T12" fmla="*/ 4108 w 4133"/>
                  <a:gd name="T13" fmla="*/ 16 h 327"/>
                  <a:gd name="T14" fmla="*/ 4133 w 4133"/>
                  <a:gd name="T15" fmla="*/ 214 h 327"/>
                  <a:gd name="T16" fmla="*/ 4034 w 4133"/>
                  <a:gd name="T17" fmla="*/ 227 h 327"/>
                  <a:gd name="T18" fmla="*/ 2254 w 4133"/>
                  <a:gd name="T1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33" h="327">
                    <a:moveTo>
                      <a:pt x="2254" y="327"/>
                    </a:moveTo>
                    <a:cubicBezTo>
                      <a:pt x="1062" y="327"/>
                      <a:pt x="113" y="212"/>
                      <a:pt x="99" y="212"/>
                    </a:cubicBezTo>
                    <a:lnTo>
                      <a:pt x="0" y="199"/>
                    </a:lnTo>
                    <a:lnTo>
                      <a:pt x="24" y="0"/>
                    </a:lnTo>
                    <a:lnTo>
                      <a:pt x="124" y="12"/>
                    </a:lnTo>
                    <a:cubicBezTo>
                      <a:pt x="144" y="15"/>
                      <a:pt x="2166" y="259"/>
                      <a:pt x="4010" y="28"/>
                    </a:cubicBezTo>
                    <a:lnTo>
                      <a:pt x="4108" y="16"/>
                    </a:lnTo>
                    <a:lnTo>
                      <a:pt x="4133" y="214"/>
                    </a:lnTo>
                    <a:lnTo>
                      <a:pt x="4034" y="227"/>
                    </a:lnTo>
                    <a:cubicBezTo>
                      <a:pt x="3435" y="302"/>
                      <a:pt x="2817" y="327"/>
                      <a:pt x="2254" y="327"/>
                    </a:cubicBez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2668">
                <a:extLst>
                  <a:ext uri="{FF2B5EF4-FFF2-40B4-BE49-F238E27FC236}">
                    <a16:creationId xmlns:a16="http://schemas.microsoft.com/office/drawing/2014/main" id="{5198270A-5CF5-4CC9-AA4E-01B1A0A20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6050" y="1812926"/>
                <a:ext cx="6350" cy="26988"/>
              </a:xfrm>
              <a:prstGeom prst="rect">
                <a:avLst/>
              </a:prstGeom>
              <a:grpFill/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2669">
                <a:extLst>
                  <a:ext uri="{FF2B5EF4-FFF2-40B4-BE49-F238E27FC236}">
                    <a16:creationId xmlns:a16="http://schemas.microsoft.com/office/drawing/2014/main" id="{E85ED324-4F38-4FA8-AC94-5C595CA5B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9388" y="1811338"/>
                <a:ext cx="7938" cy="28575"/>
              </a:xfrm>
              <a:prstGeom prst="rect">
                <a:avLst/>
              </a:prstGeom>
              <a:grpFill/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670">
                <a:extLst>
                  <a:ext uri="{FF2B5EF4-FFF2-40B4-BE49-F238E27FC236}">
                    <a16:creationId xmlns:a16="http://schemas.microsoft.com/office/drawing/2014/main" id="{D49A2320-40E1-4D3C-8AF7-1EC79E6CA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5" y="1833563"/>
                <a:ext cx="71438" cy="39688"/>
              </a:xfrm>
              <a:custGeom>
                <a:avLst/>
                <a:gdLst>
                  <a:gd name="T0" fmla="*/ 24 w 45"/>
                  <a:gd name="T1" fmla="*/ 25 h 25"/>
                  <a:gd name="T2" fmla="*/ 21 w 45"/>
                  <a:gd name="T3" fmla="*/ 25 h 25"/>
                  <a:gd name="T4" fmla="*/ 0 w 45"/>
                  <a:gd name="T5" fmla="*/ 3 h 25"/>
                  <a:gd name="T6" fmla="*/ 2 w 45"/>
                  <a:gd name="T7" fmla="*/ 0 h 25"/>
                  <a:gd name="T8" fmla="*/ 14 w 45"/>
                  <a:gd name="T9" fmla="*/ 0 h 25"/>
                  <a:gd name="T10" fmla="*/ 14 w 45"/>
                  <a:gd name="T11" fmla="*/ 4 h 25"/>
                  <a:gd name="T12" fmla="*/ 7 w 45"/>
                  <a:gd name="T13" fmla="*/ 4 h 25"/>
                  <a:gd name="T14" fmla="*/ 23 w 45"/>
                  <a:gd name="T15" fmla="*/ 20 h 25"/>
                  <a:gd name="T16" fmla="*/ 38 w 45"/>
                  <a:gd name="T17" fmla="*/ 4 h 25"/>
                  <a:gd name="T18" fmla="*/ 32 w 45"/>
                  <a:gd name="T19" fmla="*/ 4 h 25"/>
                  <a:gd name="T20" fmla="*/ 32 w 45"/>
                  <a:gd name="T21" fmla="*/ 0 h 25"/>
                  <a:gd name="T22" fmla="*/ 44 w 45"/>
                  <a:gd name="T23" fmla="*/ 0 h 25"/>
                  <a:gd name="T24" fmla="*/ 45 w 45"/>
                  <a:gd name="T25" fmla="*/ 4 h 25"/>
                  <a:gd name="T26" fmla="*/ 24 w 45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5">
                    <a:moveTo>
                      <a:pt x="24" y="25"/>
                    </a:moveTo>
                    <a:lnTo>
                      <a:pt x="21" y="2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7" y="4"/>
                    </a:lnTo>
                    <a:lnTo>
                      <a:pt x="23" y="20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45" y="4"/>
                    </a:lnTo>
                    <a:lnTo>
                      <a:pt x="24" y="25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9F5592D-6727-4302-983E-145E1A9DAC61}"/>
              </a:ext>
            </a:extLst>
          </p:cNvPr>
          <p:cNvSpPr txBox="1"/>
          <p:nvPr/>
        </p:nvSpPr>
        <p:spPr>
          <a:xfrm>
            <a:off x="1431249" y="4424628"/>
            <a:ext cx="292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noProof="1">
                <a:ea typeface="Microsoft Himalaya" panose="01010100010101010101" pitchFamily="2" charset="0"/>
                <a:cs typeface="Segoe UI" panose="020B0502040204020203" pitchFamily="34" charset="0"/>
              </a:rPr>
              <a:t>People should have the choice of whether they get communications by mail or email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F350F8-4A5D-467C-8F75-AD6437FCB223}"/>
              </a:ext>
            </a:extLst>
          </p:cNvPr>
          <p:cNvSpPr txBox="1"/>
          <p:nvPr/>
        </p:nvSpPr>
        <p:spPr bwMode="white">
          <a:xfrm>
            <a:off x="483459" y="1788791"/>
            <a:ext cx="1055931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28713"/>
              </a:buClr>
              <a:buSzPct val="150000"/>
            </a:pPr>
            <a:r>
              <a:rPr lang="en-GB" sz="1867" b="1" kern="0" noProof="1">
                <a:ea typeface="Microsoft Himalaya" panose="01010100010101010101" pitchFamily="2" charset="0"/>
                <a:cs typeface="Segoe UI" panose="020B0502040204020203" pitchFamily="34" charset="0"/>
              </a:rPr>
              <a:t>Attitudes towards choice of comms / digital channels</a:t>
            </a:r>
            <a:endParaRPr lang="en-GB" sz="1867" kern="0" noProof="1">
              <a:ea typeface="Microsoft Himalaya" panose="01010100010101010101" pitchFamily="2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1144E3-0D62-43F5-B028-9C3B3A7552EE}"/>
              </a:ext>
            </a:extLst>
          </p:cNvPr>
          <p:cNvSpPr/>
          <p:nvPr/>
        </p:nvSpPr>
        <p:spPr>
          <a:xfrm>
            <a:off x="5243532" y="1788791"/>
            <a:ext cx="2072640" cy="379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en-GB" sz="1867" kern="0" noProof="1">
                <a:solidFill>
                  <a:schemeClr val="accent1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Agree </a:t>
            </a:r>
            <a:r>
              <a:rPr lang="en-GB" sz="1200" kern="0" noProof="1">
                <a:solidFill>
                  <a:schemeClr val="accent1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(Disagree)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0D9581-F04F-4172-B72D-F4D5B6AD4E69}"/>
              </a:ext>
            </a:extLst>
          </p:cNvPr>
          <p:cNvSpPr txBox="1"/>
          <p:nvPr/>
        </p:nvSpPr>
        <p:spPr>
          <a:xfrm>
            <a:off x="2809256" y="41001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(3%)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BF1BB7-A021-4F35-9687-B61A24B44AF6}"/>
              </a:ext>
            </a:extLst>
          </p:cNvPr>
          <p:cNvSpPr txBox="1"/>
          <p:nvPr/>
        </p:nvSpPr>
        <p:spPr>
          <a:xfrm>
            <a:off x="4804369" y="4424628"/>
            <a:ext cx="29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noProof="1">
                <a:ea typeface="Microsoft Himalaya" panose="01010100010101010101" pitchFamily="2" charset="0"/>
                <a:cs typeface="Segoe UI" panose="020B0502040204020203" pitchFamily="34" charset="0"/>
              </a:rPr>
              <a:t>It’s right for companies to ask customers to pay more to get mail communications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8B1C10-14A9-4740-ACAF-7569A5C0E68F}"/>
              </a:ext>
            </a:extLst>
          </p:cNvPr>
          <p:cNvSpPr txBox="1"/>
          <p:nvPr/>
        </p:nvSpPr>
        <p:spPr>
          <a:xfrm>
            <a:off x="5880107" y="3323984"/>
            <a:ext cx="13580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28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989DFD-B086-43AE-A296-E539D0768648}"/>
              </a:ext>
            </a:extLst>
          </p:cNvPr>
          <p:cNvSpPr txBox="1"/>
          <p:nvPr/>
        </p:nvSpPr>
        <p:spPr>
          <a:xfrm>
            <a:off x="6050296" y="411026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(47%)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CB8FE2-D2D5-499D-AC62-A415ADF41399}"/>
              </a:ext>
            </a:extLst>
          </p:cNvPr>
          <p:cNvSpPr txBox="1"/>
          <p:nvPr/>
        </p:nvSpPr>
        <p:spPr>
          <a:xfrm>
            <a:off x="9039867" y="3323984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+mj-lt"/>
              </a:rPr>
              <a:t>67</a:t>
            </a:r>
            <a:r>
              <a:rPr lang="en-GB" sz="5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B57477-58C8-49D9-A795-0B311AD53051}"/>
              </a:ext>
            </a:extLst>
          </p:cNvPr>
          <p:cNvSpPr txBox="1"/>
          <p:nvPr/>
        </p:nvSpPr>
        <p:spPr>
          <a:xfrm>
            <a:off x="9210056" y="41204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(3%)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0214A-4EFC-44D2-83A2-F009581FD652}"/>
              </a:ext>
            </a:extLst>
          </p:cNvPr>
          <p:cNvSpPr txBox="1"/>
          <p:nvPr/>
        </p:nvSpPr>
        <p:spPr>
          <a:xfrm>
            <a:off x="7962343" y="4424628"/>
            <a:ext cx="29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28713"/>
              </a:buClr>
              <a:buSzPct val="150000"/>
            </a:pPr>
            <a:r>
              <a:rPr lang="en-US" sz="1800" kern="0" noProof="1">
                <a:ea typeface="Microsoft Himalaya" panose="01010100010101010101" pitchFamily="2" charset="0"/>
                <a:cs typeface="Segoe UI" panose="020B0502040204020203" pitchFamily="34" charset="0"/>
              </a:rPr>
              <a:t>Too many companies expect me to download their app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6080DF-8296-41FC-B183-1ED517D84DE5}"/>
              </a:ext>
            </a:extLst>
          </p:cNvPr>
          <p:cNvSpPr txBox="1"/>
          <p:nvPr/>
        </p:nvSpPr>
        <p:spPr>
          <a:xfrm>
            <a:off x="797735" y="6306860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Trinity McQueen, Customer Mail, 2021</a:t>
            </a:r>
          </a:p>
        </p:txBody>
      </p:sp>
    </p:spTree>
    <p:extLst>
      <p:ext uri="{BB962C8B-B14F-4D97-AF65-F5344CB8AC3E}">
        <p14:creationId xmlns:p14="http://schemas.microsoft.com/office/powerpoint/2010/main" val="202543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3F45-6E48-49EA-9E19-29A51D63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318" y="414000"/>
            <a:ext cx="5661026" cy="475686"/>
          </a:xfrm>
        </p:spPr>
        <p:txBody>
          <a:bodyPr/>
          <a:lstStyle/>
          <a:p>
            <a:r>
              <a:rPr lang="en-GB" dirty="0"/>
              <a:t>mail IS MORE LIKELY TO BE READ IN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6259E-DE2B-4FFC-8D14-58BBAEE586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D5BED1F-3122-4C92-9C28-01A8A4A2ECE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0142880"/>
              </p:ext>
            </p:extLst>
          </p:nvPr>
        </p:nvGraphicFramePr>
        <p:xfrm>
          <a:off x="6198739" y="1802769"/>
          <a:ext cx="5661026" cy="399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B6D128-839C-48FB-BA30-1B85A28533EC}"/>
              </a:ext>
            </a:extLst>
          </p:cNvPr>
          <p:cNvSpPr txBox="1"/>
          <p:nvPr/>
        </p:nvSpPr>
        <p:spPr>
          <a:xfrm>
            <a:off x="6429272" y="1761403"/>
            <a:ext cx="51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ea typeface="MS Mincho"/>
                <a:cs typeface="Arial"/>
              </a:rPr>
              <a:t>Open all or most of them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15" name="Graphic 14" descr="Envelope outline">
            <a:extLst>
              <a:ext uri="{FF2B5EF4-FFF2-40B4-BE49-F238E27FC236}">
                <a16:creationId xmlns:a16="http://schemas.microsoft.com/office/drawing/2014/main" id="{5D6D224A-B33B-4928-B143-CABC682CA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3355" y="4941103"/>
            <a:ext cx="469232" cy="469232"/>
          </a:xfrm>
          <a:prstGeom prst="rect">
            <a:avLst/>
          </a:prstGeom>
        </p:spPr>
      </p:pic>
      <p:pic>
        <p:nvPicPr>
          <p:cNvPr id="21" name="Graphic 20" descr="Chat bubble outline">
            <a:extLst>
              <a:ext uri="{FF2B5EF4-FFF2-40B4-BE49-F238E27FC236}">
                <a16:creationId xmlns:a16="http://schemas.microsoft.com/office/drawing/2014/main" id="{5A057E49-6E3D-4F4F-91E5-4E753DE40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7788" y="4885588"/>
            <a:ext cx="567771" cy="567771"/>
          </a:xfrm>
          <a:prstGeom prst="rect">
            <a:avLst/>
          </a:prstGeom>
        </p:spPr>
      </p:pic>
      <p:pic>
        <p:nvPicPr>
          <p:cNvPr id="34" name="Graphic 33" descr="Email outline">
            <a:extLst>
              <a:ext uri="{FF2B5EF4-FFF2-40B4-BE49-F238E27FC236}">
                <a16:creationId xmlns:a16="http://schemas.microsoft.com/office/drawing/2014/main" id="{45338E9D-ED0A-48EF-9CC7-71D371852D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8387" y="4879961"/>
            <a:ext cx="473924" cy="4739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3987A89-808E-42B1-A772-EEF421297D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0820"/>
          <a:stretch/>
        </p:blipFill>
        <p:spPr>
          <a:xfrm>
            <a:off x="8234" y="-27258"/>
            <a:ext cx="6087766" cy="6858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F9974DF-A949-42C1-AEA3-AD7F3B9A75EB}"/>
              </a:ext>
            </a:extLst>
          </p:cNvPr>
          <p:cNvSpPr txBox="1"/>
          <p:nvPr/>
        </p:nvSpPr>
        <p:spPr>
          <a:xfrm>
            <a:off x="7924487" y="6317370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Marketreach, Trinity McQueen, Customer Mail, 2021</a:t>
            </a:r>
          </a:p>
        </p:txBody>
      </p:sp>
      <p:grpSp>
        <p:nvGrpSpPr>
          <p:cNvPr id="25" name="Mobile_marke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FB0F1F3-9A05-45D5-8CDD-7B49DE6D09B2}"/>
              </a:ext>
            </a:extLst>
          </p:cNvPr>
          <p:cNvGrpSpPr>
            <a:grpSpLocks noChangeAspect="1"/>
          </p:cNvGrpSpPr>
          <p:nvPr/>
        </p:nvGrpSpPr>
        <p:grpSpPr>
          <a:xfrm>
            <a:off x="10841893" y="4834881"/>
            <a:ext cx="474516" cy="473142"/>
            <a:chOff x="5353051" y="4864100"/>
            <a:chExt cx="547687" cy="546100"/>
          </a:xfrm>
        </p:grpSpPr>
        <p:sp>
          <p:nvSpPr>
            <p:cNvPr id="35" name="Freeform 1100">
              <a:extLst>
                <a:ext uri="{FF2B5EF4-FFF2-40B4-BE49-F238E27FC236}">
                  <a16:creationId xmlns:a16="http://schemas.microsoft.com/office/drawing/2014/main" id="{69C8B156-BF24-49AB-81A1-9EF77162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1" y="4864100"/>
              <a:ext cx="314325" cy="546100"/>
            </a:xfrm>
            <a:custGeom>
              <a:avLst/>
              <a:gdLst>
                <a:gd name="T0" fmla="*/ 619 w 619"/>
                <a:gd name="T1" fmla="*/ 983 h 1078"/>
                <a:gd name="T2" fmla="*/ 525 w 619"/>
                <a:gd name="T3" fmla="*/ 1078 h 1078"/>
                <a:gd name="T4" fmla="*/ 95 w 619"/>
                <a:gd name="T5" fmla="*/ 1078 h 1078"/>
                <a:gd name="T6" fmla="*/ 0 w 619"/>
                <a:gd name="T7" fmla="*/ 983 h 1078"/>
                <a:gd name="T8" fmla="*/ 0 w 619"/>
                <a:gd name="T9" fmla="*/ 95 h 1078"/>
                <a:gd name="T10" fmla="*/ 95 w 619"/>
                <a:gd name="T11" fmla="*/ 0 h 1078"/>
                <a:gd name="T12" fmla="*/ 525 w 619"/>
                <a:gd name="T13" fmla="*/ 0 h 1078"/>
                <a:gd name="T14" fmla="*/ 619 w 619"/>
                <a:gd name="T15" fmla="*/ 95 h 1078"/>
                <a:gd name="T16" fmla="*/ 619 w 619"/>
                <a:gd name="T17" fmla="*/ 983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1078">
                  <a:moveTo>
                    <a:pt x="619" y="983"/>
                  </a:moveTo>
                  <a:cubicBezTo>
                    <a:pt x="619" y="1035"/>
                    <a:pt x="577" y="1078"/>
                    <a:pt x="525" y="1078"/>
                  </a:cubicBezTo>
                  <a:lnTo>
                    <a:pt x="95" y="1078"/>
                  </a:lnTo>
                  <a:cubicBezTo>
                    <a:pt x="43" y="1078"/>
                    <a:pt x="0" y="1035"/>
                    <a:pt x="0" y="983"/>
                  </a:cubicBezTo>
                  <a:lnTo>
                    <a:pt x="0" y="95"/>
                  </a:lnTo>
                  <a:cubicBezTo>
                    <a:pt x="0" y="43"/>
                    <a:pt x="43" y="0"/>
                    <a:pt x="95" y="0"/>
                  </a:cubicBezTo>
                  <a:lnTo>
                    <a:pt x="525" y="0"/>
                  </a:lnTo>
                  <a:cubicBezTo>
                    <a:pt x="577" y="0"/>
                    <a:pt x="619" y="43"/>
                    <a:pt x="619" y="95"/>
                  </a:cubicBezTo>
                  <a:lnTo>
                    <a:pt x="619" y="983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1101">
              <a:extLst>
                <a:ext uri="{FF2B5EF4-FFF2-40B4-BE49-F238E27FC236}">
                  <a16:creationId xmlns:a16="http://schemas.microsoft.com/office/drawing/2014/main" id="{CA378710-3C6D-4C13-AD25-7B39B7D21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8451" y="5327650"/>
              <a:ext cx="261938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Line 1102">
              <a:extLst>
                <a:ext uri="{FF2B5EF4-FFF2-40B4-BE49-F238E27FC236}">
                  <a16:creationId xmlns:a16="http://schemas.microsoft.com/office/drawing/2014/main" id="{67A0FF44-9B56-4F9A-AE39-7725D6413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8451" y="4946650"/>
              <a:ext cx="261938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Line 1103">
              <a:extLst>
                <a:ext uri="{FF2B5EF4-FFF2-40B4-BE49-F238E27FC236}">
                  <a16:creationId xmlns:a16="http://schemas.microsoft.com/office/drawing/2014/main" id="{09A2194C-A1A0-4E3C-BB3A-DD91853DF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26" y="5368925"/>
              <a:ext cx="523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1104">
              <a:extLst>
                <a:ext uri="{FF2B5EF4-FFF2-40B4-BE49-F238E27FC236}">
                  <a16:creationId xmlns:a16="http://schemas.microsoft.com/office/drawing/2014/main" id="{94086290-3364-415F-802E-7972D8FB1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0688" y="4905375"/>
              <a:ext cx="174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105">
              <a:extLst>
                <a:ext uri="{FF2B5EF4-FFF2-40B4-BE49-F238E27FC236}">
                  <a16:creationId xmlns:a16="http://schemas.microsoft.com/office/drawing/2014/main" id="{59850E5A-5199-43EF-9C79-CDEF65767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5181600"/>
              <a:ext cx="111125" cy="80963"/>
            </a:xfrm>
            <a:custGeom>
              <a:avLst/>
              <a:gdLst>
                <a:gd name="T0" fmla="*/ 220 w 220"/>
                <a:gd name="T1" fmla="*/ 45 h 161"/>
                <a:gd name="T2" fmla="*/ 214 w 220"/>
                <a:gd name="T3" fmla="*/ 71 h 161"/>
                <a:gd name="T4" fmla="*/ 91 w 220"/>
                <a:gd name="T5" fmla="*/ 149 h 161"/>
                <a:gd name="T6" fmla="*/ 13 w 220"/>
                <a:gd name="T7" fmla="*/ 25 h 161"/>
                <a:gd name="T8" fmla="*/ 19 w 220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1">
                  <a:moveTo>
                    <a:pt x="220" y="45"/>
                  </a:moveTo>
                  <a:lnTo>
                    <a:pt x="214" y="71"/>
                  </a:lnTo>
                  <a:cubicBezTo>
                    <a:pt x="201" y="126"/>
                    <a:pt x="146" y="161"/>
                    <a:pt x="91" y="149"/>
                  </a:cubicBezTo>
                  <a:cubicBezTo>
                    <a:pt x="35" y="136"/>
                    <a:pt x="0" y="81"/>
                    <a:pt x="13" y="25"/>
                  </a:cubicBezTo>
                  <a:lnTo>
                    <a:pt x="19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108">
              <a:extLst>
                <a:ext uri="{FF2B5EF4-FFF2-40B4-BE49-F238E27FC236}">
                  <a16:creationId xmlns:a16="http://schemas.microsoft.com/office/drawing/2014/main" id="{3B1BB8EB-800B-4FF7-89AA-23332E73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06975"/>
              <a:ext cx="306388" cy="206375"/>
            </a:xfrm>
            <a:custGeom>
              <a:avLst/>
              <a:gdLst>
                <a:gd name="T0" fmla="*/ 193 w 193"/>
                <a:gd name="T1" fmla="*/ 0 h 130"/>
                <a:gd name="T2" fmla="*/ 0 w 193"/>
                <a:gd name="T3" fmla="*/ 44 h 130"/>
                <a:gd name="T4" fmla="*/ 0 w 193"/>
                <a:gd name="T5" fmla="*/ 86 h 130"/>
                <a:gd name="T6" fmla="*/ 193 w 193"/>
                <a:gd name="T7" fmla="*/ 130 h 130"/>
                <a:gd name="T8" fmla="*/ 193 w 19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30">
                  <a:moveTo>
                    <a:pt x="193" y="0"/>
                  </a:moveTo>
                  <a:lnTo>
                    <a:pt x="0" y="44"/>
                  </a:lnTo>
                  <a:lnTo>
                    <a:pt x="0" y="86"/>
                  </a:lnTo>
                  <a:lnTo>
                    <a:pt x="193" y="1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9">
              <a:extLst>
                <a:ext uri="{FF2B5EF4-FFF2-40B4-BE49-F238E27FC236}">
                  <a16:creationId xmlns:a16="http://schemas.microsoft.com/office/drawing/2014/main" id="{A436711F-1240-42E7-901F-7B5665CB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06975"/>
              <a:ext cx="306388" cy="206375"/>
            </a:xfrm>
            <a:custGeom>
              <a:avLst/>
              <a:gdLst>
                <a:gd name="T0" fmla="*/ 604 w 604"/>
                <a:gd name="T1" fmla="*/ 0 h 407"/>
                <a:gd name="T2" fmla="*/ 0 w 604"/>
                <a:gd name="T3" fmla="*/ 138 h 407"/>
                <a:gd name="T4" fmla="*/ 0 w 604"/>
                <a:gd name="T5" fmla="*/ 269 h 407"/>
                <a:gd name="T6" fmla="*/ 604 w 604"/>
                <a:gd name="T7" fmla="*/ 407 h 407"/>
                <a:gd name="T8" fmla="*/ 604 w 60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407">
                  <a:moveTo>
                    <a:pt x="604" y="0"/>
                  </a:moveTo>
                  <a:lnTo>
                    <a:pt x="0" y="138"/>
                  </a:lnTo>
                  <a:lnTo>
                    <a:pt x="0" y="269"/>
                  </a:lnTo>
                  <a:lnTo>
                    <a:pt x="604" y="407"/>
                  </a:lnTo>
                  <a:lnTo>
                    <a:pt x="604" y="0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Line 1111">
              <a:extLst>
                <a:ext uri="{FF2B5EF4-FFF2-40B4-BE49-F238E27FC236}">
                  <a16:creationId xmlns:a16="http://schemas.microsoft.com/office/drawing/2014/main" id="{85EFF18C-E784-4D35-9014-64F76F4C6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5049838"/>
              <a:ext cx="0" cy="12065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Line 1112">
              <a:extLst>
                <a:ext uri="{FF2B5EF4-FFF2-40B4-BE49-F238E27FC236}">
                  <a16:creationId xmlns:a16="http://schemas.microsoft.com/office/drawing/2014/main" id="{6A1108C2-1CD5-4B93-B2DF-88BD9769B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3263" y="5010150"/>
              <a:ext cx="92075" cy="2063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Line 1113">
              <a:extLst>
                <a:ext uri="{FF2B5EF4-FFF2-40B4-BE49-F238E27FC236}">
                  <a16:creationId xmlns:a16="http://schemas.microsoft.com/office/drawing/2014/main" id="{9AFBA860-7790-48DF-9163-6FA3997BE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3263" y="5110163"/>
              <a:ext cx="11747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Line 1114">
              <a:extLst>
                <a:ext uri="{FF2B5EF4-FFF2-40B4-BE49-F238E27FC236}">
                  <a16:creationId xmlns:a16="http://schemas.microsoft.com/office/drawing/2014/main" id="{4C26148B-4DEE-4262-A822-ADD588833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83263" y="5189538"/>
              <a:ext cx="92075" cy="1905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21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AA2C7-EB8D-41AC-9CCB-DF08B722A1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008C7-0B3E-4033-AB50-2ABBE79F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mail is private and secure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BAA91-C4A1-4AAF-A6AF-C86F3C2D0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4B99305-9F94-44C2-B394-725E41AFEE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1995859"/>
              </p:ext>
            </p:extLst>
          </p:nvPr>
        </p:nvGraphicFramePr>
        <p:xfrm>
          <a:off x="423862" y="2804159"/>
          <a:ext cx="11992148" cy="34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1A41579D-62BE-4788-8EB8-FB22B5B85038}"/>
              </a:ext>
            </a:extLst>
          </p:cNvPr>
          <p:cNvSpPr txBox="1">
            <a:spLocks/>
          </p:cNvSpPr>
          <p:nvPr/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>
                <a:latin typeface="Calibri" panose="020F0502020204030204" pitchFamily="34" charset="0"/>
              </a:rPr>
              <a:t>Customers prefer physical documents for content that is sensitive or of a personal nature. Twice as many people feel that physical mail is private and secure compared to digital. Four times as any people associate scams with digital compared to physical mail.</a:t>
            </a:r>
          </a:p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BFE00E-0BA6-47D9-BBF4-ECED14208307}"/>
              </a:ext>
            </a:extLst>
          </p:cNvPr>
          <p:cNvSpPr txBox="1"/>
          <p:nvPr/>
        </p:nvSpPr>
        <p:spPr>
          <a:xfrm>
            <a:off x="4271339" y="2841888"/>
            <a:ext cx="307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Applies more to mail or digital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8DD090-D57E-4A04-A6A5-72B3EC4AD190}"/>
              </a:ext>
            </a:extLst>
          </p:cNvPr>
          <p:cNvSpPr txBox="1"/>
          <p:nvPr/>
        </p:nvSpPr>
        <p:spPr>
          <a:xfrm>
            <a:off x="797735" y="6306860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Trinity McQueen, Customer Mail, 2021</a:t>
            </a:r>
          </a:p>
        </p:txBody>
      </p:sp>
    </p:spTree>
    <p:extLst>
      <p:ext uri="{BB962C8B-B14F-4D97-AF65-F5344CB8AC3E}">
        <p14:creationId xmlns:p14="http://schemas.microsoft.com/office/powerpoint/2010/main" val="90943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54960-190B-435B-986C-74347E4305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01776-9D7A-49B3-8C24-BF888259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087659" cy="475686"/>
          </a:xfrm>
        </p:spPr>
        <p:txBody>
          <a:bodyPr/>
          <a:lstStyle/>
          <a:p>
            <a:r>
              <a:rPr lang="en-US" sz="3600" dirty="0">
                <a:solidFill>
                  <a:srgbClr val="1B2A4D"/>
                </a:solidFill>
              </a:rPr>
              <a:t>Mail, A powerful role in helping people manage, </a:t>
            </a:r>
            <a:r>
              <a:rPr lang="en-US" sz="3600" dirty="0" err="1">
                <a:solidFill>
                  <a:srgbClr val="1B2A4D"/>
                </a:solidFill>
              </a:rPr>
              <a:t>organise</a:t>
            </a:r>
            <a:r>
              <a:rPr lang="en-US" sz="3600" dirty="0">
                <a:solidFill>
                  <a:srgbClr val="1B2A4D"/>
                </a:solidFill>
              </a:rPr>
              <a:t> and be in control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174BBDA-C42B-4F4B-9925-0675277518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711709"/>
              </p:ext>
            </p:extLst>
          </p:nvPr>
        </p:nvGraphicFramePr>
        <p:xfrm>
          <a:off x="126406" y="2071171"/>
          <a:ext cx="9987077" cy="418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AB4A1C-2823-485E-9C0D-4D56D9324378}"/>
              </a:ext>
            </a:extLst>
          </p:cNvPr>
          <p:cNvSpPr txBox="1"/>
          <p:nvPr/>
        </p:nvSpPr>
        <p:spPr>
          <a:xfrm>
            <a:off x="797735" y="6306860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Trinity McQueen, Customer Mail,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48386-FC3C-488A-B183-FCA614B33AC2}"/>
              </a:ext>
            </a:extLst>
          </p:cNvPr>
          <p:cNvSpPr txBox="1"/>
          <p:nvPr/>
        </p:nvSpPr>
        <p:spPr bwMode="white">
          <a:xfrm>
            <a:off x="391280" y="1773908"/>
            <a:ext cx="591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28713"/>
              </a:buClr>
              <a:buSzPct val="150000"/>
            </a:pPr>
            <a:r>
              <a:rPr lang="en-GB" sz="2000" b="1" kern="0" noProof="1">
                <a:solidFill>
                  <a:schemeClr val="tx2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Mail is useful… </a:t>
            </a:r>
            <a:r>
              <a:rPr lang="en-GB" sz="2000" kern="0" noProof="1">
                <a:solidFill>
                  <a:schemeClr val="tx2"/>
                </a:solidFill>
                <a:ea typeface="Microsoft Himalaya" panose="01010100010101010101" pitchFamily="2" charset="0"/>
                <a:cs typeface="Segoe UI" panose="020B0502040204020203" pitchFamily="34" charset="0"/>
              </a:rPr>
              <a:t>very or somewhat useful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A5CD0-1F45-4E0A-9C30-722DCB3AB88D}"/>
              </a:ext>
            </a:extLst>
          </p:cNvPr>
          <p:cNvSpPr txBox="1"/>
          <p:nvPr/>
        </p:nvSpPr>
        <p:spPr bwMode="white">
          <a:xfrm>
            <a:off x="9923069" y="3564383"/>
            <a:ext cx="2002231" cy="120032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333"/>
              </a:spcBef>
              <a:buClr>
                <a:srgbClr val="F28713"/>
              </a:buClr>
              <a:buSzPct val="150000"/>
              <a:defRPr/>
            </a:pPr>
            <a:r>
              <a:rPr lang="en-US" dirty="0">
                <a:latin typeface="Lota Grotesque Light" panose="00000400000000000000" pitchFamily="50" charset="0"/>
              </a:rPr>
              <a:t>These findings apply equally across all age groups</a:t>
            </a:r>
          </a:p>
        </p:txBody>
      </p:sp>
    </p:spTree>
    <p:extLst>
      <p:ext uri="{BB962C8B-B14F-4D97-AF65-F5344CB8AC3E}">
        <p14:creationId xmlns:p14="http://schemas.microsoft.com/office/powerpoint/2010/main" val="30831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EDBEB-E930-4DE9-A007-0A7DE3E84ED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3863" y="1381156"/>
          <a:ext cx="11333162" cy="40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38582A-A49C-4A7B-9A36-E133E1E1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551380" cy="475686"/>
          </a:xfrm>
        </p:spPr>
        <p:txBody>
          <a:bodyPr/>
          <a:lstStyle/>
          <a:p>
            <a:r>
              <a:rPr lang="en-GB" dirty="0"/>
              <a:t>MAIL builds positive brand perceptions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8D9B04-D9C1-446C-B10E-ED9953461B9E}"/>
              </a:ext>
            </a:extLst>
          </p:cNvPr>
          <p:cNvCxnSpPr>
            <a:cxnSpLocks/>
          </p:cNvCxnSpPr>
          <p:nvPr/>
        </p:nvCxnSpPr>
        <p:spPr>
          <a:xfrm flipV="1">
            <a:off x="2291786" y="2152430"/>
            <a:ext cx="0" cy="1615098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CF2-F1A8-47B7-AAF0-C00F28A5933A}"/>
              </a:ext>
            </a:extLst>
          </p:cNvPr>
          <p:cNvSpPr txBox="1"/>
          <p:nvPr/>
        </p:nvSpPr>
        <p:spPr>
          <a:xfrm>
            <a:off x="2280210" y="205519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58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907C0-3687-4C2E-A4A2-8E498F15C324}"/>
              </a:ext>
            </a:extLst>
          </p:cNvPr>
          <p:cNvCxnSpPr>
            <a:cxnSpLocks/>
          </p:cNvCxnSpPr>
          <p:nvPr/>
        </p:nvCxnSpPr>
        <p:spPr>
          <a:xfrm flipV="1">
            <a:off x="4600422" y="2083607"/>
            <a:ext cx="0" cy="1434927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DE3E57-1664-4A12-A6B1-D09A5406C895}"/>
              </a:ext>
            </a:extLst>
          </p:cNvPr>
          <p:cNvSpPr txBox="1"/>
          <p:nvPr/>
        </p:nvSpPr>
        <p:spPr>
          <a:xfrm>
            <a:off x="4588846" y="2068696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50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BCF6F-D63D-473E-A02D-FFA3A8AA0239}"/>
              </a:ext>
            </a:extLst>
          </p:cNvPr>
          <p:cNvSpPr txBox="1"/>
          <p:nvPr/>
        </p:nvSpPr>
        <p:spPr>
          <a:xfrm>
            <a:off x="760639" y="6333604"/>
            <a:ext cx="35461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Marketreach, Blue Yonder, Attention Research, 2023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8411E9-F4DE-410E-94AB-ED8AE4DAB09A}"/>
              </a:ext>
            </a:extLst>
          </p:cNvPr>
          <p:cNvGrpSpPr/>
          <p:nvPr/>
        </p:nvGrpSpPr>
        <p:grpSpPr>
          <a:xfrm>
            <a:off x="1341827" y="5388786"/>
            <a:ext cx="694581" cy="691226"/>
            <a:chOff x="5542926" y="2639796"/>
            <a:chExt cx="1125564" cy="112012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FFFD86-3F7C-4A8A-A2FA-AE9EB52EF7C7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8496BD6-1464-422D-BE98-8252069DC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743CE9B9-F3A5-4C98-ABC6-C8F8A6636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0516A3F1-61EA-4E6B-8FCA-C7705ADAB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4C49F0A9-4900-44F9-A1FF-FA83DED2D2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Graphic 41" descr="Paperclip with solid fill">
              <a:extLst>
                <a:ext uri="{FF2B5EF4-FFF2-40B4-BE49-F238E27FC236}">
                  <a16:creationId xmlns:a16="http://schemas.microsoft.com/office/drawing/2014/main" id="{52DD1D83-C116-4B89-BC35-E41472D0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549836-60E6-4372-ABF8-9BB1A297C56D}"/>
              </a:ext>
            </a:extLst>
          </p:cNvPr>
          <p:cNvGrpSpPr/>
          <p:nvPr/>
        </p:nvGrpSpPr>
        <p:grpSpPr>
          <a:xfrm>
            <a:off x="3592325" y="5388786"/>
            <a:ext cx="694581" cy="691227"/>
            <a:chOff x="3592325" y="5244840"/>
            <a:chExt cx="694581" cy="6912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677831E-3D1D-47BD-9AD3-FE38C82E3CB2}"/>
                </a:ext>
              </a:extLst>
            </p:cNvPr>
            <p:cNvGrpSpPr/>
            <p:nvPr/>
          </p:nvGrpSpPr>
          <p:grpSpPr>
            <a:xfrm>
              <a:off x="3592325" y="5244840"/>
              <a:ext cx="694581" cy="691227"/>
              <a:chOff x="706510" y="2413705"/>
              <a:chExt cx="1201533" cy="1195730"/>
            </a:xfrm>
          </p:grpSpPr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884D9BE8-9C78-4C72-8888-57E0A8B02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95212FEE-25D0-47DB-820E-B7C5A99258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661C1D3-5DAE-4AF3-8690-126811405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70F5D76-8DB2-448D-B9C6-C86E5639BF8E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774503" y="5304226"/>
              <a:ext cx="337605" cy="260121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2E2259-FFC9-4B8A-9E08-228621043EF3}"/>
              </a:ext>
            </a:extLst>
          </p:cNvPr>
          <p:cNvGrpSpPr/>
          <p:nvPr/>
        </p:nvGrpSpPr>
        <p:grpSpPr>
          <a:xfrm>
            <a:off x="8086860" y="5405070"/>
            <a:ext cx="802527" cy="514695"/>
            <a:chOff x="9282708" y="3367550"/>
            <a:chExt cx="1421726" cy="9118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30539C-5FD0-459E-B46D-84F4A8E914ED}"/>
                </a:ext>
              </a:extLst>
            </p:cNvPr>
            <p:cNvSpPr/>
            <p:nvPr/>
          </p:nvSpPr>
          <p:spPr>
            <a:xfrm>
              <a:off x="9300605" y="3367550"/>
              <a:ext cx="1403829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00B1BF8-1E02-44D5-BAFA-EABA2697BD1E}"/>
                </a:ext>
              </a:extLst>
            </p:cNvPr>
            <p:cNvCxnSpPr/>
            <p:nvPr/>
          </p:nvCxnSpPr>
          <p:spPr>
            <a:xfrm>
              <a:off x="9984727" y="3660831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01972E-3333-4879-8852-10F806E43518}"/>
                </a:ext>
              </a:extLst>
            </p:cNvPr>
            <p:cNvCxnSpPr/>
            <p:nvPr/>
          </p:nvCxnSpPr>
          <p:spPr>
            <a:xfrm>
              <a:off x="9984727" y="381020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10261-08EB-4593-BE03-E6EF7FA09237}"/>
                </a:ext>
              </a:extLst>
            </p:cNvPr>
            <p:cNvCxnSpPr/>
            <p:nvPr/>
          </p:nvCxnSpPr>
          <p:spPr>
            <a:xfrm>
              <a:off x="9984727" y="395957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4848EB-C1C0-4217-98F3-A626861CC43E}"/>
                </a:ext>
              </a:extLst>
            </p:cNvPr>
            <p:cNvCxnSpPr/>
            <p:nvPr/>
          </p:nvCxnSpPr>
          <p:spPr>
            <a:xfrm>
              <a:off x="9984727" y="4108943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Graphic 57" descr="Pizza outline">
              <a:extLst>
                <a:ext uri="{FF2B5EF4-FFF2-40B4-BE49-F238E27FC236}">
                  <a16:creationId xmlns:a16="http://schemas.microsoft.com/office/drawing/2014/main" id="{AF2C0F71-5FAC-4B02-B921-9ED5691E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2708" y="3460128"/>
              <a:ext cx="755704" cy="75570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ABA7D8-B226-4A0F-BBD0-10A8FD35D812}"/>
              </a:ext>
            </a:extLst>
          </p:cNvPr>
          <p:cNvGrpSpPr/>
          <p:nvPr/>
        </p:nvGrpSpPr>
        <p:grpSpPr>
          <a:xfrm>
            <a:off x="5774272" y="5406393"/>
            <a:ext cx="886449" cy="514696"/>
            <a:chOff x="6682889" y="3367550"/>
            <a:chExt cx="1570399" cy="91181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5C8609-E85C-45BF-8EE3-94E1877BD83D}"/>
                </a:ext>
              </a:extLst>
            </p:cNvPr>
            <p:cNvSpPr txBox="1"/>
            <p:nvPr/>
          </p:nvSpPr>
          <p:spPr>
            <a:xfrm>
              <a:off x="7290021" y="3429214"/>
              <a:ext cx="963267" cy="2453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00" b="1" dirty="0">
                  <a:latin typeface="Cavolini" panose="020B0502040204020203" pitchFamily="66" charset="0"/>
                  <a:cs typeface="Cavolini" panose="020B0502040204020203" pitchFamily="66" charset="0"/>
                </a:rPr>
                <a:t>Dear Coffee Lover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ADC856-2A9F-48A8-8B66-8873B3D53EB1}"/>
                </a:ext>
              </a:extLst>
            </p:cNvPr>
            <p:cNvSpPr/>
            <p:nvPr/>
          </p:nvSpPr>
          <p:spPr>
            <a:xfrm>
              <a:off x="6773089" y="3367550"/>
              <a:ext cx="1403827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F793D9-DEFC-4377-AB74-6D122813D6E4}"/>
                </a:ext>
              </a:extLst>
            </p:cNvPr>
            <p:cNvCxnSpPr/>
            <p:nvPr/>
          </p:nvCxnSpPr>
          <p:spPr>
            <a:xfrm>
              <a:off x="7444589" y="3660831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956825-745D-45E1-8B56-7F7197F3287F}"/>
                </a:ext>
              </a:extLst>
            </p:cNvPr>
            <p:cNvCxnSpPr/>
            <p:nvPr/>
          </p:nvCxnSpPr>
          <p:spPr>
            <a:xfrm>
              <a:off x="7444589" y="381020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DC29B50-A87D-4D2F-A5A5-3DA9A7AEC3E6}"/>
                </a:ext>
              </a:extLst>
            </p:cNvPr>
            <p:cNvCxnSpPr/>
            <p:nvPr/>
          </p:nvCxnSpPr>
          <p:spPr>
            <a:xfrm>
              <a:off x="7444589" y="395957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A78653-4DF0-42D5-A7C7-7D591C29BC32}"/>
                </a:ext>
              </a:extLst>
            </p:cNvPr>
            <p:cNvCxnSpPr/>
            <p:nvPr/>
          </p:nvCxnSpPr>
          <p:spPr>
            <a:xfrm>
              <a:off x="7444589" y="4108943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phic 72" descr="Latte Cup outline">
              <a:extLst>
                <a:ext uri="{FF2B5EF4-FFF2-40B4-BE49-F238E27FC236}">
                  <a16:creationId xmlns:a16="http://schemas.microsoft.com/office/drawing/2014/main" id="{19DDBD69-7DB0-4314-92F2-12B1555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2889" y="3433036"/>
              <a:ext cx="831273" cy="8312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F5AB2C-CB98-4BE2-A7E0-32017AFB21F8}"/>
              </a:ext>
            </a:extLst>
          </p:cNvPr>
          <p:cNvSpPr txBox="1"/>
          <p:nvPr/>
        </p:nvSpPr>
        <p:spPr>
          <a:xfrm>
            <a:off x="423863" y="1373400"/>
            <a:ext cx="794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Q. Having received this mail item, how do you feel about the company that sent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18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7" ma:contentTypeDescription="Create a new document." ma:contentTypeScope="" ma:versionID="73b2507ab5445555b05777d4b91d351f">
  <xsd:schema xmlns:xsd="http://www.w3.org/2001/XMLSchema" xmlns:xs="http://www.w3.org/2001/XMLSchema" xmlns:p="http://schemas.microsoft.com/office/2006/metadata/properties" xmlns:ns2="4be9f171-eef0-4f28-8842-fd062038bb63" xmlns:ns3="b00cedf0-f603-49fc-9524-e6cb166a8c07" targetNamespace="http://schemas.microsoft.com/office/2006/metadata/properties" ma:root="true" ma:fieldsID="9b3a551a441ddf4a6d55beee7a7a5ec1" ns2:_="" ns3:_="">
    <xsd:import namespace="4be9f171-eef0-4f28-8842-fd062038bb63"/>
    <xsd:import namespace="b00cedf0-f603-49fc-9524-e6cb166a8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edf0-f603-49fc-9524-e6cb166a8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A0B5A-0F16-41B3-8A2F-1F42330CA88E}">
  <ds:schemaRefs>
    <ds:schemaRef ds:uri="4be9f171-eef0-4f28-8842-fd062038bb6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b00cedf0-f603-49fc-9524-e6cb166a8c0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6C021C-3D16-41F5-AE93-78570B3B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b00cedf0-f603-49fc-9524-e6cb166a8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Cavolini</vt:lpstr>
      <vt:lpstr>Century Gothic</vt:lpstr>
      <vt:lpstr>Lota Grotesque Light</vt:lpstr>
      <vt:lpstr>Wingdings</vt:lpstr>
      <vt:lpstr>Office Theme</vt:lpstr>
      <vt:lpstr>PowerPoint Presentation</vt:lpstr>
      <vt:lpstr>people are feeling less confident</vt:lpstr>
      <vt:lpstr>Mail is a highly trusted channel</vt:lpstr>
      <vt:lpstr>Consumers recognise mail’s superpowers</vt:lpstr>
      <vt:lpstr>Consumers prefer having the option to choose paper</vt:lpstr>
      <vt:lpstr>mail IS MORE LIKELY TO BE READ IN FULL</vt:lpstr>
      <vt:lpstr>Physical mail is private and secure</vt:lpstr>
      <vt:lpstr>Mail, A powerful role in helping people manage, organise and be in control</vt:lpstr>
      <vt:lpstr>MAIL builds positive brand perceptions</vt:lpstr>
      <vt:lpstr>PLEASE USE THESE SLIDES FREELY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</cp:revision>
  <dcterms:created xsi:type="dcterms:W3CDTF">2018-10-03T11:19:32Z</dcterms:created>
  <dcterms:modified xsi:type="dcterms:W3CDTF">2024-01-03T16:14:53Z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2024-01-03T16:14:53Z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