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308" r:id="rId5"/>
    <p:sldId id="2147376636" r:id="rId6"/>
    <p:sldId id="2147376661" r:id="rId7"/>
    <p:sldId id="2147309508" r:id="rId8"/>
    <p:sldId id="2147376657" r:id="rId9"/>
    <p:sldId id="2147376659" r:id="rId10"/>
    <p:sldId id="2147376660" r:id="rId11"/>
    <p:sldId id="2147376658" r:id="rId12"/>
    <p:sldId id="332" r:id="rId13"/>
    <p:sldId id="2147376653" r:id="rId14"/>
    <p:sldId id="2147376654" r:id="rId1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CE4"/>
    <a:srgbClr val="000000"/>
    <a:srgbClr val="FDC304"/>
    <a:srgbClr val="82CBD4"/>
    <a:srgbClr val="95C121"/>
    <a:srgbClr val="EF7E05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20" y="40"/>
      </p:cViewPr>
      <p:guideLst>
        <p:guide orient="horz" pos="1729"/>
        <p:guide pos="4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524"/>
    </p:cViewPr>
  </p:sorterViewPr>
  <p:notesViewPr>
    <p:cSldViewPr snapToGrid="0" showGuides="1">
      <p:cViewPr varScale="1">
        <p:scale>
          <a:sx n="64" d="100"/>
          <a:sy n="64" d="100"/>
        </p:scale>
        <p:origin x="98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06295701058542E-2"/>
          <c:y val="0.15552978076910512"/>
          <c:w val="0.9447670473606572"/>
          <c:h val="0.72464490693849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Used direct mail in media mix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Sales</c:v>
                </c:pt>
                <c:pt idx="1">
                  <c:v>Revenue</c:v>
                </c:pt>
                <c:pt idx="2">
                  <c:v>ROI</c:v>
                </c:pt>
                <c:pt idx="3">
                  <c:v>Market
penetration</c:v>
                </c:pt>
                <c:pt idx="4">
                  <c:v>Efficiency
gain</c:v>
                </c:pt>
                <c:pt idx="5">
                  <c:v>Customer
loyalty</c:v>
                </c:pt>
                <c:pt idx="6">
                  <c:v>Market share</c:v>
                </c:pt>
                <c:pt idx="7">
                  <c:v>Profit</c:v>
                </c:pt>
                <c:pt idx="8">
                  <c:v>Behavioural
change</c:v>
                </c:pt>
                <c:pt idx="9">
                  <c:v>Attitude
Change</c:v>
                </c:pt>
                <c:pt idx="10">
                  <c:v>Price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0.41</c:v>
                </c:pt>
                <c:pt idx="1">
                  <c:v>0.33</c:v>
                </c:pt>
                <c:pt idx="2">
                  <c:v>0.35</c:v>
                </c:pt>
                <c:pt idx="3">
                  <c:v>0.46</c:v>
                </c:pt>
                <c:pt idx="4">
                  <c:v>0.14000000000000001</c:v>
                </c:pt>
                <c:pt idx="5">
                  <c:v>0.11</c:v>
                </c:pt>
                <c:pt idx="6">
                  <c:v>0.23</c:v>
                </c:pt>
                <c:pt idx="7">
                  <c:v>0.21</c:v>
                </c:pt>
                <c:pt idx="8">
                  <c:v>0.1</c:v>
                </c:pt>
                <c:pt idx="9">
                  <c:v>0.08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6-44B3-9AE2-587E21F0DA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UK cases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Sales</c:v>
                </c:pt>
                <c:pt idx="1">
                  <c:v>Revenue</c:v>
                </c:pt>
                <c:pt idx="2">
                  <c:v>ROI</c:v>
                </c:pt>
                <c:pt idx="3">
                  <c:v>Market
penetration</c:v>
                </c:pt>
                <c:pt idx="4">
                  <c:v>Efficiency
gain</c:v>
                </c:pt>
                <c:pt idx="5">
                  <c:v>Customer
loyalty</c:v>
                </c:pt>
                <c:pt idx="6">
                  <c:v>Market share</c:v>
                </c:pt>
                <c:pt idx="7">
                  <c:v>Profit</c:v>
                </c:pt>
                <c:pt idx="8">
                  <c:v>Behavioural
change</c:v>
                </c:pt>
                <c:pt idx="9">
                  <c:v>Attitude
Change</c:v>
                </c:pt>
                <c:pt idx="10">
                  <c:v>Price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0.41</c:v>
                </c:pt>
                <c:pt idx="1">
                  <c:v>0.23</c:v>
                </c:pt>
                <c:pt idx="2">
                  <c:v>0.23</c:v>
                </c:pt>
                <c:pt idx="3">
                  <c:v>0.33</c:v>
                </c:pt>
                <c:pt idx="4">
                  <c:v>0.12</c:v>
                </c:pt>
                <c:pt idx="5">
                  <c:v>0.05</c:v>
                </c:pt>
                <c:pt idx="6">
                  <c:v>0.14000000000000001</c:v>
                </c:pt>
                <c:pt idx="7">
                  <c:v>0.12</c:v>
                </c:pt>
                <c:pt idx="8">
                  <c:v>7.0000000000000007E-2</c:v>
                </c:pt>
                <c:pt idx="9">
                  <c:v>0.05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6-44B3-9AE2-587E21F0D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1042269456"/>
        <c:axId val="1042268800"/>
      </c:barChart>
      <c:catAx>
        <c:axId val="104226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2268800"/>
        <c:crosses val="autoZero"/>
        <c:auto val="1"/>
        <c:lblAlgn val="ctr"/>
        <c:lblOffset val="100"/>
        <c:noMultiLvlLbl val="0"/>
      </c:catAx>
      <c:valAx>
        <c:axId val="1042268800"/>
        <c:scaling>
          <c:orientation val="minMax"/>
          <c:max val="0.5"/>
        </c:scaling>
        <c:delete val="1"/>
        <c:axPos val="l"/>
        <c:numFmt formatCode="0%" sourceLinked="1"/>
        <c:majorTickMark val="none"/>
        <c:minorTickMark val="none"/>
        <c:tickLblPos val="nextTo"/>
        <c:crossAx val="104226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402365023988893"/>
          <c:y val="0.21911305692597557"/>
          <c:w val="0.31381868537659657"/>
          <c:h val="0.11595844087953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negative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96-4506-9B63-AB073D6059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Business Mail</c:v>
                </c:pt>
                <c:pt idx="1">
                  <c:v>Direct Mail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B-4221-9E28-3247CC98B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negative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Business Mail</c:v>
                </c:pt>
                <c:pt idx="1">
                  <c:v>Direct Mail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0.04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B-4221-9E28-3247CC98B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Business Mail</c:v>
                </c:pt>
                <c:pt idx="1">
                  <c:v>Direct Mail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0.35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AB-4221-9E28-3247CC98B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positive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Business Mail</c:v>
                </c:pt>
                <c:pt idx="1">
                  <c:v>Direct Mail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0.27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B-4221-9E28-3247CC98B0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positive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Business Mail</c:v>
                </c:pt>
                <c:pt idx="1">
                  <c:v>Direct Mail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0.31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AB-4221-9E28-3247CC98B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1543776"/>
        <c:axId val="851544432"/>
      </c:barChart>
      <c:catAx>
        <c:axId val="8515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544432"/>
        <c:crosses val="autoZero"/>
        <c:auto val="1"/>
        <c:lblAlgn val="ctr"/>
        <c:lblOffset val="100"/>
        <c:noMultiLvlLbl val="0"/>
      </c:catAx>
      <c:valAx>
        <c:axId val="8515444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54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02/07/2024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02/07/2024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0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1A71F-ED3E-4A54-969C-A8BBEECB2EB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11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C234EB-3454-43CE-B3CD-063C27C7B647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TEXT, Image left, 2 columns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594361-F705-4D9D-B418-594233DD768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455D7F-558A-4343-AC02-4D7E819EC8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9BB6343-CC1F-444F-9DD5-711B3AD96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97F967E-D71E-4871-892E-3B636C272B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AFCE7C2F-5EB9-4527-B7EC-A39DBB5E9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12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6B1931-7AA5-4B87-8FA3-E1574798B6A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28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  <p:sldLayoutId id="2147483770" r:id="rId42"/>
    <p:sldLayoutId id="2147483771" r:id="rId4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3344F-4270-0943-938B-F3D2F321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66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DB515-35DA-42B3-9E15-31441B0BF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DC0F3CF-C1CF-DC45-A856-F33779B25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992" y="3737309"/>
            <a:ext cx="7699533" cy="674227"/>
          </a:xfrm>
        </p:spPr>
        <p:txBody>
          <a:bodyPr/>
          <a:lstStyle/>
          <a:p>
            <a:r>
              <a:rPr lang="en-US" dirty="0"/>
              <a:t>Providing unrivalled cut though, engagement and longevity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5D38B7-0097-554B-9E2A-A3515A6B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70" y="2496619"/>
            <a:ext cx="7262935" cy="1144063"/>
          </a:xfrm>
        </p:spPr>
        <p:txBody>
          <a:bodyPr/>
          <a:lstStyle/>
          <a:p>
            <a:r>
              <a:rPr lang="en-GB" dirty="0"/>
              <a:t>MAIL WORKS AT EVERY STAGE OF THE CUSTOMER JOURNEY</a:t>
            </a:r>
          </a:p>
        </p:txBody>
      </p:sp>
    </p:spTree>
    <p:extLst>
      <p:ext uri="{BB962C8B-B14F-4D97-AF65-F5344CB8AC3E}">
        <p14:creationId xmlns:p14="http://schemas.microsoft.com/office/powerpoint/2010/main" val="421664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9EDBEB-E930-4DE9-A007-0A7DE3E84ED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1689268"/>
              </p:ext>
            </p:extLst>
          </p:nvPr>
        </p:nvGraphicFramePr>
        <p:xfrm>
          <a:off x="423863" y="1381156"/>
          <a:ext cx="11333162" cy="40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38582A-A49C-4A7B-9A36-E133E1E1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551380" cy="475686"/>
          </a:xfrm>
        </p:spPr>
        <p:txBody>
          <a:bodyPr/>
          <a:lstStyle/>
          <a:p>
            <a:r>
              <a:rPr lang="en-GB" dirty="0"/>
              <a:t>MAIL builds positive brand perceptions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8D9B04-D9C1-446C-B10E-ED9953461B9E}"/>
              </a:ext>
            </a:extLst>
          </p:cNvPr>
          <p:cNvCxnSpPr>
            <a:cxnSpLocks/>
          </p:cNvCxnSpPr>
          <p:nvPr/>
        </p:nvCxnSpPr>
        <p:spPr>
          <a:xfrm flipV="1">
            <a:off x="3852955" y="2152430"/>
            <a:ext cx="0" cy="1615098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F1CCF2-F1A8-47B7-AAF0-C00F28A5933A}"/>
              </a:ext>
            </a:extLst>
          </p:cNvPr>
          <p:cNvSpPr txBox="1"/>
          <p:nvPr/>
        </p:nvSpPr>
        <p:spPr>
          <a:xfrm>
            <a:off x="3841379" y="2055193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58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1907C0-3687-4C2E-A4A2-8E498F15C324}"/>
              </a:ext>
            </a:extLst>
          </p:cNvPr>
          <p:cNvCxnSpPr>
            <a:cxnSpLocks/>
          </p:cNvCxnSpPr>
          <p:nvPr/>
        </p:nvCxnSpPr>
        <p:spPr>
          <a:xfrm flipV="1">
            <a:off x="8402983" y="2083607"/>
            <a:ext cx="0" cy="1434927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1DE3E57-1664-4A12-A6B1-D09A5406C895}"/>
              </a:ext>
            </a:extLst>
          </p:cNvPr>
          <p:cNvSpPr txBox="1"/>
          <p:nvPr/>
        </p:nvSpPr>
        <p:spPr>
          <a:xfrm>
            <a:off x="8391407" y="2055193"/>
            <a:ext cx="761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50</a:t>
            </a:r>
            <a:r>
              <a:rPr lang="en-GB" sz="2400" b="1" baseline="30000" dirty="0">
                <a:solidFill>
                  <a:schemeClr val="accent1"/>
                </a:solidFill>
                <a:latin typeface="+mj-lt"/>
              </a:rPr>
              <a:t>%</a:t>
            </a:r>
            <a:endParaRPr lang="en-GB" sz="2800" b="1" baseline="30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0BCF6F-D63D-473E-A02D-FFA3A8AA0239}"/>
              </a:ext>
            </a:extLst>
          </p:cNvPr>
          <p:cNvSpPr txBox="1"/>
          <p:nvPr/>
        </p:nvSpPr>
        <p:spPr>
          <a:xfrm>
            <a:off x="760639" y="6333604"/>
            <a:ext cx="8068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Marketreach, Blue Yonder, Attention Research, Q. Having received this mail item, how do you feel about the company that sent it?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8411E9-F4DE-410E-94AB-ED8AE4DAB09A}"/>
              </a:ext>
            </a:extLst>
          </p:cNvPr>
          <p:cNvGrpSpPr/>
          <p:nvPr/>
        </p:nvGrpSpPr>
        <p:grpSpPr>
          <a:xfrm>
            <a:off x="2468100" y="5388786"/>
            <a:ext cx="694581" cy="691226"/>
            <a:chOff x="5542926" y="2639796"/>
            <a:chExt cx="1125564" cy="112012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FFFD86-3F7C-4A8A-A2FA-AE9EB52EF7C7}"/>
                </a:ext>
              </a:extLst>
            </p:cNvPr>
            <p:cNvGrpSpPr/>
            <p:nvPr/>
          </p:nvGrpSpPr>
          <p:grpSpPr>
            <a:xfrm>
              <a:off x="5542926" y="2639796"/>
              <a:ext cx="1125564" cy="1120127"/>
              <a:chOff x="706510" y="2413705"/>
              <a:chExt cx="1201533" cy="1195730"/>
            </a:xfrm>
          </p:grpSpPr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68496BD6-1464-422D-BE98-8252069DCA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743CE9B9-F3A5-4C98-ABC6-C8F8A6636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0516A3F1-61EA-4E6B-8FCA-C7705ADAB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4C49F0A9-4900-44F9-A1FF-FA83DED2D2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013843" y="2523154"/>
                <a:ext cx="584011" cy="449976"/>
              </a:xfrm>
              <a:custGeom>
                <a:avLst/>
                <a:gdLst>
                  <a:gd name="T0" fmla="*/ 178 w 1142"/>
                  <a:gd name="T1" fmla="*/ 882 h 882"/>
                  <a:gd name="T2" fmla="*/ 143 w 1142"/>
                  <a:gd name="T3" fmla="*/ 863 h 882"/>
                  <a:gd name="T4" fmla="*/ 12 w 1142"/>
                  <a:gd name="T5" fmla="*/ 661 h 882"/>
                  <a:gd name="T6" fmla="*/ 24 w 1142"/>
                  <a:gd name="T7" fmla="*/ 603 h 882"/>
                  <a:gd name="T8" fmla="*/ 920 w 1142"/>
                  <a:gd name="T9" fmla="*/ 9 h 882"/>
                  <a:gd name="T10" fmla="*/ 953 w 1142"/>
                  <a:gd name="T11" fmla="*/ 3 h 882"/>
                  <a:gd name="T12" fmla="*/ 979 w 1142"/>
                  <a:gd name="T13" fmla="*/ 23 h 882"/>
                  <a:gd name="T14" fmla="*/ 1131 w 1142"/>
                  <a:gd name="T15" fmla="*/ 290 h 882"/>
                  <a:gd name="T16" fmla="*/ 1115 w 1142"/>
                  <a:gd name="T17" fmla="*/ 346 h 882"/>
                  <a:gd name="T18" fmla="*/ 1059 w 1142"/>
                  <a:gd name="T19" fmla="*/ 331 h 882"/>
                  <a:gd name="T20" fmla="*/ 929 w 1142"/>
                  <a:gd name="T21" fmla="*/ 103 h 882"/>
                  <a:gd name="T22" fmla="*/ 104 w 1142"/>
                  <a:gd name="T23" fmla="*/ 650 h 882"/>
                  <a:gd name="T24" fmla="*/ 213 w 1142"/>
                  <a:gd name="T25" fmla="*/ 817 h 882"/>
                  <a:gd name="T26" fmla="*/ 200 w 1142"/>
                  <a:gd name="T27" fmla="*/ 875 h 882"/>
                  <a:gd name="T28" fmla="*/ 178 w 1142"/>
                  <a:gd name="T29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2" h="882">
                    <a:moveTo>
                      <a:pt x="178" y="882"/>
                    </a:moveTo>
                    <a:cubicBezTo>
                      <a:pt x="164" y="882"/>
                      <a:pt x="151" y="875"/>
                      <a:pt x="143" y="863"/>
                    </a:cubicBezTo>
                    <a:lnTo>
                      <a:pt x="12" y="661"/>
                    </a:lnTo>
                    <a:cubicBezTo>
                      <a:pt x="0" y="641"/>
                      <a:pt x="5" y="616"/>
                      <a:pt x="24" y="603"/>
                    </a:cubicBezTo>
                    <a:lnTo>
                      <a:pt x="920" y="9"/>
                    </a:lnTo>
                    <a:cubicBezTo>
                      <a:pt x="930" y="3"/>
                      <a:pt x="942" y="0"/>
                      <a:pt x="953" y="3"/>
                    </a:cubicBezTo>
                    <a:cubicBezTo>
                      <a:pt x="964" y="6"/>
                      <a:pt x="974" y="13"/>
                      <a:pt x="979" y="23"/>
                    </a:cubicBezTo>
                    <a:lnTo>
                      <a:pt x="1131" y="290"/>
                    </a:lnTo>
                    <a:cubicBezTo>
                      <a:pt x="1142" y="309"/>
                      <a:pt x="1135" y="335"/>
                      <a:pt x="1115" y="346"/>
                    </a:cubicBezTo>
                    <a:cubicBezTo>
                      <a:pt x="1096" y="358"/>
                      <a:pt x="1070" y="351"/>
                      <a:pt x="1059" y="331"/>
                    </a:cubicBezTo>
                    <a:lnTo>
                      <a:pt x="929" y="103"/>
                    </a:lnTo>
                    <a:lnTo>
                      <a:pt x="104" y="650"/>
                    </a:lnTo>
                    <a:lnTo>
                      <a:pt x="213" y="817"/>
                    </a:lnTo>
                    <a:cubicBezTo>
                      <a:pt x="225" y="837"/>
                      <a:pt x="220" y="863"/>
                      <a:pt x="200" y="875"/>
                    </a:cubicBezTo>
                    <a:cubicBezTo>
                      <a:pt x="193" y="880"/>
                      <a:pt x="186" y="882"/>
                      <a:pt x="178" y="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2" name="Graphic 41" descr="Paperclip with solid fill">
              <a:extLst>
                <a:ext uri="{FF2B5EF4-FFF2-40B4-BE49-F238E27FC236}">
                  <a16:creationId xmlns:a16="http://schemas.microsoft.com/office/drawing/2014/main" id="{52DD1D83-C116-4B89-BC35-E41472D0E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5904998" y="2843004"/>
              <a:ext cx="373895" cy="373895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549836-60E6-4372-ABF8-9BB1A297C56D}"/>
              </a:ext>
            </a:extLst>
          </p:cNvPr>
          <p:cNvGrpSpPr/>
          <p:nvPr/>
        </p:nvGrpSpPr>
        <p:grpSpPr>
          <a:xfrm>
            <a:off x="6982292" y="5388786"/>
            <a:ext cx="694581" cy="691227"/>
            <a:chOff x="3592325" y="5244840"/>
            <a:chExt cx="694581" cy="6912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677831E-3D1D-47BD-9AD3-FE38C82E3CB2}"/>
                </a:ext>
              </a:extLst>
            </p:cNvPr>
            <p:cNvGrpSpPr/>
            <p:nvPr/>
          </p:nvGrpSpPr>
          <p:grpSpPr>
            <a:xfrm>
              <a:off x="3592325" y="5244840"/>
              <a:ext cx="694581" cy="691227"/>
              <a:chOff x="706510" y="2413705"/>
              <a:chExt cx="1201533" cy="1195730"/>
            </a:xfrm>
          </p:grpSpPr>
          <p:sp>
            <p:nvSpPr>
              <p:cNvPr id="50" name="Freeform 33">
                <a:extLst>
                  <a:ext uri="{FF2B5EF4-FFF2-40B4-BE49-F238E27FC236}">
                    <a16:creationId xmlns:a16="http://schemas.microsoft.com/office/drawing/2014/main" id="{884D9BE8-9C78-4C72-8888-57E0A8B020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910164">
                <a:off x="706510" y="2508429"/>
                <a:ext cx="1201533" cy="1101006"/>
              </a:xfrm>
              <a:custGeom>
                <a:avLst/>
                <a:gdLst>
                  <a:gd name="T0" fmla="*/ 1289 w 2362"/>
                  <a:gd name="T1" fmla="*/ 905 h 2158"/>
                  <a:gd name="T2" fmla="*/ 2271 w 2362"/>
                  <a:gd name="T3" fmla="*/ 1025 h 2158"/>
                  <a:gd name="T4" fmla="*/ 2183 w 2362"/>
                  <a:gd name="T5" fmla="*/ 827 h 2158"/>
                  <a:gd name="T6" fmla="*/ 1734 w 2362"/>
                  <a:gd name="T7" fmla="*/ 122 h 2158"/>
                  <a:gd name="T8" fmla="*/ 1289 w 2362"/>
                  <a:gd name="T9" fmla="*/ 905 h 2158"/>
                  <a:gd name="T10" fmla="*/ 757 w 2362"/>
                  <a:gd name="T11" fmla="*/ 2158 h 2158"/>
                  <a:gd name="T12" fmla="*/ 664 w 2362"/>
                  <a:gd name="T13" fmla="*/ 2139 h 2158"/>
                  <a:gd name="T14" fmla="*/ 492 w 2362"/>
                  <a:gd name="T15" fmla="*/ 1978 h 2158"/>
                  <a:gd name="T16" fmla="*/ 11 w 2362"/>
                  <a:gd name="T17" fmla="*/ 1180 h 2158"/>
                  <a:gd name="T18" fmla="*/ 26 w 2362"/>
                  <a:gd name="T19" fmla="*/ 1123 h 2158"/>
                  <a:gd name="T20" fmla="*/ 83 w 2362"/>
                  <a:gd name="T21" fmla="*/ 1137 h 2158"/>
                  <a:gd name="T22" fmla="*/ 564 w 2362"/>
                  <a:gd name="T23" fmla="*/ 1935 h 2158"/>
                  <a:gd name="T24" fmla="*/ 696 w 2362"/>
                  <a:gd name="T25" fmla="*/ 2063 h 2158"/>
                  <a:gd name="T26" fmla="*/ 854 w 2362"/>
                  <a:gd name="T27" fmla="*/ 2045 h 2158"/>
                  <a:gd name="T28" fmla="*/ 1314 w 2362"/>
                  <a:gd name="T29" fmla="*/ 1757 h 2158"/>
                  <a:gd name="T30" fmla="*/ 2155 w 2362"/>
                  <a:gd name="T31" fmla="*/ 1231 h 2158"/>
                  <a:gd name="T32" fmla="*/ 2266 w 2362"/>
                  <a:gd name="T33" fmla="*/ 1108 h 2158"/>
                  <a:gd name="T34" fmla="*/ 1217 w 2362"/>
                  <a:gd name="T35" fmla="*/ 980 h 2158"/>
                  <a:gd name="T36" fmla="*/ 1185 w 2362"/>
                  <a:gd name="T37" fmla="*/ 958 h 2158"/>
                  <a:gd name="T38" fmla="*/ 1186 w 2362"/>
                  <a:gd name="T39" fmla="*/ 918 h 2158"/>
                  <a:gd name="T40" fmla="*/ 1696 w 2362"/>
                  <a:gd name="T41" fmla="*/ 21 h 2158"/>
                  <a:gd name="T42" fmla="*/ 1731 w 2362"/>
                  <a:gd name="T43" fmla="*/ 0 h 2158"/>
                  <a:gd name="T44" fmla="*/ 1767 w 2362"/>
                  <a:gd name="T45" fmla="*/ 19 h 2158"/>
                  <a:gd name="T46" fmla="*/ 2254 w 2362"/>
                  <a:gd name="T47" fmla="*/ 784 h 2158"/>
                  <a:gd name="T48" fmla="*/ 2357 w 2362"/>
                  <a:gd name="T49" fmla="*/ 1046 h 2158"/>
                  <a:gd name="T50" fmla="*/ 2198 w 2362"/>
                  <a:gd name="T51" fmla="*/ 1302 h 2158"/>
                  <a:gd name="T52" fmla="*/ 1358 w 2362"/>
                  <a:gd name="T53" fmla="*/ 1827 h 2158"/>
                  <a:gd name="T54" fmla="*/ 897 w 2362"/>
                  <a:gd name="T55" fmla="*/ 2116 h 2158"/>
                  <a:gd name="T56" fmla="*/ 757 w 2362"/>
                  <a:gd name="T57" fmla="*/ 2158 h 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2" h="2158">
                    <a:moveTo>
                      <a:pt x="1289" y="905"/>
                    </a:moveTo>
                    <a:lnTo>
                      <a:pt x="2271" y="1025"/>
                    </a:lnTo>
                    <a:cubicBezTo>
                      <a:pt x="2260" y="961"/>
                      <a:pt x="2223" y="892"/>
                      <a:pt x="2183" y="827"/>
                    </a:cubicBezTo>
                    <a:cubicBezTo>
                      <a:pt x="2131" y="741"/>
                      <a:pt x="1839" y="285"/>
                      <a:pt x="1734" y="122"/>
                    </a:cubicBezTo>
                    <a:lnTo>
                      <a:pt x="1289" y="905"/>
                    </a:lnTo>
                    <a:close/>
                    <a:moveTo>
                      <a:pt x="757" y="2158"/>
                    </a:moveTo>
                    <a:cubicBezTo>
                      <a:pt x="725" y="2158"/>
                      <a:pt x="694" y="2152"/>
                      <a:pt x="664" y="2139"/>
                    </a:cubicBezTo>
                    <a:cubicBezTo>
                      <a:pt x="599" y="2112"/>
                      <a:pt x="540" y="2056"/>
                      <a:pt x="492" y="1978"/>
                    </a:cubicBezTo>
                    <a:lnTo>
                      <a:pt x="11" y="1180"/>
                    </a:lnTo>
                    <a:cubicBezTo>
                      <a:pt x="0" y="1160"/>
                      <a:pt x="6" y="1135"/>
                      <a:pt x="26" y="1123"/>
                    </a:cubicBezTo>
                    <a:cubicBezTo>
                      <a:pt x="45" y="1111"/>
                      <a:pt x="71" y="1118"/>
                      <a:pt x="83" y="1137"/>
                    </a:cubicBezTo>
                    <a:lnTo>
                      <a:pt x="564" y="1935"/>
                    </a:lnTo>
                    <a:cubicBezTo>
                      <a:pt x="602" y="1998"/>
                      <a:pt x="648" y="2043"/>
                      <a:pt x="696" y="2063"/>
                    </a:cubicBezTo>
                    <a:cubicBezTo>
                      <a:pt x="747" y="2084"/>
                      <a:pt x="800" y="2078"/>
                      <a:pt x="854" y="2045"/>
                    </a:cubicBezTo>
                    <a:cubicBezTo>
                      <a:pt x="882" y="2029"/>
                      <a:pt x="1082" y="1903"/>
                      <a:pt x="1314" y="1757"/>
                    </a:cubicBezTo>
                    <a:cubicBezTo>
                      <a:pt x="1651" y="1545"/>
                      <a:pt x="2071" y="1281"/>
                      <a:pt x="2155" y="1231"/>
                    </a:cubicBezTo>
                    <a:cubicBezTo>
                      <a:pt x="2225" y="1188"/>
                      <a:pt x="2255" y="1146"/>
                      <a:pt x="2266" y="1108"/>
                    </a:cubicBezTo>
                    <a:lnTo>
                      <a:pt x="1217" y="980"/>
                    </a:lnTo>
                    <a:cubicBezTo>
                      <a:pt x="1203" y="979"/>
                      <a:pt x="1191" y="970"/>
                      <a:pt x="1185" y="958"/>
                    </a:cubicBezTo>
                    <a:cubicBezTo>
                      <a:pt x="1178" y="945"/>
                      <a:pt x="1179" y="931"/>
                      <a:pt x="1186" y="918"/>
                    </a:cubicBezTo>
                    <a:lnTo>
                      <a:pt x="1696" y="21"/>
                    </a:lnTo>
                    <a:cubicBezTo>
                      <a:pt x="1703" y="8"/>
                      <a:pt x="1717" y="0"/>
                      <a:pt x="1731" y="0"/>
                    </a:cubicBezTo>
                    <a:cubicBezTo>
                      <a:pt x="1746" y="0"/>
                      <a:pt x="1760" y="7"/>
                      <a:pt x="1767" y="19"/>
                    </a:cubicBezTo>
                    <a:cubicBezTo>
                      <a:pt x="1785" y="46"/>
                      <a:pt x="2190" y="678"/>
                      <a:pt x="2254" y="784"/>
                    </a:cubicBezTo>
                    <a:cubicBezTo>
                      <a:pt x="2305" y="867"/>
                      <a:pt x="2352" y="957"/>
                      <a:pt x="2357" y="1046"/>
                    </a:cubicBezTo>
                    <a:cubicBezTo>
                      <a:pt x="2362" y="1149"/>
                      <a:pt x="2308" y="1235"/>
                      <a:pt x="2198" y="1302"/>
                    </a:cubicBezTo>
                    <a:cubicBezTo>
                      <a:pt x="2114" y="1352"/>
                      <a:pt x="1695" y="1616"/>
                      <a:pt x="1358" y="1827"/>
                    </a:cubicBezTo>
                    <a:cubicBezTo>
                      <a:pt x="1126" y="1973"/>
                      <a:pt x="925" y="2100"/>
                      <a:pt x="897" y="2116"/>
                    </a:cubicBezTo>
                    <a:cubicBezTo>
                      <a:pt x="851" y="2144"/>
                      <a:pt x="803" y="2158"/>
                      <a:pt x="757" y="2158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95212FEE-25D0-47DB-820E-B7C5A99258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738310" y="2413705"/>
                <a:ext cx="899952" cy="1120154"/>
              </a:xfrm>
              <a:custGeom>
                <a:avLst/>
                <a:gdLst>
                  <a:gd name="T0" fmla="*/ 713 w 1768"/>
                  <a:gd name="T1" fmla="*/ 2194 h 2194"/>
                  <a:gd name="T2" fmla="*/ 697 w 1768"/>
                  <a:gd name="T3" fmla="*/ 2190 h 2194"/>
                  <a:gd name="T4" fmla="*/ 675 w 1768"/>
                  <a:gd name="T5" fmla="*/ 2136 h 2194"/>
                  <a:gd name="T6" fmla="*/ 976 w 1768"/>
                  <a:gd name="T7" fmla="*/ 1123 h 2194"/>
                  <a:gd name="T8" fmla="*/ 47 w 1768"/>
                  <a:gd name="T9" fmla="*/ 1196 h 2194"/>
                  <a:gd name="T10" fmla="*/ 10 w 1768"/>
                  <a:gd name="T11" fmla="*/ 1179 h 2194"/>
                  <a:gd name="T12" fmla="*/ 5 w 1768"/>
                  <a:gd name="T13" fmla="*/ 1139 h 2194"/>
                  <a:gd name="T14" fmla="*/ 373 w 1768"/>
                  <a:gd name="T15" fmla="*/ 168 h 2194"/>
                  <a:gd name="T16" fmla="*/ 644 w 1768"/>
                  <a:gd name="T17" fmla="*/ 7 h 2194"/>
                  <a:gd name="T18" fmla="*/ 1727 w 1768"/>
                  <a:gd name="T19" fmla="*/ 39 h 2194"/>
                  <a:gd name="T20" fmla="*/ 1767 w 1768"/>
                  <a:gd name="T21" fmla="*/ 82 h 2194"/>
                  <a:gd name="T22" fmla="*/ 1724 w 1768"/>
                  <a:gd name="T23" fmla="*/ 123 h 2194"/>
                  <a:gd name="T24" fmla="*/ 640 w 1768"/>
                  <a:gd name="T25" fmla="*/ 90 h 2194"/>
                  <a:gd name="T26" fmla="*/ 452 w 1768"/>
                  <a:gd name="T27" fmla="*/ 197 h 2194"/>
                  <a:gd name="T28" fmla="*/ 106 w 1768"/>
                  <a:gd name="T29" fmla="*/ 1108 h 2194"/>
                  <a:gd name="T30" fmla="*/ 1029 w 1768"/>
                  <a:gd name="T31" fmla="*/ 1035 h 2194"/>
                  <a:gd name="T32" fmla="*/ 1065 w 1768"/>
                  <a:gd name="T33" fmla="*/ 1050 h 2194"/>
                  <a:gd name="T34" fmla="*/ 1073 w 1768"/>
                  <a:gd name="T35" fmla="*/ 1088 h 2194"/>
                  <a:gd name="T36" fmla="*/ 751 w 1768"/>
                  <a:gd name="T37" fmla="*/ 2168 h 2194"/>
                  <a:gd name="T38" fmla="*/ 713 w 1768"/>
                  <a:gd name="T39" fmla="*/ 2194 h 2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8" h="2194">
                    <a:moveTo>
                      <a:pt x="713" y="2194"/>
                    </a:moveTo>
                    <a:cubicBezTo>
                      <a:pt x="708" y="2194"/>
                      <a:pt x="702" y="2193"/>
                      <a:pt x="697" y="2190"/>
                    </a:cubicBezTo>
                    <a:cubicBezTo>
                      <a:pt x="676" y="2181"/>
                      <a:pt x="666" y="2157"/>
                      <a:pt x="675" y="2136"/>
                    </a:cubicBezTo>
                    <a:cubicBezTo>
                      <a:pt x="730" y="2003"/>
                      <a:pt x="920" y="1326"/>
                      <a:pt x="976" y="1123"/>
                    </a:cubicBezTo>
                    <a:lnTo>
                      <a:pt x="47" y="1196"/>
                    </a:lnTo>
                    <a:cubicBezTo>
                      <a:pt x="33" y="1197"/>
                      <a:pt x="19" y="1191"/>
                      <a:pt x="10" y="1179"/>
                    </a:cubicBezTo>
                    <a:cubicBezTo>
                      <a:pt x="2" y="1168"/>
                      <a:pt x="0" y="1153"/>
                      <a:pt x="5" y="1139"/>
                    </a:cubicBezTo>
                    <a:cubicBezTo>
                      <a:pt x="8" y="1130"/>
                      <a:pt x="356" y="216"/>
                      <a:pt x="373" y="168"/>
                    </a:cubicBezTo>
                    <a:cubicBezTo>
                      <a:pt x="413" y="60"/>
                      <a:pt x="514" y="0"/>
                      <a:pt x="644" y="7"/>
                    </a:cubicBezTo>
                    <a:cubicBezTo>
                      <a:pt x="736" y="12"/>
                      <a:pt x="1717" y="39"/>
                      <a:pt x="1727" y="39"/>
                    </a:cubicBezTo>
                    <a:cubicBezTo>
                      <a:pt x="1750" y="40"/>
                      <a:pt x="1768" y="59"/>
                      <a:pt x="1767" y="82"/>
                    </a:cubicBezTo>
                    <a:cubicBezTo>
                      <a:pt x="1767" y="105"/>
                      <a:pt x="1748" y="123"/>
                      <a:pt x="1724" y="123"/>
                    </a:cubicBezTo>
                    <a:cubicBezTo>
                      <a:pt x="1684" y="122"/>
                      <a:pt x="733" y="95"/>
                      <a:pt x="640" y="90"/>
                    </a:cubicBezTo>
                    <a:cubicBezTo>
                      <a:pt x="596" y="88"/>
                      <a:pt x="490" y="93"/>
                      <a:pt x="452" y="197"/>
                    </a:cubicBezTo>
                    <a:cubicBezTo>
                      <a:pt x="436" y="238"/>
                      <a:pt x="185" y="899"/>
                      <a:pt x="106" y="1108"/>
                    </a:cubicBezTo>
                    <a:lnTo>
                      <a:pt x="1029" y="1035"/>
                    </a:lnTo>
                    <a:cubicBezTo>
                      <a:pt x="1043" y="1034"/>
                      <a:pt x="1056" y="1040"/>
                      <a:pt x="1065" y="1050"/>
                    </a:cubicBezTo>
                    <a:cubicBezTo>
                      <a:pt x="1073" y="1061"/>
                      <a:pt x="1076" y="1075"/>
                      <a:pt x="1073" y="1088"/>
                    </a:cubicBezTo>
                    <a:cubicBezTo>
                      <a:pt x="1062" y="1126"/>
                      <a:pt x="819" y="2007"/>
                      <a:pt x="751" y="2168"/>
                    </a:cubicBezTo>
                    <a:cubicBezTo>
                      <a:pt x="745" y="2184"/>
                      <a:pt x="729" y="2194"/>
                      <a:pt x="713" y="2194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7661C1D3-5DAE-4AF3-8690-1268114059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910164">
                <a:off x="1209926" y="2957956"/>
                <a:ext cx="191479" cy="143609"/>
              </a:xfrm>
              <a:custGeom>
                <a:avLst/>
                <a:gdLst>
                  <a:gd name="T0" fmla="*/ 48 w 371"/>
                  <a:gd name="T1" fmla="*/ 285 h 285"/>
                  <a:gd name="T2" fmla="*/ 29 w 371"/>
                  <a:gd name="T3" fmla="*/ 281 h 285"/>
                  <a:gd name="T4" fmla="*/ 11 w 371"/>
                  <a:gd name="T5" fmla="*/ 225 h 285"/>
                  <a:gd name="T6" fmla="*/ 41 w 371"/>
                  <a:gd name="T7" fmla="*/ 161 h 285"/>
                  <a:gd name="T8" fmla="*/ 330 w 371"/>
                  <a:gd name="T9" fmla="*/ 12 h 285"/>
                  <a:gd name="T10" fmla="*/ 369 w 371"/>
                  <a:gd name="T11" fmla="*/ 57 h 285"/>
                  <a:gd name="T12" fmla="*/ 325 w 371"/>
                  <a:gd name="T13" fmla="*/ 95 h 285"/>
                  <a:gd name="T14" fmla="*/ 117 w 371"/>
                  <a:gd name="T15" fmla="*/ 196 h 285"/>
                  <a:gd name="T16" fmla="*/ 85 w 371"/>
                  <a:gd name="T17" fmla="*/ 262 h 285"/>
                  <a:gd name="T18" fmla="*/ 48 w 371"/>
                  <a:gd name="T19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285">
                    <a:moveTo>
                      <a:pt x="48" y="285"/>
                    </a:moveTo>
                    <a:cubicBezTo>
                      <a:pt x="42" y="285"/>
                      <a:pt x="35" y="284"/>
                      <a:pt x="29" y="281"/>
                    </a:cubicBezTo>
                    <a:cubicBezTo>
                      <a:pt x="9" y="271"/>
                      <a:pt x="0" y="246"/>
                      <a:pt x="11" y="225"/>
                    </a:cubicBezTo>
                    <a:cubicBezTo>
                      <a:pt x="22" y="201"/>
                      <a:pt x="32" y="180"/>
                      <a:pt x="41" y="161"/>
                    </a:cubicBezTo>
                    <a:cubicBezTo>
                      <a:pt x="104" y="23"/>
                      <a:pt x="131" y="0"/>
                      <a:pt x="330" y="12"/>
                    </a:cubicBezTo>
                    <a:cubicBezTo>
                      <a:pt x="353" y="14"/>
                      <a:pt x="371" y="34"/>
                      <a:pt x="369" y="57"/>
                    </a:cubicBezTo>
                    <a:cubicBezTo>
                      <a:pt x="368" y="80"/>
                      <a:pt x="349" y="97"/>
                      <a:pt x="325" y="95"/>
                    </a:cubicBezTo>
                    <a:cubicBezTo>
                      <a:pt x="167" y="86"/>
                      <a:pt x="167" y="86"/>
                      <a:pt x="117" y="196"/>
                    </a:cubicBezTo>
                    <a:cubicBezTo>
                      <a:pt x="108" y="215"/>
                      <a:pt x="98" y="237"/>
                      <a:pt x="85" y="262"/>
                    </a:cubicBezTo>
                    <a:cubicBezTo>
                      <a:pt x="78" y="277"/>
                      <a:pt x="63" y="285"/>
                      <a:pt x="48" y="285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170F5D76-8DB2-448D-B9C6-C86E5639BF8E}"/>
                </a:ext>
              </a:extLst>
            </p:cNvPr>
            <p:cNvSpPr>
              <a:spLocks/>
            </p:cNvSpPr>
            <p:nvPr/>
          </p:nvSpPr>
          <p:spPr bwMode="auto">
            <a:xfrm rot="1910164">
              <a:off x="3774503" y="5304226"/>
              <a:ext cx="337605" cy="260121"/>
            </a:xfrm>
            <a:custGeom>
              <a:avLst/>
              <a:gdLst>
                <a:gd name="T0" fmla="*/ 178 w 1142"/>
                <a:gd name="T1" fmla="*/ 882 h 882"/>
                <a:gd name="T2" fmla="*/ 143 w 1142"/>
                <a:gd name="T3" fmla="*/ 863 h 882"/>
                <a:gd name="T4" fmla="*/ 12 w 1142"/>
                <a:gd name="T5" fmla="*/ 661 h 882"/>
                <a:gd name="T6" fmla="*/ 24 w 1142"/>
                <a:gd name="T7" fmla="*/ 603 h 882"/>
                <a:gd name="T8" fmla="*/ 920 w 1142"/>
                <a:gd name="T9" fmla="*/ 9 h 882"/>
                <a:gd name="T10" fmla="*/ 953 w 1142"/>
                <a:gd name="T11" fmla="*/ 3 h 882"/>
                <a:gd name="T12" fmla="*/ 979 w 1142"/>
                <a:gd name="T13" fmla="*/ 23 h 882"/>
                <a:gd name="T14" fmla="*/ 1131 w 1142"/>
                <a:gd name="T15" fmla="*/ 290 h 882"/>
                <a:gd name="T16" fmla="*/ 1115 w 1142"/>
                <a:gd name="T17" fmla="*/ 346 h 882"/>
                <a:gd name="T18" fmla="*/ 1059 w 1142"/>
                <a:gd name="T19" fmla="*/ 331 h 882"/>
                <a:gd name="T20" fmla="*/ 929 w 1142"/>
                <a:gd name="T21" fmla="*/ 103 h 882"/>
                <a:gd name="T22" fmla="*/ 104 w 1142"/>
                <a:gd name="T23" fmla="*/ 650 h 882"/>
                <a:gd name="T24" fmla="*/ 213 w 1142"/>
                <a:gd name="T25" fmla="*/ 817 h 882"/>
                <a:gd name="T26" fmla="*/ 200 w 1142"/>
                <a:gd name="T27" fmla="*/ 875 h 882"/>
                <a:gd name="T28" fmla="*/ 178 w 1142"/>
                <a:gd name="T29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2" h="882">
                  <a:moveTo>
                    <a:pt x="178" y="882"/>
                  </a:moveTo>
                  <a:cubicBezTo>
                    <a:pt x="164" y="882"/>
                    <a:pt x="151" y="875"/>
                    <a:pt x="143" y="863"/>
                  </a:cubicBezTo>
                  <a:lnTo>
                    <a:pt x="12" y="661"/>
                  </a:lnTo>
                  <a:cubicBezTo>
                    <a:pt x="0" y="641"/>
                    <a:pt x="5" y="616"/>
                    <a:pt x="24" y="603"/>
                  </a:cubicBezTo>
                  <a:lnTo>
                    <a:pt x="920" y="9"/>
                  </a:lnTo>
                  <a:cubicBezTo>
                    <a:pt x="930" y="3"/>
                    <a:pt x="942" y="0"/>
                    <a:pt x="953" y="3"/>
                  </a:cubicBezTo>
                  <a:cubicBezTo>
                    <a:pt x="964" y="6"/>
                    <a:pt x="974" y="13"/>
                    <a:pt x="979" y="23"/>
                  </a:cubicBezTo>
                  <a:lnTo>
                    <a:pt x="1131" y="290"/>
                  </a:lnTo>
                  <a:cubicBezTo>
                    <a:pt x="1142" y="309"/>
                    <a:pt x="1135" y="335"/>
                    <a:pt x="1115" y="346"/>
                  </a:cubicBezTo>
                  <a:cubicBezTo>
                    <a:pt x="1096" y="358"/>
                    <a:pt x="1070" y="351"/>
                    <a:pt x="1059" y="331"/>
                  </a:cubicBezTo>
                  <a:lnTo>
                    <a:pt x="929" y="103"/>
                  </a:lnTo>
                  <a:lnTo>
                    <a:pt x="104" y="650"/>
                  </a:lnTo>
                  <a:lnTo>
                    <a:pt x="213" y="817"/>
                  </a:lnTo>
                  <a:cubicBezTo>
                    <a:pt x="225" y="837"/>
                    <a:pt x="220" y="863"/>
                    <a:pt x="200" y="875"/>
                  </a:cubicBezTo>
                  <a:cubicBezTo>
                    <a:pt x="193" y="880"/>
                    <a:pt x="186" y="882"/>
                    <a:pt x="178" y="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2828B8B-E181-38B8-1BC4-002F6C3C641A}"/>
              </a:ext>
            </a:extLst>
          </p:cNvPr>
          <p:cNvSpPr txBox="1"/>
          <p:nvPr/>
        </p:nvSpPr>
        <p:spPr>
          <a:xfrm>
            <a:off x="3858322" y="2432554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2D201-3CEE-3A57-F805-B5601B5DF51C}"/>
              </a:ext>
            </a:extLst>
          </p:cNvPr>
          <p:cNvSpPr txBox="1"/>
          <p:nvPr/>
        </p:nvSpPr>
        <p:spPr>
          <a:xfrm>
            <a:off x="8426602" y="2432554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Positive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89522DC-03A5-B618-9BED-88607D4B7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0" y="967317"/>
            <a:ext cx="10105799" cy="372071"/>
          </a:xfrm>
        </p:spPr>
        <p:txBody>
          <a:bodyPr/>
          <a:lstStyle/>
          <a:p>
            <a:r>
              <a:rPr lang="en-GB" dirty="0"/>
              <a:t>Of those receiving Direct Mail or Customer Mail, 50% or higher say they feel positive or very positively towards the brand sending it.</a:t>
            </a:r>
          </a:p>
        </p:txBody>
      </p:sp>
    </p:spTree>
    <p:extLst>
      <p:ext uri="{BB962C8B-B14F-4D97-AF65-F5344CB8AC3E}">
        <p14:creationId xmlns:p14="http://schemas.microsoft.com/office/powerpoint/2010/main" val="154806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B8C43-7351-334B-BDA1-B01C2549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www.marketreach.co.uk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1" y="2966455"/>
            <a:ext cx="10515600" cy="6742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PLEASE USE THIS CONTENT FREELY</a:t>
            </a:r>
          </a:p>
        </p:txBody>
      </p:sp>
    </p:spTree>
    <p:extLst>
      <p:ext uri="{BB962C8B-B14F-4D97-AF65-F5344CB8AC3E}">
        <p14:creationId xmlns:p14="http://schemas.microsoft.com/office/powerpoint/2010/main" val="15723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76E4-1189-4170-8899-FEFA6D89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excels at both brand building and sales activation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53CF6-910D-42F1-909B-F15005CBFA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19AFAE-35B7-4361-A5FC-B0866FE1AA06}"/>
              </a:ext>
            </a:extLst>
          </p:cNvPr>
          <p:cNvSpPr/>
          <p:nvPr/>
        </p:nvSpPr>
        <p:spPr>
          <a:xfrm>
            <a:off x="3669462" y="4582772"/>
            <a:ext cx="936472" cy="936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+mj-lt"/>
              </a:rPr>
              <a:t>4.4</a:t>
            </a:r>
            <a:r>
              <a:rPr lang="en-GB" b="1" dirty="0">
                <a:latin typeface="+mj-lt"/>
              </a:rPr>
              <a:t>%</a:t>
            </a:r>
            <a:endParaRPr lang="en-GB" sz="2400" b="1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4D6FDF-F9C9-43F8-9AF0-FBFCE46841C5}"/>
              </a:ext>
            </a:extLst>
          </p:cNvPr>
          <p:cNvSpPr/>
          <p:nvPr/>
        </p:nvSpPr>
        <p:spPr>
          <a:xfrm>
            <a:off x="4869298" y="2067452"/>
            <a:ext cx="3394841" cy="339484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latin typeface="+mj-lt"/>
              </a:rPr>
              <a:t>97</a:t>
            </a:r>
            <a:r>
              <a:rPr lang="en-GB" sz="4400" b="1" dirty="0">
                <a:latin typeface="+mj-lt"/>
              </a:rPr>
              <a:t>%</a:t>
            </a:r>
            <a:endParaRPr lang="en-GB" sz="54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648A5-FA72-4140-B0EC-6453EB5C029D}"/>
              </a:ext>
            </a:extLst>
          </p:cNvPr>
          <p:cNvSpPr txBox="1"/>
          <p:nvPr/>
        </p:nvSpPr>
        <p:spPr>
          <a:xfrm>
            <a:off x="418163" y="3984965"/>
            <a:ext cx="329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 mail generates a market leading response rate of 4.4% on average. For a warm direct mail campaign, you can expect an average response rate of 7.9%*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D785E-2002-4F23-A399-A087451608E8}"/>
              </a:ext>
            </a:extLst>
          </p:cNvPr>
          <p:cNvSpPr txBox="1"/>
          <p:nvPr/>
        </p:nvSpPr>
        <p:spPr>
          <a:xfrm>
            <a:off x="8456889" y="2997460"/>
            <a:ext cx="3132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97% of direct mail is engaged with, driving brand awareness, consideration and response.** For example, going online, discussing the contents with someone or making a purchase. Mail works at all stages of the marketing funnel.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0D6A07-B343-98B4-3C4E-8E75EAB45B72}"/>
              </a:ext>
            </a:extLst>
          </p:cNvPr>
          <p:cNvSpPr txBox="1"/>
          <p:nvPr/>
        </p:nvSpPr>
        <p:spPr>
          <a:xfrm>
            <a:off x="782320" y="6342400"/>
            <a:ext cx="48189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*JICMAIL response rate tracker 2024 **JICMAIL, Advertising Mail, 2023</a:t>
            </a:r>
          </a:p>
        </p:txBody>
      </p:sp>
    </p:spTree>
    <p:extLst>
      <p:ext uri="{BB962C8B-B14F-4D97-AF65-F5344CB8AC3E}">
        <p14:creationId xmlns:p14="http://schemas.microsoft.com/office/powerpoint/2010/main" val="199976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AC12-9D80-FBC7-A75E-F247C5FF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ultimate in-home targeting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B2A22-0459-CF9F-1DA7-0C54CFB50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Offering 3 distinct targeting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FBB4-BB12-5131-E584-337ECED556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C84E1-0491-7D70-79E7-B697556FFD3E}"/>
              </a:ext>
            </a:extLst>
          </p:cNvPr>
          <p:cNvSpPr/>
          <p:nvPr/>
        </p:nvSpPr>
        <p:spPr>
          <a:xfrm>
            <a:off x="651644" y="1819876"/>
            <a:ext cx="3357691" cy="283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+mj-lt"/>
              </a:rPr>
              <a:t>DIRECT MAIL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Reaches every UK household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Monday to Saturday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One price goes anywhere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Personally addressed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Maximum targeting potential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10A7D-03C3-1A1B-208B-D170DDFA104A}"/>
              </a:ext>
            </a:extLst>
          </p:cNvPr>
          <p:cNvSpPr/>
          <p:nvPr/>
        </p:nvSpPr>
        <p:spPr>
          <a:xfrm>
            <a:off x="4398572" y="1819876"/>
            <a:ext cx="3357691" cy="283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+mj-lt"/>
              </a:rPr>
              <a:t>PARTIALLY ADDRESSED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Reaches 30m households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Monday to Saturday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Postcode area of 15 houses</a:t>
            </a:r>
          </a:p>
          <a:p>
            <a:pPr algn="ctr">
              <a:spcBef>
                <a:spcPts val="600"/>
              </a:spcBef>
            </a:pPr>
            <a:r>
              <a:rPr lang="en-GB" sz="1700" dirty="0">
                <a:solidFill>
                  <a:schemeClr val="tx1"/>
                </a:solidFill>
              </a:rPr>
              <a:t>Addressed to e.g. “Dear pizza lover”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Tight targeting potential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D79455-7BC3-6080-DFFE-F885BBD2DC71}"/>
              </a:ext>
            </a:extLst>
          </p:cNvPr>
          <p:cNvSpPr/>
          <p:nvPr/>
        </p:nvSpPr>
        <p:spPr>
          <a:xfrm>
            <a:off x="8124473" y="1819876"/>
            <a:ext cx="3357691" cy="28387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+mj-lt"/>
              </a:rPr>
              <a:t>DOOR DROP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Reaches 30m households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Monday to Saturday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Postcode sector up to 3000 households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Unaddressed</a:t>
            </a:r>
          </a:p>
          <a:p>
            <a:pPr algn="ctr">
              <a:spcBef>
                <a:spcPts val="600"/>
              </a:spcBef>
            </a:pPr>
            <a:r>
              <a:rPr lang="en-GB" dirty="0">
                <a:solidFill>
                  <a:schemeClr val="tx1"/>
                </a:solidFill>
              </a:rPr>
              <a:t>Targeted broadcast media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583034-7AD9-DF5F-A8FD-A1A49BA52D06}"/>
              </a:ext>
            </a:extLst>
          </p:cNvPr>
          <p:cNvCxnSpPr/>
          <p:nvPr/>
        </p:nvCxnSpPr>
        <p:spPr>
          <a:xfrm>
            <a:off x="651644" y="4825566"/>
            <a:ext cx="1083052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F78E901-2A3B-97AD-2A11-24C94138B85E}"/>
              </a:ext>
            </a:extLst>
          </p:cNvPr>
          <p:cNvSpPr txBox="1"/>
          <p:nvPr/>
        </p:nvSpPr>
        <p:spPr>
          <a:xfrm>
            <a:off x="693684" y="4815061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Higher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D5F344-A64A-0AE8-5BB0-DDA74C3B27D2}"/>
              </a:ext>
            </a:extLst>
          </p:cNvPr>
          <p:cNvSpPr txBox="1"/>
          <p:nvPr/>
        </p:nvSpPr>
        <p:spPr>
          <a:xfrm>
            <a:off x="10631180" y="4799298"/>
            <a:ext cx="76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1DF5D-EE3F-8371-6930-234C3D45EADA}"/>
              </a:ext>
            </a:extLst>
          </p:cNvPr>
          <p:cNvSpPr txBox="1"/>
          <p:nvPr/>
        </p:nvSpPr>
        <p:spPr>
          <a:xfrm>
            <a:off x="4797388" y="4857092"/>
            <a:ext cx="2597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Price/Targeting/Response</a:t>
            </a:r>
          </a:p>
        </p:txBody>
      </p:sp>
      <p:pic>
        <p:nvPicPr>
          <p:cNvPr id="13" name="Picture 2" descr="TGI data donated to the Archive - AMSR">
            <a:extLst>
              <a:ext uri="{FF2B5EF4-FFF2-40B4-BE49-F238E27FC236}">
                <a16:creationId xmlns:a16="http://schemas.microsoft.com/office/drawing/2014/main" id="{FFEBBF45-8F5F-92AC-5526-092B12728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5829" y="5261499"/>
            <a:ext cx="1302816" cy="81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ome - Acorn">
            <a:extLst>
              <a:ext uri="{FF2B5EF4-FFF2-40B4-BE49-F238E27FC236}">
                <a16:creationId xmlns:a16="http://schemas.microsoft.com/office/drawing/2014/main" id="{1F666D89-0793-86C2-A37E-1ED50D9A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06" y="5362635"/>
            <a:ext cx="1466350" cy="6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6469118-274D-4EC0-4A25-4D5535E4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64" y="5504795"/>
            <a:ext cx="1647513" cy="54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ata Partners | InfoSum">
            <a:extLst>
              <a:ext uri="{FF2B5EF4-FFF2-40B4-BE49-F238E27FC236}">
                <a16:creationId xmlns:a16="http://schemas.microsoft.com/office/drawing/2014/main" id="{9FF7B934-3EB4-58DA-E900-F80C1AC8B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1" b="8939"/>
          <a:stretch/>
        </p:blipFill>
        <p:spPr bwMode="auto">
          <a:xfrm>
            <a:off x="9700593" y="5287609"/>
            <a:ext cx="2188200" cy="7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Epsilon Abacus - Home of Direct Commerce">
            <a:extLst>
              <a:ext uri="{FF2B5EF4-FFF2-40B4-BE49-F238E27FC236}">
                <a16:creationId xmlns:a16="http://schemas.microsoft.com/office/drawing/2014/main" id="{7A9AC291-0E81-C268-DFA6-8A24FB455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282" y="5397596"/>
            <a:ext cx="2365710" cy="7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B386F24F-82F8-A7A4-4124-8A22B8FB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28" y="5608254"/>
            <a:ext cx="1698996" cy="33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7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6DF1-F772-49DD-8DB0-1F425F21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uniquely WORKS AT EVERY STAGE OF THE marketing funnel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1D05-50A6-4EAE-BCD5-FD8405B69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38DFEB-185B-4503-B352-5D8BADAD57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4872" y="2111828"/>
            <a:ext cx="6260635" cy="435541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D0D0D"/>
                </a:solidFill>
                <a:latin typeface="Söhne"/>
              </a:rPr>
              <a:t>Mail cuts through and is remembered, grabbing the attention of your target audience to grow awareness of your brand.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Mail is a great tool to drive consideration because it is trusted, can be highly personalised and is capable of delivering</a:t>
            </a:r>
            <a:r>
              <a:rPr lang="en-GB" dirty="0">
                <a:solidFill>
                  <a:srgbClr val="0D0D0D"/>
                </a:solidFill>
                <a:latin typeface="Söhne"/>
              </a:rPr>
              <a:t> 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complex messages, which consumers can review at a time of convenience. </a:t>
            </a:r>
          </a:p>
          <a:p>
            <a:pPr marL="0" indent="0">
              <a:buNone/>
            </a:pPr>
            <a:r>
              <a:rPr lang="en-GB" dirty="0">
                <a:solidFill>
                  <a:srgbClr val="0D0D0D"/>
                </a:solidFill>
                <a:latin typeface="Söhne"/>
              </a:rPr>
              <a:t>It is a channel that will stay in the home and give consumers multiple opportunities to convert their interest into buying intent.</a:t>
            </a:r>
          </a:p>
          <a:p>
            <a:pPr marL="0" indent="0">
              <a:buNone/>
            </a:pPr>
            <a:r>
              <a:rPr lang="en-GB" dirty="0">
                <a:solidFill>
                  <a:srgbClr val="0D0D0D"/>
                </a:solidFill>
                <a:latin typeface="Söhne"/>
              </a:rPr>
              <a:t>By incorporating a strong call to action (CTA) and a simple way to interact (e.g. QR code, discount code, voucher, URL etc.) you can easily monitor online or in-store performance.</a:t>
            </a:r>
          </a:p>
          <a:p>
            <a:pPr marL="0" indent="0">
              <a:buNone/>
            </a:pPr>
            <a:r>
              <a:rPr lang="en-GB" dirty="0">
                <a:solidFill>
                  <a:srgbClr val="0D0D0D"/>
                </a:solidFill>
                <a:latin typeface="Söhne"/>
              </a:rPr>
              <a:t>And finally, if you have converted a consumer to one product mail is a great way to remind them of what else you have to offer and convert them to further brand interactions.</a:t>
            </a:r>
            <a:endParaRPr lang="en-GB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CC978A3D-35D6-4B0D-9E30-F2495A666F77}"/>
              </a:ext>
            </a:extLst>
          </p:cNvPr>
          <p:cNvSpPr/>
          <p:nvPr/>
        </p:nvSpPr>
        <p:spPr>
          <a:xfrm flipH="1" flipV="1">
            <a:off x="1220732" y="1995240"/>
            <a:ext cx="3701668" cy="81716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1659F3A0-D4B1-4491-AFF5-FCF3EACF5791}"/>
              </a:ext>
            </a:extLst>
          </p:cNvPr>
          <p:cNvSpPr/>
          <p:nvPr/>
        </p:nvSpPr>
        <p:spPr>
          <a:xfrm flipH="1" flipV="1">
            <a:off x="1449141" y="2853605"/>
            <a:ext cx="3244851" cy="81716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D395D8F7-FCBE-4889-AE0C-135105B36A9C}"/>
              </a:ext>
            </a:extLst>
          </p:cNvPr>
          <p:cNvSpPr/>
          <p:nvPr/>
        </p:nvSpPr>
        <p:spPr>
          <a:xfrm flipH="1" flipV="1">
            <a:off x="1671391" y="3711970"/>
            <a:ext cx="2800350" cy="817160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FE7B6809-0F2B-499E-863E-1BCE9829A62E}"/>
              </a:ext>
            </a:extLst>
          </p:cNvPr>
          <p:cNvSpPr/>
          <p:nvPr/>
        </p:nvSpPr>
        <p:spPr>
          <a:xfrm flipH="1" flipV="1">
            <a:off x="1893641" y="4570335"/>
            <a:ext cx="2355850" cy="817160"/>
          </a:xfrm>
          <a:prstGeom prst="trapezoi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3825CFE7-3196-40F5-9B9C-E1077AFE3A4E}"/>
              </a:ext>
            </a:extLst>
          </p:cNvPr>
          <p:cNvSpPr/>
          <p:nvPr/>
        </p:nvSpPr>
        <p:spPr>
          <a:xfrm flipH="1" flipV="1">
            <a:off x="2122241" y="5428701"/>
            <a:ext cx="1898650" cy="817160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D04A5-A2FD-4F42-83FC-93CB364006A4}"/>
              </a:ext>
            </a:extLst>
          </p:cNvPr>
          <p:cNvSpPr txBox="1"/>
          <p:nvPr/>
        </p:nvSpPr>
        <p:spPr>
          <a:xfrm>
            <a:off x="2309979" y="2219154"/>
            <a:ext cx="15231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</a:rPr>
              <a:t>AWARENESS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5605FD-62C1-4C2B-B0C7-AD731A2B2933}"/>
              </a:ext>
            </a:extLst>
          </p:cNvPr>
          <p:cNvSpPr txBox="1"/>
          <p:nvPr/>
        </p:nvSpPr>
        <p:spPr>
          <a:xfrm>
            <a:off x="2057507" y="305203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CONSIDERATION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2E6033-5C0F-4759-B032-C99266060A57}"/>
              </a:ext>
            </a:extLst>
          </p:cNvPr>
          <p:cNvSpPr txBox="1"/>
          <p:nvPr/>
        </p:nvSpPr>
        <p:spPr>
          <a:xfrm>
            <a:off x="2504745" y="5652615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+mj-lt"/>
              </a:rPr>
              <a:t>LOYALTY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7FE93-ED1E-4F99-8610-A12A39F71C99}"/>
              </a:ext>
            </a:extLst>
          </p:cNvPr>
          <p:cNvSpPr txBox="1"/>
          <p:nvPr/>
        </p:nvSpPr>
        <p:spPr>
          <a:xfrm>
            <a:off x="2619359" y="3935884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INTENT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A2888-7BD4-45BC-A1EC-CEF28B07EB8D}"/>
              </a:ext>
            </a:extLst>
          </p:cNvPr>
          <p:cNvSpPr txBox="1"/>
          <p:nvPr/>
        </p:nvSpPr>
        <p:spPr>
          <a:xfrm>
            <a:off x="2193763" y="4794249"/>
            <a:ext cx="175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178570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A0A0-7DB4-47FF-BD91-AC70EE9C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drives business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1C3F5-9815-4A14-98B7-3C260FA09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mail is in the marketing mix brands report increases in key business metrics – so says WARC, the leading proponents of marketing effectiveness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B2991-22A4-4DE5-A79F-1F701376807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85BEF-CA8E-4C6B-A438-DBF33DD7A9E0}"/>
              </a:ext>
            </a:extLst>
          </p:cNvPr>
          <p:cNvSpPr/>
          <p:nvPr/>
        </p:nvSpPr>
        <p:spPr>
          <a:xfrm>
            <a:off x="479259" y="2274984"/>
            <a:ext cx="2572799" cy="274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3C4D9-2D55-4E66-B454-0502310FA6AB}"/>
              </a:ext>
            </a:extLst>
          </p:cNvPr>
          <p:cNvSpPr/>
          <p:nvPr/>
        </p:nvSpPr>
        <p:spPr>
          <a:xfrm>
            <a:off x="3361659" y="2274984"/>
            <a:ext cx="2572799" cy="274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34923-1861-4413-9E1B-592B884E5F25}"/>
              </a:ext>
            </a:extLst>
          </p:cNvPr>
          <p:cNvSpPr/>
          <p:nvPr/>
        </p:nvSpPr>
        <p:spPr>
          <a:xfrm>
            <a:off x="6257544" y="2284717"/>
            <a:ext cx="2572799" cy="27486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E9BD8-C4F2-4450-B9D5-3B832090293A}"/>
              </a:ext>
            </a:extLst>
          </p:cNvPr>
          <p:cNvSpPr/>
          <p:nvPr/>
        </p:nvSpPr>
        <p:spPr>
          <a:xfrm>
            <a:off x="9133199" y="2260898"/>
            <a:ext cx="2572799" cy="2758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07F604-A1E0-4D82-809B-47FADD3986EE}"/>
              </a:ext>
            </a:extLst>
          </p:cNvPr>
          <p:cNvSpPr txBox="1">
            <a:spLocks/>
          </p:cNvSpPr>
          <p:nvPr/>
        </p:nvSpPr>
        <p:spPr>
          <a:xfrm>
            <a:off x="479036" y="2274984"/>
            <a:ext cx="2397872" cy="10318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+mj-lt"/>
              </a:rPr>
              <a:t>REVENUE</a:t>
            </a:r>
            <a:endParaRPr lang="en-GB" sz="2000" b="1" dirty="0"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B2F955C-CE21-4EB4-A877-5C2D1E8CEBD4}"/>
              </a:ext>
            </a:extLst>
          </p:cNvPr>
          <p:cNvSpPr txBox="1">
            <a:spLocks/>
          </p:cNvSpPr>
          <p:nvPr/>
        </p:nvSpPr>
        <p:spPr>
          <a:xfrm>
            <a:off x="3361656" y="2274984"/>
            <a:ext cx="2397652" cy="10318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+mj-lt"/>
              </a:rPr>
              <a:t>PROFIT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3EDEAA7-710B-4161-AAD4-480FB8B2B8CB}"/>
              </a:ext>
            </a:extLst>
          </p:cNvPr>
          <p:cNvSpPr txBox="1">
            <a:spLocks/>
          </p:cNvSpPr>
          <p:nvPr/>
        </p:nvSpPr>
        <p:spPr>
          <a:xfrm>
            <a:off x="6244056" y="2274984"/>
            <a:ext cx="2397652" cy="10318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+mj-lt"/>
              </a:rPr>
              <a:t>MARKET SHARE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5EECBF-157F-4C06-B59E-C59EB6DA844C}"/>
              </a:ext>
            </a:extLst>
          </p:cNvPr>
          <p:cNvSpPr txBox="1">
            <a:spLocks/>
          </p:cNvSpPr>
          <p:nvPr/>
        </p:nvSpPr>
        <p:spPr>
          <a:xfrm>
            <a:off x="654408" y="3609292"/>
            <a:ext cx="2222500" cy="1368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Campaigns are 43% more likely to report revenue uplifts when mail is in the mix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2FB495C-0974-4E71-B5B6-8E88F53F110E}"/>
              </a:ext>
            </a:extLst>
          </p:cNvPr>
          <p:cNvSpPr txBox="1">
            <a:spLocks/>
          </p:cNvSpPr>
          <p:nvPr/>
        </p:nvSpPr>
        <p:spPr>
          <a:xfrm>
            <a:off x="3536808" y="3609292"/>
            <a:ext cx="2222500" cy="1368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Campaigns are 75% more likely to report profit uplifts when mail is in the mix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A8CCE02-4302-4746-BBFD-097F4E79AA07}"/>
              </a:ext>
            </a:extLst>
          </p:cNvPr>
          <p:cNvSpPr txBox="1">
            <a:spLocks/>
          </p:cNvSpPr>
          <p:nvPr/>
        </p:nvSpPr>
        <p:spPr>
          <a:xfrm>
            <a:off x="6419208" y="3609292"/>
            <a:ext cx="2222500" cy="13688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Campaigns are 64% more likely to report market share uplifts when mail is in the mix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3CE44132-13BE-4A43-AB45-1BC71CA3CCE4}"/>
              </a:ext>
            </a:extLst>
          </p:cNvPr>
          <p:cNvSpPr txBox="1">
            <a:spLocks/>
          </p:cNvSpPr>
          <p:nvPr/>
        </p:nvSpPr>
        <p:spPr>
          <a:xfrm>
            <a:off x="9133195" y="2260898"/>
            <a:ext cx="2397651" cy="10318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latin typeface="+mj-lt"/>
              </a:rPr>
              <a:t>ROI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7138801-F571-4582-B42A-C7A329F6E38F}"/>
              </a:ext>
            </a:extLst>
          </p:cNvPr>
          <p:cNvSpPr txBox="1">
            <a:spLocks/>
          </p:cNvSpPr>
          <p:nvPr/>
        </p:nvSpPr>
        <p:spPr>
          <a:xfrm>
            <a:off x="9308348" y="3595206"/>
            <a:ext cx="2222500" cy="1376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Campaigns are 52% more likely to report ROI benefits when mail is in the mix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02A64D-350E-4499-8DB7-087B5EAF728B}"/>
              </a:ext>
            </a:extLst>
          </p:cNvPr>
          <p:cNvSpPr txBox="1"/>
          <p:nvPr/>
        </p:nvSpPr>
        <p:spPr>
          <a:xfrm>
            <a:off x="1954009" y="2826627"/>
            <a:ext cx="114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  <a:latin typeface="+mj-lt"/>
              </a:rPr>
              <a:t>43</a:t>
            </a:r>
            <a:r>
              <a:rPr lang="en-GB" sz="4400" b="1" baseline="30000" dirty="0">
                <a:latin typeface="+mj-lt"/>
              </a:rPr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AFD7C5-6526-4B09-9160-802363C5C513}"/>
              </a:ext>
            </a:extLst>
          </p:cNvPr>
          <p:cNvSpPr txBox="1"/>
          <p:nvPr/>
        </p:nvSpPr>
        <p:spPr>
          <a:xfrm>
            <a:off x="4837329" y="2826627"/>
            <a:ext cx="114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  <a:latin typeface="+mj-lt"/>
              </a:rPr>
              <a:t>75</a:t>
            </a:r>
            <a:r>
              <a:rPr lang="en-GB" sz="4400" b="1" baseline="30000" dirty="0">
                <a:latin typeface="+mj-lt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810D0E-723A-42B0-A923-94791D313885}"/>
              </a:ext>
            </a:extLst>
          </p:cNvPr>
          <p:cNvSpPr txBox="1"/>
          <p:nvPr/>
        </p:nvSpPr>
        <p:spPr>
          <a:xfrm>
            <a:off x="10587945" y="2826627"/>
            <a:ext cx="114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  <a:latin typeface="+mj-lt"/>
              </a:rPr>
              <a:t>52</a:t>
            </a:r>
            <a:r>
              <a:rPr lang="en-GB" sz="4400" b="1" baseline="30000" dirty="0">
                <a:latin typeface="+mj-lt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268D9F-BCD6-485D-838A-6A47B9F92C4C}"/>
              </a:ext>
            </a:extLst>
          </p:cNvPr>
          <p:cNvSpPr txBox="1"/>
          <p:nvPr/>
        </p:nvSpPr>
        <p:spPr>
          <a:xfrm>
            <a:off x="7719583" y="2826627"/>
            <a:ext cx="114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chemeClr val="accent1"/>
                </a:solidFill>
                <a:latin typeface="+mj-lt"/>
              </a:rPr>
              <a:t>64</a:t>
            </a:r>
            <a:r>
              <a:rPr lang="en-GB" sz="4400" b="1" baseline="30000" dirty="0">
                <a:latin typeface="+mj-lt"/>
              </a:rPr>
              <a:t>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2A0E20-5944-4275-B1F7-DDC6615167C4}"/>
              </a:ext>
            </a:extLst>
          </p:cNvPr>
          <p:cNvSpPr txBox="1"/>
          <p:nvPr/>
        </p:nvSpPr>
        <p:spPr>
          <a:xfrm>
            <a:off x="779729" y="6316808"/>
            <a:ext cx="3238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WARC, Driving Effectiveness with Direct Mail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410011-5580-446D-989A-E98C1A0F58FF}"/>
              </a:ext>
            </a:extLst>
          </p:cNvPr>
          <p:cNvSpPr txBox="1"/>
          <p:nvPr/>
        </p:nvSpPr>
        <p:spPr>
          <a:xfrm>
            <a:off x="451946" y="5171091"/>
            <a:ext cx="816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Read more here:  https://www.marketreach.co.uk/resource/direct-mail-effectiveness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F1BE324-282C-4EBE-8664-7AD1EB55960A}"/>
              </a:ext>
            </a:extLst>
          </p:cNvPr>
          <p:cNvGrpSpPr/>
          <p:nvPr/>
        </p:nvGrpSpPr>
        <p:grpSpPr>
          <a:xfrm>
            <a:off x="1380311" y="3015196"/>
            <a:ext cx="585315" cy="410117"/>
            <a:chOff x="8471089" y="2897486"/>
            <a:chExt cx="1196831" cy="838593"/>
          </a:xfrm>
        </p:grpSpPr>
        <p:sp>
          <p:nvSpPr>
            <p:cNvPr id="53" name="Freeform 3027">
              <a:extLst>
                <a:ext uri="{FF2B5EF4-FFF2-40B4-BE49-F238E27FC236}">
                  <a16:creationId xmlns:a16="http://schemas.microsoft.com/office/drawing/2014/main" id="{1010716F-40D7-4CF7-8EE5-B61BDBDD1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3040" y="3052180"/>
              <a:ext cx="195401" cy="187261"/>
            </a:xfrm>
            <a:custGeom>
              <a:avLst/>
              <a:gdLst>
                <a:gd name="T0" fmla="*/ 511 w 1021"/>
                <a:gd name="T1" fmla="*/ 200 h 1020"/>
                <a:gd name="T2" fmla="*/ 201 w 1021"/>
                <a:gd name="T3" fmla="*/ 511 h 1020"/>
                <a:gd name="T4" fmla="*/ 511 w 1021"/>
                <a:gd name="T5" fmla="*/ 820 h 1020"/>
                <a:gd name="T6" fmla="*/ 821 w 1021"/>
                <a:gd name="T7" fmla="*/ 511 h 1020"/>
                <a:gd name="T8" fmla="*/ 511 w 1021"/>
                <a:gd name="T9" fmla="*/ 200 h 1020"/>
                <a:gd name="T10" fmla="*/ 511 w 1021"/>
                <a:gd name="T11" fmla="*/ 1020 h 1020"/>
                <a:gd name="T12" fmla="*/ 0 w 1021"/>
                <a:gd name="T13" fmla="*/ 511 h 1020"/>
                <a:gd name="T14" fmla="*/ 511 w 1021"/>
                <a:gd name="T15" fmla="*/ 0 h 1020"/>
                <a:gd name="T16" fmla="*/ 1021 w 1021"/>
                <a:gd name="T17" fmla="*/ 511 h 1020"/>
                <a:gd name="T18" fmla="*/ 511 w 1021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1" h="1020">
                  <a:moveTo>
                    <a:pt x="511" y="200"/>
                  </a:moveTo>
                  <a:cubicBezTo>
                    <a:pt x="340" y="200"/>
                    <a:pt x="201" y="339"/>
                    <a:pt x="201" y="511"/>
                  </a:cubicBezTo>
                  <a:cubicBezTo>
                    <a:pt x="201" y="682"/>
                    <a:pt x="340" y="820"/>
                    <a:pt x="511" y="820"/>
                  </a:cubicBezTo>
                  <a:cubicBezTo>
                    <a:pt x="681" y="820"/>
                    <a:pt x="821" y="682"/>
                    <a:pt x="821" y="511"/>
                  </a:cubicBezTo>
                  <a:cubicBezTo>
                    <a:pt x="821" y="339"/>
                    <a:pt x="681" y="200"/>
                    <a:pt x="511" y="200"/>
                  </a:cubicBezTo>
                  <a:close/>
                  <a:moveTo>
                    <a:pt x="511" y="1020"/>
                  </a:moveTo>
                  <a:cubicBezTo>
                    <a:pt x="229" y="1020"/>
                    <a:pt x="0" y="791"/>
                    <a:pt x="0" y="511"/>
                  </a:cubicBezTo>
                  <a:cubicBezTo>
                    <a:pt x="0" y="229"/>
                    <a:pt x="229" y="0"/>
                    <a:pt x="511" y="0"/>
                  </a:cubicBezTo>
                  <a:cubicBezTo>
                    <a:pt x="792" y="0"/>
                    <a:pt x="1021" y="229"/>
                    <a:pt x="1021" y="511"/>
                  </a:cubicBezTo>
                  <a:cubicBezTo>
                    <a:pt x="1021" y="791"/>
                    <a:pt x="792" y="1020"/>
                    <a:pt x="511" y="10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3028">
              <a:extLst>
                <a:ext uri="{FF2B5EF4-FFF2-40B4-BE49-F238E27FC236}">
                  <a16:creationId xmlns:a16="http://schemas.microsoft.com/office/drawing/2014/main" id="{CE892B47-9986-41FF-8360-F69AE2EFD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934" y="3377846"/>
              <a:ext cx="187261" cy="195400"/>
            </a:xfrm>
            <a:custGeom>
              <a:avLst/>
              <a:gdLst>
                <a:gd name="T0" fmla="*/ 510 w 1021"/>
                <a:gd name="T1" fmla="*/ 200 h 1020"/>
                <a:gd name="T2" fmla="*/ 200 w 1021"/>
                <a:gd name="T3" fmla="*/ 510 h 1020"/>
                <a:gd name="T4" fmla="*/ 510 w 1021"/>
                <a:gd name="T5" fmla="*/ 820 h 1020"/>
                <a:gd name="T6" fmla="*/ 820 w 1021"/>
                <a:gd name="T7" fmla="*/ 510 h 1020"/>
                <a:gd name="T8" fmla="*/ 510 w 1021"/>
                <a:gd name="T9" fmla="*/ 200 h 1020"/>
                <a:gd name="T10" fmla="*/ 510 w 1021"/>
                <a:gd name="T11" fmla="*/ 1020 h 1020"/>
                <a:gd name="T12" fmla="*/ 0 w 1021"/>
                <a:gd name="T13" fmla="*/ 510 h 1020"/>
                <a:gd name="T14" fmla="*/ 510 w 1021"/>
                <a:gd name="T15" fmla="*/ 0 h 1020"/>
                <a:gd name="T16" fmla="*/ 1021 w 1021"/>
                <a:gd name="T17" fmla="*/ 510 h 1020"/>
                <a:gd name="T18" fmla="*/ 510 w 1021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1" h="1020">
                  <a:moveTo>
                    <a:pt x="510" y="200"/>
                  </a:moveTo>
                  <a:cubicBezTo>
                    <a:pt x="339" y="200"/>
                    <a:pt x="200" y="339"/>
                    <a:pt x="200" y="510"/>
                  </a:cubicBezTo>
                  <a:cubicBezTo>
                    <a:pt x="200" y="681"/>
                    <a:pt x="339" y="820"/>
                    <a:pt x="510" y="820"/>
                  </a:cubicBezTo>
                  <a:cubicBezTo>
                    <a:pt x="681" y="820"/>
                    <a:pt x="820" y="681"/>
                    <a:pt x="820" y="510"/>
                  </a:cubicBezTo>
                  <a:cubicBezTo>
                    <a:pt x="820" y="339"/>
                    <a:pt x="681" y="200"/>
                    <a:pt x="510" y="200"/>
                  </a:cubicBezTo>
                  <a:close/>
                  <a:moveTo>
                    <a:pt x="510" y="1020"/>
                  </a:moveTo>
                  <a:cubicBezTo>
                    <a:pt x="229" y="1020"/>
                    <a:pt x="0" y="791"/>
                    <a:pt x="0" y="510"/>
                  </a:cubicBezTo>
                  <a:cubicBezTo>
                    <a:pt x="0" y="229"/>
                    <a:pt x="229" y="0"/>
                    <a:pt x="510" y="0"/>
                  </a:cubicBezTo>
                  <a:cubicBezTo>
                    <a:pt x="791" y="0"/>
                    <a:pt x="1021" y="229"/>
                    <a:pt x="1021" y="510"/>
                  </a:cubicBezTo>
                  <a:cubicBezTo>
                    <a:pt x="1021" y="791"/>
                    <a:pt x="791" y="1020"/>
                    <a:pt x="510" y="10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3029">
              <a:extLst>
                <a:ext uri="{FF2B5EF4-FFF2-40B4-BE49-F238E27FC236}">
                  <a16:creationId xmlns:a16="http://schemas.microsoft.com/office/drawing/2014/main" id="{E40B5BB3-897D-4315-851E-5E025F529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2424" y="3255719"/>
              <a:ext cx="187261" cy="187261"/>
            </a:xfrm>
            <a:custGeom>
              <a:avLst/>
              <a:gdLst>
                <a:gd name="T0" fmla="*/ 510 w 1020"/>
                <a:gd name="T1" fmla="*/ 201 h 1021"/>
                <a:gd name="T2" fmla="*/ 199 w 1020"/>
                <a:gd name="T3" fmla="*/ 510 h 1021"/>
                <a:gd name="T4" fmla="*/ 510 w 1020"/>
                <a:gd name="T5" fmla="*/ 820 h 1021"/>
                <a:gd name="T6" fmla="*/ 820 w 1020"/>
                <a:gd name="T7" fmla="*/ 510 h 1021"/>
                <a:gd name="T8" fmla="*/ 510 w 1020"/>
                <a:gd name="T9" fmla="*/ 201 h 1021"/>
                <a:gd name="T10" fmla="*/ 510 w 1020"/>
                <a:gd name="T11" fmla="*/ 1021 h 1021"/>
                <a:gd name="T12" fmla="*/ 0 w 1020"/>
                <a:gd name="T13" fmla="*/ 510 h 1021"/>
                <a:gd name="T14" fmla="*/ 510 w 1020"/>
                <a:gd name="T15" fmla="*/ 0 h 1021"/>
                <a:gd name="T16" fmla="*/ 1020 w 1020"/>
                <a:gd name="T17" fmla="*/ 510 h 1021"/>
                <a:gd name="T18" fmla="*/ 510 w 1020"/>
                <a:gd name="T19" fmla="*/ 1021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0" h="1021">
                  <a:moveTo>
                    <a:pt x="510" y="201"/>
                  </a:moveTo>
                  <a:cubicBezTo>
                    <a:pt x="339" y="201"/>
                    <a:pt x="199" y="339"/>
                    <a:pt x="199" y="510"/>
                  </a:cubicBezTo>
                  <a:cubicBezTo>
                    <a:pt x="199" y="681"/>
                    <a:pt x="339" y="820"/>
                    <a:pt x="510" y="820"/>
                  </a:cubicBezTo>
                  <a:cubicBezTo>
                    <a:pt x="681" y="820"/>
                    <a:pt x="820" y="681"/>
                    <a:pt x="820" y="510"/>
                  </a:cubicBezTo>
                  <a:cubicBezTo>
                    <a:pt x="820" y="339"/>
                    <a:pt x="681" y="201"/>
                    <a:pt x="510" y="201"/>
                  </a:cubicBezTo>
                  <a:close/>
                  <a:moveTo>
                    <a:pt x="510" y="1021"/>
                  </a:moveTo>
                  <a:cubicBezTo>
                    <a:pt x="228" y="1021"/>
                    <a:pt x="0" y="791"/>
                    <a:pt x="0" y="510"/>
                  </a:cubicBezTo>
                  <a:cubicBezTo>
                    <a:pt x="0" y="230"/>
                    <a:pt x="228" y="0"/>
                    <a:pt x="510" y="0"/>
                  </a:cubicBezTo>
                  <a:cubicBezTo>
                    <a:pt x="791" y="0"/>
                    <a:pt x="1020" y="230"/>
                    <a:pt x="1020" y="510"/>
                  </a:cubicBezTo>
                  <a:cubicBezTo>
                    <a:pt x="1020" y="791"/>
                    <a:pt x="791" y="1021"/>
                    <a:pt x="510" y="10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3030">
              <a:extLst>
                <a:ext uri="{FF2B5EF4-FFF2-40B4-BE49-F238E27FC236}">
                  <a16:creationId xmlns:a16="http://schemas.microsoft.com/office/drawing/2014/main" id="{27EC91E1-418D-4CC1-9226-F43F113C63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2958" y="3035897"/>
              <a:ext cx="187261" cy="187261"/>
            </a:xfrm>
            <a:custGeom>
              <a:avLst/>
              <a:gdLst>
                <a:gd name="T0" fmla="*/ 509 w 1020"/>
                <a:gd name="T1" fmla="*/ 200 h 1020"/>
                <a:gd name="T2" fmla="*/ 200 w 1020"/>
                <a:gd name="T3" fmla="*/ 510 h 1020"/>
                <a:gd name="T4" fmla="*/ 509 w 1020"/>
                <a:gd name="T5" fmla="*/ 820 h 1020"/>
                <a:gd name="T6" fmla="*/ 820 w 1020"/>
                <a:gd name="T7" fmla="*/ 510 h 1020"/>
                <a:gd name="T8" fmla="*/ 509 w 1020"/>
                <a:gd name="T9" fmla="*/ 200 h 1020"/>
                <a:gd name="T10" fmla="*/ 509 w 1020"/>
                <a:gd name="T11" fmla="*/ 1020 h 1020"/>
                <a:gd name="T12" fmla="*/ 0 w 1020"/>
                <a:gd name="T13" fmla="*/ 510 h 1020"/>
                <a:gd name="T14" fmla="*/ 509 w 1020"/>
                <a:gd name="T15" fmla="*/ 0 h 1020"/>
                <a:gd name="T16" fmla="*/ 1020 w 1020"/>
                <a:gd name="T17" fmla="*/ 510 h 1020"/>
                <a:gd name="T18" fmla="*/ 509 w 1020"/>
                <a:gd name="T19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0" h="1020">
                  <a:moveTo>
                    <a:pt x="509" y="200"/>
                  </a:moveTo>
                  <a:cubicBezTo>
                    <a:pt x="338" y="200"/>
                    <a:pt x="200" y="339"/>
                    <a:pt x="200" y="510"/>
                  </a:cubicBezTo>
                  <a:cubicBezTo>
                    <a:pt x="200" y="680"/>
                    <a:pt x="338" y="820"/>
                    <a:pt x="509" y="820"/>
                  </a:cubicBezTo>
                  <a:cubicBezTo>
                    <a:pt x="680" y="820"/>
                    <a:pt x="820" y="680"/>
                    <a:pt x="820" y="510"/>
                  </a:cubicBezTo>
                  <a:cubicBezTo>
                    <a:pt x="820" y="339"/>
                    <a:pt x="680" y="200"/>
                    <a:pt x="509" y="200"/>
                  </a:cubicBezTo>
                  <a:close/>
                  <a:moveTo>
                    <a:pt x="509" y="1020"/>
                  </a:moveTo>
                  <a:cubicBezTo>
                    <a:pt x="229" y="1020"/>
                    <a:pt x="0" y="791"/>
                    <a:pt x="0" y="510"/>
                  </a:cubicBezTo>
                  <a:cubicBezTo>
                    <a:pt x="0" y="229"/>
                    <a:pt x="229" y="0"/>
                    <a:pt x="509" y="0"/>
                  </a:cubicBezTo>
                  <a:cubicBezTo>
                    <a:pt x="791" y="0"/>
                    <a:pt x="1020" y="229"/>
                    <a:pt x="1020" y="510"/>
                  </a:cubicBezTo>
                  <a:cubicBezTo>
                    <a:pt x="1020" y="791"/>
                    <a:pt x="791" y="1020"/>
                    <a:pt x="509" y="10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3031">
              <a:extLst>
                <a:ext uri="{FF2B5EF4-FFF2-40B4-BE49-F238E27FC236}">
                  <a16:creationId xmlns:a16="http://schemas.microsoft.com/office/drawing/2014/main" id="{B76ECA15-E0E6-413C-AA18-C64467D05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1089" y="2897486"/>
              <a:ext cx="1196831" cy="838593"/>
            </a:xfrm>
            <a:custGeom>
              <a:avLst/>
              <a:gdLst>
                <a:gd name="T0" fmla="*/ 200 w 6434"/>
                <a:gd name="T1" fmla="*/ 4316 h 4516"/>
                <a:gd name="T2" fmla="*/ 6234 w 6434"/>
                <a:gd name="T3" fmla="*/ 4316 h 4516"/>
                <a:gd name="T4" fmla="*/ 6234 w 6434"/>
                <a:gd name="T5" fmla="*/ 200 h 4516"/>
                <a:gd name="T6" fmla="*/ 200 w 6434"/>
                <a:gd name="T7" fmla="*/ 200 h 4516"/>
                <a:gd name="T8" fmla="*/ 200 w 6434"/>
                <a:gd name="T9" fmla="*/ 4316 h 4516"/>
                <a:gd name="T10" fmla="*/ 6334 w 6434"/>
                <a:gd name="T11" fmla="*/ 4516 h 4516"/>
                <a:gd name="T12" fmla="*/ 100 w 6434"/>
                <a:gd name="T13" fmla="*/ 4516 h 4516"/>
                <a:gd name="T14" fmla="*/ 0 w 6434"/>
                <a:gd name="T15" fmla="*/ 4416 h 4516"/>
                <a:gd name="T16" fmla="*/ 0 w 6434"/>
                <a:gd name="T17" fmla="*/ 100 h 4516"/>
                <a:gd name="T18" fmla="*/ 100 w 6434"/>
                <a:gd name="T19" fmla="*/ 0 h 4516"/>
                <a:gd name="T20" fmla="*/ 6334 w 6434"/>
                <a:gd name="T21" fmla="*/ 0 h 4516"/>
                <a:gd name="T22" fmla="*/ 6434 w 6434"/>
                <a:gd name="T23" fmla="*/ 100 h 4516"/>
                <a:gd name="T24" fmla="*/ 6434 w 6434"/>
                <a:gd name="T25" fmla="*/ 4416 h 4516"/>
                <a:gd name="T26" fmla="*/ 6334 w 6434"/>
                <a:gd name="T27" fmla="*/ 4516 h 4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34" h="4516">
                  <a:moveTo>
                    <a:pt x="200" y="4316"/>
                  </a:moveTo>
                  <a:lnTo>
                    <a:pt x="6234" y="4316"/>
                  </a:lnTo>
                  <a:lnTo>
                    <a:pt x="6234" y="200"/>
                  </a:lnTo>
                  <a:lnTo>
                    <a:pt x="200" y="200"/>
                  </a:lnTo>
                  <a:lnTo>
                    <a:pt x="200" y="4316"/>
                  </a:lnTo>
                  <a:close/>
                  <a:moveTo>
                    <a:pt x="6334" y="4516"/>
                  </a:moveTo>
                  <a:lnTo>
                    <a:pt x="100" y="4516"/>
                  </a:lnTo>
                  <a:cubicBezTo>
                    <a:pt x="46" y="4516"/>
                    <a:pt x="0" y="4472"/>
                    <a:pt x="0" y="4416"/>
                  </a:cubicBezTo>
                  <a:lnTo>
                    <a:pt x="0" y="100"/>
                  </a:lnTo>
                  <a:cubicBezTo>
                    <a:pt x="0" y="45"/>
                    <a:pt x="46" y="0"/>
                    <a:pt x="100" y="0"/>
                  </a:cubicBezTo>
                  <a:lnTo>
                    <a:pt x="6334" y="0"/>
                  </a:lnTo>
                  <a:cubicBezTo>
                    <a:pt x="6389" y="0"/>
                    <a:pt x="6434" y="45"/>
                    <a:pt x="6434" y="100"/>
                  </a:cubicBezTo>
                  <a:lnTo>
                    <a:pt x="6434" y="4416"/>
                  </a:lnTo>
                  <a:cubicBezTo>
                    <a:pt x="6434" y="4472"/>
                    <a:pt x="6389" y="4516"/>
                    <a:pt x="6334" y="4516"/>
                  </a:cubicBez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3032">
              <a:extLst>
                <a:ext uri="{FF2B5EF4-FFF2-40B4-BE49-F238E27FC236}">
                  <a16:creationId xmlns:a16="http://schemas.microsoft.com/office/drawing/2014/main" id="{87EC28D3-0603-4A39-86B4-81CA11AB8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3484" y="3223152"/>
              <a:ext cx="122128" cy="162833"/>
            </a:xfrm>
            <a:custGeom>
              <a:avLst/>
              <a:gdLst>
                <a:gd name="T0" fmla="*/ 114 w 639"/>
                <a:gd name="T1" fmla="*/ 878 h 878"/>
                <a:gd name="T2" fmla="*/ 61 w 639"/>
                <a:gd name="T3" fmla="*/ 863 h 878"/>
                <a:gd name="T4" fmla="*/ 29 w 639"/>
                <a:gd name="T5" fmla="*/ 725 h 878"/>
                <a:gd name="T6" fmla="*/ 439 w 639"/>
                <a:gd name="T7" fmla="*/ 62 h 878"/>
                <a:gd name="T8" fmla="*/ 577 w 639"/>
                <a:gd name="T9" fmla="*/ 29 h 878"/>
                <a:gd name="T10" fmla="*/ 610 w 639"/>
                <a:gd name="T11" fmla="*/ 167 h 878"/>
                <a:gd name="T12" fmla="*/ 199 w 639"/>
                <a:gd name="T13" fmla="*/ 830 h 878"/>
                <a:gd name="T14" fmla="*/ 114 w 639"/>
                <a:gd name="T15" fmla="*/ 87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878">
                  <a:moveTo>
                    <a:pt x="114" y="878"/>
                  </a:moveTo>
                  <a:cubicBezTo>
                    <a:pt x="96" y="878"/>
                    <a:pt x="78" y="873"/>
                    <a:pt x="61" y="863"/>
                  </a:cubicBezTo>
                  <a:cubicBezTo>
                    <a:pt x="15" y="833"/>
                    <a:pt x="0" y="772"/>
                    <a:pt x="29" y="725"/>
                  </a:cubicBezTo>
                  <a:lnTo>
                    <a:pt x="439" y="62"/>
                  </a:lnTo>
                  <a:cubicBezTo>
                    <a:pt x="468" y="15"/>
                    <a:pt x="530" y="0"/>
                    <a:pt x="577" y="29"/>
                  </a:cubicBezTo>
                  <a:cubicBezTo>
                    <a:pt x="624" y="58"/>
                    <a:pt x="639" y="120"/>
                    <a:pt x="610" y="167"/>
                  </a:cubicBezTo>
                  <a:lnTo>
                    <a:pt x="199" y="830"/>
                  </a:lnTo>
                  <a:cubicBezTo>
                    <a:pt x="180" y="860"/>
                    <a:pt x="147" y="878"/>
                    <a:pt x="114" y="878"/>
                  </a:cubicBezTo>
                </a:path>
              </a:pathLst>
            </a:cu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3033">
              <a:extLst>
                <a:ext uri="{FF2B5EF4-FFF2-40B4-BE49-F238E27FC236}">
                  <a16:creationId xmlns:a16="http://schemas.microsoft.com/office/drawing/2014/main" id="{17E70780-4D65-46C9-8840-633D6872D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8441" y="3174302"/>
              <a:ext cx="130267" cy="105844"/>
            </a:xfrm>
            <a:custGeom>
              <a:avLst/>
              <a:gdLst>
                <a:gd name="T0" fmla="*/ 550 w 663"/>
                <a:gd name="T1" fmla="*/ 553 h 553"/>
                <a:gd name="T2" fmla="*/ 488 w 663"/>
                <a:gd name="T3" fmla="*/ 532 h 553"/>
                <a:gd name="T4" fmla="*/ 52 w 663"/>
                <a:gd name="T5" fmla="*/ 192 h 553"/>
                <a:gd name="T6" fmla="*/ 34 w 663"/>
                <a:gd name="T7" fmla="*/ 52 h 553"/>
                <a:gd name="T8" fmla="*/ 175 w 663"/>
                <a:gd name="T9" fmla="*/ 34 h 553"/>
                <a:gd name="T10" fmla="*/ 611 w 663"/>
                <a:gd name="T11" fmla="*/ 375 h 553"/>
                <a:gd name="T12" fmla="*/ 628 w 663"/>
                <a:gd name="T13" fmla="*/ 515 h 553"/>
                <a:gd name="T14" fmla="*/ 550 w 663"/>
                <a:gd name="T15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3" h="553">
                  <a:moveTo>
                    <a:pt x="550" y="553"/>
                  </a:moveTo>
                  <a:cubicBezTo>
                    <a:pt x="528" y="553"/>
                    <a:pt x="507" y="547"/>
                    <a:pt x="488" y="532"/>
                  </a:cubicBezTo>
                  <a:lnTo>
                    <a:pt x="52" y="192"/>
                  </a:lnTo>
                  <a:cubicBezTo>
                    <a:pt x="8" y="158"/>
                    <a:pt x="0" y="96"/>
                    <a:pt x="34" y="52"/>
                  </a:cubicBezTo>
                  <a:cubicBezTo>
                    <a:pt x="69" y="8"/>
                    <a:pt x="131" y="0"/>
                    <a:pt x="175" y="34"/>
                  </a:cubicBezTo>
                  <a:lnTo>
                    <a:pt x="611" y="375"/>
                  </a:lnTo>
                  <a:cubicBezTo>
                    <a:pt x="654" y="409"/>
                    <a:pt x="663" y="471"/>
                    <a:pt x="628" y="515"/>
                  </a:cubicBezTo>
                  <a:cubicBezTo>
                    <a:pt x="608" y="540"/>
                    <a:pt x="580" y="553"/>
                    <a:pt x="550" y="553"/>
                  </a:cubicBezTo>
                </a:path>
              </a:pathLst>
            </a:cu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3034">
              <a:extLst>
                <a:ext uri="{FF2B5EF4-FFF2-40B4-BE49-F238E27FC236}">
                  <a16:creationId xmlns:a16="http://schemas.microsoft.com/office/drawing/2014/main" id="{A95B9746-82DA-43E5-A781-BE4EADEB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686" y="3198730"/>
              <a:ext cx="97700" cy="89561"/>
            </a:xfrm>
            <a:custGeom>
              <a:avLst/>
              <a:gdLst>
                <a:gd name="T0" fmla="*/ 110 w 518"/>
                <a:gd name="T1" fmla="*/ 482 h 482"/>
                <a:gd name="T2" fmla="*/ 36 w 518"/>
                <a:gd name="T3" fmla="*/ 449 h 482"/>
                <a:gd name="T4" fmla="*/ 43 w 518"/>
                <a:gd name="T5" fmla="*/ 308 h 482"/>
                <a:gd name="T6" fmla="*/ 340 w 518"/>
                <a:gd name="T7" fmla="*/ 38 h 482"/>
                <a:gd name="T8" fmla="*/ 482 w 518"/>
                <a:gd name="T9" fmla="*/ 44 h 482"/>
                <a:gd name="T10" fmla="*/ 475 w 518"/>
                <a:gd name="T11" fmla="*/ 185 h 482"/>
                <a:gd name="T12" fmla="*/ 178 w 518"/>
                <a:gd name="T13" fmla="*/ 456 h 482"/>
                <a:gd name="T14" fmla="*/ 110 w 518"/>
                <a:gd name="T15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8" h="482">
                  <a:moveTo>
                    <a:pt x="110" y="482"/>
                  </a:moveTo>
                  <a:cubicBezTo>
                    <a:pt x="84" y="482"/>
                    <a:pt x="56" y="471"/>
                    <a:pt x="36" y="449"/>
                  </a:cubicBezTo>
                  <a:cubicBezTo>
                    <a:pt x="0" y="408"/>
                    <a:pt x="3" y="346"/>
                    <a:pt x="43" y="308"/>
                  </a:cubicBezTo>
                  <a:lnTo>
                    <a:pt x="340" y="38"/>
                  </a:lnTo>
                  <a:cubicBezTo>
                    <a:pt x="381" y="0"/>
                    <a:pt x="444" y="3"/>
                    <a:pt x="482" y="44"/>
                  </a:cubicBezTo>
                  <a:cubicBezTo>
                    <a:pt x="518" y="85"/>
                    <a:pt x="515" y="148"/>
                    <a:pt x="475" y="185"/>
                  </a:cubicBezTo>
                  <a:lnTo>
                    <a:pt x="178" y="456"/>
                  </a:lnTo>
                  <a:cubicBezTo>
                    <a:pt x="159" y="474"/>
                    <a:pt x="134" y="482"/>
                    <a:pt x="110" y="482"/>
                  </a:cubicBezTo>
                </a:path>
              </a:pathLst>
            </a:custGeom>
            <a:solidFill>
              <a:schemeClr val="tx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Accountin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BD259CC-F56F-4FAF-8016-7AEA32BB59BF}"/>
              </a:ext>
            </a:extLst>
          </p:cNvPr>
          <p:cNvGrpSpPr>
            <a:grpSpLocks noChangeAspect="1"/>
          </p:cNvGrpSpPr>
          <p:nvPr/>
        </p:nvGrpSpPr>
        <p:grpSpPr>
          <a:xfrm>
            <a:off x="4235139" y="2959040"/>
            <a:ext cx="685768" cy="554182"/>
            <a:chOff x="2951163" y="365125"/>
            <a:chExt cx="860425" cy="695325"/>
          </a:xfrm>
        </p:grpSpPr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id="{4B6E2BE4-6906-49EF-84B8-1B8D9A84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365125"/>
              <a:ext cx="842963" cy="446088"/>
            </a:xfrm>
            <a:custGeom>
              <a:avLst/>
              <a:gdLst>
                <a:gd name="T0" fmla="*/ 245 w 1122"/>
                <a:gd name="T1" fmla="*/ 439 h 594"/>
                <a:gd name="T2" fmla="*/ 0 w 1122"/>
                <a:gd name="T3" fmla="*/ 299 h 594"/>
                <a:gd name="T4" fmla="*/ 519 w 1122"/>
                <a:gd name="T5" fmla="*/ 0 h 594"/>
                <a:gd name="T6" fmla="*/ 1122 w 1122"/>
                <a:gd name="T7" fmla="*/ 348 h 594"/>
                <a:gd name="T8" fmla="*/ 693 w 1122"/>
                <a:gd name="T9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594">
                  <a:moveTo>
                    <a:pt x="245" y="439"/>
                  </a:moveTo>
                  <a:lnTo>
                    <a:pt x="0" y="299"/>
                  </a:lnTo>
                  <a:lnTo>
                    <a:pt x="519" y="0"/>
                  </a:lnTo>
                  <a:lnTo>
                    <a:pt x="1122" y="348"/>
                  </a:lnTo>
                  <a:lnTo>
                    <a:pt x="693" y="594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41">
              <a:extLst>
                <a:ext uri="{FF2B5EF4-FFF2-40B4-BE49-F238E27FC236}">
                  <a16:creationId xmlns:a16="http://schemas.microsoft.com/office/drawing/2014/main" id="{7EC0D4D8-38FC-4935-9298-481CC2CE1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647700"/>
              <a:ext cx="609600" cy="412750"/>
            </a:xfrm>
            <a:custGeom>
              <a:avLst/>
              <a:gdLst>
                <a:gd name="T0" fmla="*/ 0 w 811"/>
                <a:gd name="T1" fmla="*/ 269 h 550"/>
                <a:gd name="T2" fmla="*/ 0 w 811"/>
                <a:gd name="T3" fmla="*/ 229 h 550"/>
                <a:gd name="T4" fmla="*/ 9 w 811"/>
                <a:gd name="T5" fmla="*/ 215 h 550"/>
                <a:gd name="T6" fmla="*/ 372 w 811"/>
                <a:gd name="T7" fmla="*/ 5 h 550"/>
                <a:gd name="T8" fmla="*/ 406 w 811"/>
                <a:gd name="T9" fmla="*/ 5 h 550"/>
                <a:gd name="T10" fmla="*/ 558 w 811"/>
                <a:gd name="T11" fmla="*/ 127 h 550"/>
                <a:gd name="T12" fmla="*/ 802 w 811"/>
                <a:gd name="T13" fmla="*/ 268 h 550"/>
                <a:gd name="T14" fmla="*/ 811 w 811"/>
                <a:gd name="T15" fmla="*/ 281 h 550"/>
                <a:gd name="T16" fmla="*/ 811 w 811"/>
                <a:gd name="T17" fmla="*/ 322 h 550"/>
                <a:gd name="T18" fmla="*/ 802 w 811"/>
                <a:gd name="T19" fmla="*/ 335 h 550"/>
                <a:gd name="T20" fmla="*/ 439 w 811"/>
                <a:gd name="T21" fmla="*/ 545 h 550"/>
                <a:gd name="T22" fmla="*/ 404 w 811"/>
                <a:gd name="T23" fmla="*/ 545 h 550"/>
                <a:gd name="T24" fmla="*/ 151 w 811"/>
                <a:gd name="T25" fmla="*/ 399 h 550"/>
                <a:gd name="T26" fmla="*/ 6 w 811"/>
                <a:gd name="T27" fmla="*/ 279 h 550"/>
                <a:gd name="T28" fmla="*/ 0 w 811"/>
                <a:gd name="T29" fmla="*/ 269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1" h="550">
                  <a:moveTo>
                    <a:pt x="0" y="269"/>
                  </a:moveTo>
                  <a:lnTo>
                    <a:pt x="0" y="229"/>
                  </a:lnTo>
                  <a:cubicBezTo>
                    <a:pt x="0" y="223"/>
                    <a:pt x="3" y="218"/>
                    <a:pt x="9" y="215"/>
                  </a:cubicBezTo>
                  <a:lnTo>
                    <a:pt x="372" y="5"/>
                  </a:lnTo>
                  <a:cubicBezTo>
                    <a:pt x="381" y="0"/>
                    <a:pt x="397" y="0"/>
                    <a:pt x="406" y="5"/>
                  </a:cubicBezTo>
                  <a:lnTo>
                    <a:pt x="558" y="127"/>
                  </a:lnTo>
                  <a:lnTo>
                    <a:pt x="802" y="268"/>
                  </a:lnTo>
                  <a:cubicBezTo>
                    <a:pt x="805" y="270"/>
                    <a:pt x="811" y="274"/>
                    <a:pt x="811" y="281"/>
                  </a:cubicBezTo>
                  <a:lnTo>
                    <a:pt x="811" y="322"/>
                  </a:lnTo>
                  <a:cubicBezTo>
                    <a:pt x="811" y="329"/>
                    <a:pt x="805" y="333"/>
                    <a:pt x="802" y="335"/>
                  </a:cubicBezTo>
                  <a:lnTo>
                    <a:pt x="439" y="545"/>
                  </a:lnTo>
                  <a:cubicBezTo>
                    <a:pt x="429" y="550"/>
                    <a:pt x="413" y="550"/>
                    <a:pt x="404" y="545"/>
                  </a:cubicBezTo>
                  <a:lnTo>
                    <a:pt x="151" y="399"/>
                  </a:lnTo>
                  <a:cubicBezTo>
                    <a:pt x="141" y="390"/>
                    <a:pt x="33" y="303"/>
                    <a:pt x="6" y="279"/>
                  </a:cubicBezTo>
                  <a:cubicBezTo>
                    <a:pt x="2" y="276"/>
                    <a:pt x="0" y="273"/>
                    <a:pt x="0" y="269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42">
              <a:extLst>
                <a:ext uri="{FF2B5EF4-FFF2-40B4-BE49-F238E27FC236}">
                  <a16:creationId xmlns:a16="http://schemas.microsoft.com/office/drawing/2014/main" id="{96508FDC-C46B-43AF-8CB7-EBFB50219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950" y="703263"/>
              <a:ext cx="273050" cy="173038"/>
            </a:xfrm>
            <a:custGeom>
              <a:avLst/>
              <a:gdLst>
                <a:gd name="T0" fmla="*/ 95 w 364"/>
                <a:gd name="T1" fmla="*/ 232 h 232"/>
                <a:gd name="T2" fmla="*/ 364 w 364"/>
                <a:gd name="T3" fmla="*/ 77 h 232"/>
                <a:gd name="T4" fmla="*/ 269 w 364"/>
                <a:gd name="T5" fmla="*/ 0 h 232"/>
                <a:gd name="T6" fmla="*/ 0 w 364"/>
                <a:gd name="T7" fmla="*/ 154 h 232"/>
                <a:gd name="T8" fmla="*/ 95 w 364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32">
                  <a:moveTo>
                    <a:pt x="95" y="232"/>
                  </a:moveTo>
                  <a:lnTo>
                    <a:pt x="364" y="77"/>
                  </a:lnTo>
                  <a:lnTo>
                    <a:pt x="269" y="0"/>
                  </a:lnTo>
                  <a:lnTo>
                    <a:pt x="0" y="154"/>
                  </a:lnTo>
                  <a:lnTo>
                    <a:pt x="95" y="232"/>
                  </a:ln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143">
              <a:extLst>
                <a:ext uri="{FF2B5EF4-FFF2-40B4-BE49-F238E27FC236}">
                  <a16:creationId xmlns:a16="http://schemas.microsoft.com/office/drawing/2014/main" id="{0D0FE9EC-E9AD-46F0-8BEC-0CA306F2A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3113" y="831850"/>
              <a:ext cx="11113" cy="476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144">
              <a:extLst>
                <a:ext uri="{FF2B5EF4-FFF2-40B4-BE49-F238E27FC236}">
                  <a16:creationId xmlns:a16="http://schemas.microsoft.com/office/drawing/2014/main" id="{F862AFF7-35F6-4CC4-ACC3-D44437F00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338" y="890588"/>
              <a:ext cx="9525" cy="635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Line 145">
              <a:extLst>
                <a:ext uri="{FF2B5EF4-FFF2-40B4-BE49-F238E27FC236}">
                  <a16:creationId xmlns:a16="http://schemas.microsoft.com/office/drawing/2014/main" id="{814DDB72-1296-40E5-8A0F-E2795F7D3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313" y="869950"/>
              <a:ext cx="11113" cy="635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146">
              <a:extLst>
                <a:ext uri="{FF2B5EF4-FFF2-40B4-BE49-F238E27FC236}">
                  <a16:creationId xmlns:a16="http://schemas.microsoft.com/office/drawing/2014/main" id="{EE656EDC-96A6-40C5-9BD6-1B4C54F4D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4538" y="930275"/>
              <a:ext cx="11113" cy="635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47">
              <a:extLst>
                <a:ext uri="{FF2B5EF4-FFF2-40B4-BE49-F238E27FC236}">
                  <a16:creationId xmlns:a16="http://schemas.microsoft.com/office/drawing/2014/main" id="{C229C8F1-7FB5-465C-B819-3F76E1D8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514350"/>
              <a:ext cx="180975" cy="211138"/>
            </a:xfrm>
            <a:custGeom>
              <a:avLst/>
              <a:gdLst>
                <a:gd name="T0" fmla="*/ 11 w 241"/>
                <a:gd name="T1" fmla="*/ 192 h 282"/>
                <a:gd name="T2" fmla="*/ 13 w 241"/>
                <a:gd name="T3" fmla="*/ 99 h 282"/>
                <a:gd name="T4" fmla="*/ 112 w 241"/>
                <a:gd name="T5" fmla="*/ 0 h 282"/>
                <a:gd name="T6" fmla="*/ 241 w 241"/>
                <a:gd name="T7" fmla="*/ 145 h 282"/>
                <a:gd name="T8" fmla="*/ 187 w 241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82">
                  <a:moveTo>
                    <a:pt x="11" y="192"/>
                  </a:moveTo>
                  <a:cubicBezTo>
                    <a:pt x="0" y="162"/>
                    <a:pt x="0" y="131"/>
                    <a:pt x="13" y="99"/>
                  </a:cubicBezTo>
                  <a:cubicBezTo>
                    <a:pt x="29" y="57"/>
                    <a:pt x="62" y="24"/>
                    <a:pt x="112" y="0"/>
                  </a:cubicBezTo>
                  <a:lnTo>
                    <a:pt x="241" y="145"/>
                  </a:lnTo>
                  <a:lnTo>
                    <a:pt x="187" y="282"/>
                  </a:ln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ED1A1662-1102-4F7B-87B9-CADD53676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565150"/>
              <a:ext cx="203200" cy="188913"/>
            </a:xfrm>
            <a:custGeom>
              <a:avLst/>
              <a:gdLst>
                <a:gd name="T0" fmla="*/ 0 w 271"/>
                <a:gd name="T1" fmla="*/ 76 h 251"/>
                <a:gd name="T2" fmla="*/ 216 w 271"/>
                <a:gd name="T3" fmla="*/ 0 h 251"/>
                <a:gd name="T4" fmla="*/ 100 w 271"/>
                <a:gd name="T5" fmla="*/ 234 h 251"/>
                <a:gd name="T6" fmla="*/ 0 w 27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251">
                  <a:moveTo>
                    <a:pt x="0" y="76"/>
                  </a:moveTo>
                  <a:lnTo>
                    <a:pt x="216" y="0"/>
                  </a:lnTo>
                  <a:cubicBezTo>
                    <a:pt x="271" y="87"/>
                    <a:pt x="219" y="192"/>
                    <a:pt x="100" y="234"/>
                  </a:cubicBezTo>
                  <a:cubicBezTo>
                    <a:pt x="67" y="245"/>
                    <a:pt x="34" y="251"/>
                    <a:pt x="0" y="251"/>
                  </a:cubicBezTo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86587E8C-B5D3-4D60-81A7-E5BF21714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063" y="473075"/>
              <a:ext cx="258763" cy="149225"/>
            </a:xfrm>
            <a:custGeom>
              <a:avLst/>
              <a:gdLst>
                <a:gd name="T0" fmla="*/ 129 w 345"/>
                <a:gd name="T1" fmla="*/ 199 h 199"/>
                <a:gd name="T2" fmla="*/ 0 w 345"/>
                <a:gd name="T3" fmla="*/ 54 h 199"/>
                <a:gd name="T4" fmla="*/ 329 w 345"/>
                <a:gd name="T5" fmla="*/ 102 h 199"/>
                <a:gd name="T6" fmla="*/ 345 w 345"/>
                <a:gd name="T7" fmla="*/ 123 h 199"/>
                <a:gd name="T8" fmla="*/ 129 w 345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5" h="199">
                  <a:moveTo>
                    <a:pt x="129" y="199"/>
                  </a:moveTo>
                  <a:lnTo>
                    <a:pt x="0" y="54"/>
                  </a:lnTo>
                  <a:cubicBezTo>
                    <a:pt x="110" y="0"/>
                    <a:pt x="258" y="22"/>
                    <a:pt x="329" y="102"/>
                  </a:cubicBezTo>
                  <a:cubicBezTo>
                    <a:pt x="335" y="109"/>
                    <a:pt x="340" y="116"/>
                    <a:pt x="345" y="123"/>
                  </a:cubicBezTo>
                  <a:lnTo>
                    <a:pt x="129" y="199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aphic 8" descr="Moon Cake outline">
            <a:extLst>
              <a:ext uri="{FF2B5EF4-FFF2-40B4-BE49-F238E27FC236}">
                <a16:creationId xmlns:a16="http://schemas.microsoft.com/office/drawing/2014/main" id="{73375CF6-400C-48A7-9FDA-C8A4E89D42BE}"/>
              </a:ext>
            </a:extLst>
          </p:cNvPr>
          <p:cNvGrpSpPr/>
          <p:nvPr/>
        </p:nvGrpSpPr>
        <p:grpSpPr>
          <a:xfrm>
            <a:off x="7108410" y="2947007"/>
            <a:ext cx="662028" cy="691531"/>
            <a:chOff x="2174875" y="2809630"/>
            <a:chExt cx="1546611" cy="1468664"/>
          </a:xfrm>
          <a:solidFill>
            <a:srgbClr val="000000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8BDDC92-830C-4F25-A15F-CCCD5CF9919D}"/>
                </a:ext>
              </a:extLst>
            </p:cNvPr>
            <p:cNvSpPr/>
            <p:nvPr/>
          </p:nvSpPr>
          <p:spPr>
            <a:xfrm>
              <a:off x="2306866" y="2896127"/>
              <a:ext cx="849728" cy="458117"/>
            </a:xfrm>
            <a:custGeom>
              <a:avLst/>
              <a:gdLst>
                <a:gd name="connsiteX0" fmla="*/ 410767 w 849728"/>
                <a:gd name="connsiteY0" fmla="*/ 450433 h 458117"/>
                <a:gd name="connsiteX1" fmla="*/ 426006 w 849728"/>
                <a:gd name="connsiteY1" fmla="*/ 458117 h 458117"/>
                <a:gd name="connsiteX2" fmla="*/ 441171 w 849728"/>
                <a:gd name="connsiteY2" fmla="*/ 450266 h 458117"/>
                <a:gd name="connsiteX3" fmla="*/ 524697 w 849728"/>
                <a:gd name="connsiteY3" fmla="*/ 368316 h 458117"/>
                <a:gd name="connsiteX4" fmla="*/ 672948 w 849728"/>
                <a:gd name="connsiteY4" fmla="*/ 394043 h 458117"/>
                <a:gd name="connsiteX5" fmla="*/ 679686 w 849728"/>
                <a:gd name="connsiteY5" fmla="*/ 394043 h 458117"/>
                <a:gd name="connsiteX6" fmla="*/ 718201 w 849728"/>
                <a:gd name="connsiteY6" fmla="*/ 393430 h 458117"/>
                <a:gd name="connsiteX7" fmla="*/ 712150 w 849728"/>
                <a:gd name="connsiteY7" fmla="*/ 355379 h 458117"/>
                <a:gd name="connsiteX8" fmla="*/ 679575 w 849728"/>
                <a:gd name="connsiteY8" fmla="*/ 289634 h 458117"/>
                <a:gd name="connsiteX9" fmla="*/ 784949 w 849728"/>
                <a:gd name="connsiteY9" fmla="*/ 258933 h 458117"/>
                <a:gd name="connsiteX10" fmla="*/ 849728 w 849728"/>
                <a:gd name="connsiteY10" fmla="*/ 228344 h 458117"/>
                <a:gd name="connsiteX11" fmla="*/ 784652 w 849728"/>
                <a:gd name="connsiteY11" fmla="*/ 198386 h 458117"/>
                <a:gd name="connsiteX12" fmla="*/ 679445 w 849728"/>
                <a:gd name="connsiteY12" fmla="*/ 168149 h 458117"/>
                <a:gd name="connsiteX13" fmla="*/ 711278 w 849728"/>
                <a:gd name="connsiteY13" fmla="*/ 101197 h 458117"/>
                <a:gd name="connsiteX14" fmla="*/ 716178 w 849728"/>
                <a:gd name="connsiteY14" fmla="*/ 63499 h 458117"/>
                <a:gd name="connsiteX15" fmla="*/ 678127 w 849728"/>
                <a:gd name="connsiteY15" fmla="*/ 63499 h 458117"/>
                <a:gd name="connsiteX16" fmla="*/ 523936 w 849728"/>
                <a:gd name="connsiteY16" fmla="*/ 89615 h 458117"/>
                <a:gd name="connsiteX17" fmla="*/ 438980 w 849728"/>
                <a:gd name="connsiteY17" fmla="*/ 7684 h 458117"/>
                <a:gd name="connsiteX18" fmla="*/ 423741 w 849728"/>
                <a:gd name="connsiteY18" fmla="*/ 0 h 458117"/>
                <a:gd name="connsiteX19" fmla="*/ 408576 w 849728"/>
                <a:gd name="connsiteY19" fmla="*/ 7852 h 458117"/>
                <a:gd name="connsiteX20" fmla="*/ 325050 w 849728"/>
                <a:gd name="connsiteY20" fmla="*/ 89838 h 458117"/>
                <a:gd name="connsiteX21" fmla="*/ 174701 w 849728"/>
                <a:gd name="connsiteY21" fmla="*/ 64130 h 458117"/>
                <a:gd name="connsiteX22" fmla="*/ 170209 w 849728"/>
                <a:gd name="connsiteY22" fmla="*/ 64130 h 458117"/>
                <a:gd name="connsiteX23" fmla="*/ 131416 w 849728"/>
                <a:gd name="connsiteY23" fmla="*/ 64483 h 458117"/>
                <a:gd name="connsiteX24" fmla="*/ 137504 w 849728"/>
                <a:gd name="connsiteY24" fmla="*/ 102794 h 458117"/>
                <a:gd name="connsiteX25" fmla="*/ 170079 w 849728"/>
                <a:gd name="connsiteY25" fmla="*/ 168520 h 458117"/>
                <a:gd name="connsiteX26" fmla="*/ 64761 w 849728"/>
                <a:gd name="connsiteY26" fmla="*/ 199184 h 458117"/>
                <a:gd name="connsiteX27" fmla="*/ 0 w 849728"/>
                <a:gd name="connsiteY27" fmla="*/ 229773 h 458117"/>
                <a:gd name="connsiteX28" fmla="*/ 64965 w 849728"/>
                <a:gd name="connsiteY28" fmla="*/ 259732 h 458117"/>
                <a:gd name="connsiteX29" fmla="*/ 170172 w 849728"/>
                <a:gd name="connsiteY29" fmla="*/ 289987 h 458117"/>
                <a:gd name="connsiteX30" fmla="*/ 138432 w 849728"/>
                <a:gd name="connsiteY30" fmla="*/ 357124 h 458117"/>
                <a:gd name="connsiteX31" fmla="*/ 133569 w 849728"/>
                <a:gd name="connsiteY31" fmla="*/ 394804 h 458117"/>
                <a:gd name="connsiteX32" fmla="*/ 171564 w 849728"/>
                <a:gd name="connsiteY32" fmla="*/ 394804 h 458117"/>
                <a:gd name="connsiteX33" fmla="*/ 325866 w 849728"/>
                <a:gd name="connsiteY33" fmla="*/ 368651 h 458117"/>
                <a:gd name="connsiteX34" fmla="*/ 410767 w 849728"/>
                <a:gd name="connsiteY34" fmla="*/ 450433 h 458117"/>
                <a:gd name="connsiteX35" fmla="*/ 266358 w 849728"/>
                <a:gd name="connsiteY35" fmla="*/ 260010 h 458117"/>
                <a:gd name="connsiteX36" fmla="*/ 212140 w 849728"/>
                <a:gd name="connsiteY36" fmla="*/ 259472 h 458117"/>
                <a:gd name="connsiteX37" fmla="*/ 79109 w 849728"/>
                <a:gd name="connsiteY37" fmla="*/ 229383 h 458117"/>
                <a:gd name="connsiteX38" fmla="*/ 211546 w 849728"/>
                <a:gd name="connsiteY38" fmla="*/ 199165 h 458117"/>
                <a:gd name="connsiteX39" fmla="*/ 266562 w 849728"/>
                <a:gd name="connsiteY39" fmla="*/ 199165 h 458117"/>
                <a:gd name="connsiteX40" fmla="*/ 270163 w 849728"/>
                <a:gd name="connsiteY40" fmla="*/ 192687 h 458117"/>
                <a:gd name="connsiteX41" fmla="*/ 220678 w 849728"/>
                <a:gd name="connsiteY41" fmla="*/ 164548 h 458117"/>
                <a:gd name="connsiteX42" fmla="*/ 170562 w 849728"/>
                <a:gd name="connsiteY42" fmla="*/ 97559 h 458117"/>
                <a:gd name="connsiteX43" fmla="*/ 174757 w 849728"/>
                <a:gd name="connsiteY43" fmla="*/ 97559 h 458117"/>
                <a:gd name="connsiteX44" fmla="*/ 326961 w 849728"/>
                <a:gd name="connsiteY44" fmla="*/ 127908 h 458117"/>
                <a:gd name="connsiteX45" fmla="*/ 344651 w 849728"/>
                <a:gd name="connsiteY45" fmla="*/ 137634 h 458117"/>
                <a:gd name="connsiteX46" fmla="*/ 353931 w 849728"/>
                <a:gd name="connsiteY46" fmla="*/ 134720 h 458117"/>
                <a:gd name="connsiteX47" fmla="*/ 354544 w 849728"/>
                <a:gd name="connsiteY47" fmla="*/ 112149 h 458117"/>
                <a:gd name="connsiteX48" fmla="*/ 423871 w 849728"/>
                <a:gd name="connsiteY48" fmla="*/ 37531 h 458117"/>
                <a:gd name="connsiteX49" fmla="*/ 494034 w 849728"/>
                <a:gd name="connsiteY49" fmla="*/ 111481 h 458117"/>
                <a:gd name="connsiteX50" fmla="*/ 494034 w 849728"/>
                <a:gd name="connsiteY50" fmla="*/ 134089 h 458117"/>
                <a:gd name="connsiteX51" fmla="*/ 503816 w 849728"/>
                <a:gd name="connsiteY51" fmla="*/ 137077 h 458117"/>
                <a:gd name="connsiteX52" fmla="*/ 521245 w 849728"/>
                <a:gd name="connsiteY52" fmla="*/ 127796 h 458117"/>
                <a:gd name="connsiteX53" fmla="*/ 678053 w 849728"/>
                <a:gd name="connsiteY53" fmla="*/ 96928 h 458117"/>
                <a:gd name="connsiteX54" fmla="*/ 628698 w 849728"/>
                <a:gd name="connsiteY54" fmla="*/ 163880 h 458117"/>
                <a:gd name="connsiteX55" fmla="*/ 579083 w 849728"/>
                <a:gd name="connsiteY55" fmla="*/ 191425 h 458117"/>
                <a:gd name="connsiteX56" fmla="*/ 582981 w 849728"/>
                <a:gd name="connsiteY56" fmla="*/ 198219 h 458117"/>
                <a:gd name="connsiteX57" fmla="*/ 637570 w 849728"/>
                <a:gd name="connsiteY57" fmla="*/ 198683 h 458117"/>
                <a:gd name="connsiteX58" fmla="*/ 770582 w 849728"/>
                <a:gd name="connsiteY58" fmla="*/ 228752 h 458117"/>
                <a:gd name="connsiteX59" fmla="*/ 638313 w 849728"/>
                <a:gd name="connsiteY59" fmla="*/ 258952 h 458117"/>
                <a:gd name="connsiteX60" fmla="*/ 584113 w 849728"/>
                <a:gd name="connsiteY60" fmla="*/ 258952 h 458117"/>
                <a:gd name="connsiteX61" fmla="*/ 580401 w 849728"/>
                <a:gd name="connsiteY61" fmla="*/ 265931 h 458117"/>
                <a:gd name="connsiteX62" fmla="*/ 629032 w 849728"/>
                <a:gd name="connsiteY62" fmla="*/ 293569 h 458117"/>
                <a:gd name="connsiteX63" fmla="*/ 679148 w 849728"/>
                <a:gd name="connsiteY63" fmla="*/ 360576 h 458117"/>
                <a:gd name="connsiteX64" fmla="*/ 672948 w 849728"/>
                <a:gd name="connsiteY64" fmla="*/ 360576 h 458117"/>
                <a:gd name="connsiteX65" fmla="*/ 522600 w 849728"/>
                <a:gd name="connsiteY65" fmla="*/ 330210 h 458117"/>
                <a:gd name="connsiteX66" fmla="*/ 506563 w 849728"/>
                <a:gd name="connsiteY66" fmla="*/ 321411 h 458117"/>
                <a:gd name="connsiteX67" fmla="*/ 495686 w 849728"/>
                <a:gd name="connsiteY67" fmla="*/ 324957 h 458117"/>
                <a:gd name="connsiteX68" fmla="*/ 495110 w 849728"/>
                <a:gd name="connsiteY68" fmla="*/ 345987 h 458117"/>
                <a:gd name="connsiteX69" fmla="*/ 425802 w 849728"/>
                <a:gd name="connsiteY69" fmla="*/ 420586 h 458117"/>
                <a:gd name="connsiteX70" fmla="*/ 355676 w 849728"/>
                <a:gd name="connsiteY70" fmla="*/ 346655 h 458117"/>
                <a:gd name="connsiteX71" fmla="*/ 355676 w 849728"/>
                <a:gd name="connsiteY71" fmla="*/ 325439 h 458117"/>
                <a:gd name="connsiteX72" fmla="*/ 344428 w 849728"/>
                <a:gd name="connsiteY72" fmla="*/ 321857 h 458117"/>
                <a:gd name="connsiteX73" fmla="*/ 328465 w 849728"/>
                <a:gd name="connsiteY73" fmla="*/ 330414 h 458117"/>
                <a:gd name="connsiteX74" fmla="*/ 171564 w 849728"/>
                <a:gd name="connsiteY74" fmla="*/ 361319 h 458117"/>
                <a:gd name="connsiteX75" fmla="*/ 220956 w 849728"/>
                <a:gd name="connsiteY75" fmla="*/ 294367 h 458117"/>
                <a:gd name="connsiteX76" fmla="*/ 270200 w 849728"/>
                <a:gd name="connsiteY76" fmla="*/ 267045 h 458117"/>
                <a:gd name="connsiteX77" fmla="*/ 266358 w 849728"/>
                <a:gd name="connsiteY77" fmla="*/ 260010 h 45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49728" h="458117">
                  <a:moveTo>
                    <a:pt x="410767" y="450433"/>
                  </a:moveTo>
                  <a:lnTo>
                    <a:pt x="426006" y="458117"/>
                  </a:lnTo>
                  <a:lnTo>
                    <a:pt x="441171" y="450266"/>
                  </a:lnTo>
                  <a:cubicBezTo>
                    <a:pt x="463333" y="438795"/>
                    <a:pt x="510888" y="409987"/>
                    <a:pt x="524697" y="368316"/>
                  </a:cubicBezTo>
                  <a:cubicBezTo>
                    <a:pt x="572102" y="385976"/>
                    <a:pt x="622366" y="394698"/>
                    <a:pt x="672948" y="394043"/>
                  </a:cubicBezTo>
                  <a:cubicBezTo>
                    <a:pt x="675348" y="394043"/>
                    <a:pt x="677594" y="394043"/>
                    <a:pt x="679686" y="394043"/>
                  </a:cubicBezTo>
                  <a:lnTo>
                    <a:pt x="718201" y="393430"/>
                  </a:lnTo>
                  <a:lnTo>
                    <a:pt x="712150" y="355379"/>
                  </a:lnTo>
                  <a:cubicBezTo>
                    <a:pt x="708219" y="330664"/>
                    <a:pt x="696856" y="307733"/>
                    <a:pt x="679575" y="289634"/>
                  </a:cubicBezTo>
                  <a:cubicBezTo>
                    <a:pt x="716093" y="284996"/>
                    <a:pt x="751653" y="274635"/>
                    <a:pt x="784949" y="258933"/>
                  </a:cubicBezTo>
                  <a:lnTo>
                    <a:pt x="849728" y="228344"/>
                  </a:lnTo>
                  <a:lnTo>
                    <a:pt x="784652" y="198386"/>
                  </a:lnTo>
                  <a:cubicBezTo>
                    <a:pt x="751330" y="182998"/>
                    <a:pt x="715851" y="172802"/>
                    <a:pt x="679445" y="168149"/>
                  </a:cubicBezTo>
                  <a:cubicBezTo>
                    <a:pt x="696932" y="149803"/>
                    <a:pt x="708087" y="126341"/>
                    <a:pt x="711278" y="101197"/>
                  </a:cubicBezTo>
                  <a:lnTo>
                    <a:pt x="716178" y="63499"/>
                  </a:lnTo>
                  <a:lnTo>
                    <a:pt x="678127" y="63499"/>
                  </a:lnTo>
                  <a:cubicBezTo>
                    <a:pt x="625555" y="62562"/>
                    <a:pt x="573267" y="71417"/>
                    <a:pt x="523936" y="89615"/>
                  </a:cubicBezTo>
                  <a:cubicBezTo>
                    <a:pt x="510368" y="47889"/>
                    <a:pt x="461737" y="19081"/>
                    <a:pt x="438980" y="7684"/>
                  </a:cubicBezTo>
                  <a:lnTo>
                    <a:pt x="423741" y="0"/>
                  </a:lnTo>
                  <a:lnTo>
                    <a:pt x="408576" y="7852"/>
                  </a:lnTo>
                  <a:cubicBezTo>
                    <a:pt x="386414" y="19323"/>
                    <a:pt x="338822" y="48149"/>
                    <a:pt x="325050" y="89838"/>
                  </a:cubicBezTo>
                  <a:cubicBezTo>
                    <a:pt x="276996" y="71894"/>
                    <a:pt x="225989" y="63172"/>
                    <a:pt x="174701" y="64130"/>
                  </a:cubicBezTo>
                  <a:lnTo>
                    <a:pt x="170209" y="64130"/>
                  </a:lnTo>
                  <a:lnTo>
                    <a:pt x="131416" y="64483"/>
                  </a:lnTo>
                  <a:lnTo>
                    <a:pt x="137504" y="102794"/>
                  </a:lnTo>
                  <a:cubicBezTo>
                    <a:pt x="141437" y="127503"/>
                    <a:pt x="152799" y="150428"/>
                    <a:pt x="170079" y="168520"/>
                  </a:cubicBezTo>
                  <a:cubicBezTo>
                    <a:pt x="133582" y="173155"/>
                    <a:pt x="98042" y="183503"/>
                    <a:pt x="64761" y="199184"/>
                  </a:cubicBezTo>
                  <a:lnTo>
                    <a:pt x="0" y="229773"/>
                  </a:lnTo>
                  <a:lnTo>
                    <a:pt x="64965" y="259732"/>
                  </a:lnTo>
                  <a:cubicBezTo>
                    <a:pt x="98285" y="275125"/>
                    <a:pt x="133766" y="285328"/>
                    <a:pt x="170172" y="289987"/>
                  </a:cubicBezTo>
                  <a:cubicBezTo>
                    <a:pt x="152659" y="308378"/>
                    <a:pt x="141530" y="331917"/>
                    <a:pt x="138432" y="357124"/>
                  </a:cubicBezTo>
                  <a:lnTo>
                    <a:pt x="133569" y="394804"/>
                  </a:lnTo>
                  <a:lnTo>
                    <a:pt x="171564" y="394804"/>
                  </a:lnTo>
                  <a:cubicBezTo>
                    <a:pt x="224175" y="395734"/>
                    <a:pt x="276500" y="386865"/>
                    <a:pt x="325866" y="368651"/>
                  </a:cubicBezTo>
                  <a:cubicBezTo>
                    <a:pt x="339472" y="410284"/>
                    <a:pt x="388047" y="438999"/>
                    <a:pt x="410767" y="450433"/>
                  </a:cubicBezTo>
                  <a:close/>
                  <a:moveTo>
                    <a:pt x="266358" y="260010"/>
                  </a:moveTo>
                  <a:lnTo>
                    <a:pt x="212140" y="259472"/>
                  </a:lnTo>
                  <a:cubicBezTo>
                    <a:pt x="166180" y="258861"/>
                    <a:pt x="120858" y="248611"/>
                    <a:pt x="79109" y="229383"/>
                  </a:cubicBezTo>
                  <a:cubicBezTo>
                    <a:pt x="120535" y="209807"/>
                    <a:pt x="165729" y="199496"/>
                    <a:pt x="211546" y="199165"/>
                  </a:cubicBezTo>
                  <a:lnTo>
                    <a:pt x="266562" y="199165"/>
                  </a:lnTo>
                  <a:cubicBezTo>
                    <a:pt x="267620" y="196956"/>
                    <a:pt x="268901" y="194822"/>
                    <a:pt x="270163" y="192687"/>
                  </a:cubicBezTo>
                  <a:lnTo>
                    <a:pt x="220678" y="164548"/>
                  </a:lnTo>
                  <a:cubicBezTo>
                    <a:pt x="193961" y="151833"/>
                    <a:pt x="175217" y="126779"/>
                    <a:pt x="170562" y="97559"/>
                  </a:cubicBezTo>
                  <a:lnTo>
                    <a:pt x="174757" y="97559"/>
                  </a:lnTo>
                  <a:cubicBezTo>
                    <a:pt x="209894" y="97559"/>
                    <a:pt x="278701" y="101420"/>
                    <a:pt x="326961" y="127908"/>
                  </a:cubicBezTo>
                  <a:lnTo>
                    <a:pt x="344651" y="137634"/>
                  </a:lnTo>
                  <a:cubicBezTo>
                    <a:pt x="347732" y="136576"/>
                    <a:pt x="350832" y="135648"/>
                    <a:pt x="353931" y="134720"/>
                  </a:cubicBezTo>
                  <a:lnTo>
                    <a:pt x="354544" y="112149"/>
                  </a:lnTo>
                  <a:cubicBezTo>
                    <a:pt x="355416" y="79610"/>
                    <a:pt x="399611" y="50098"/>
                    <a:pt x="423871" y="37531"/>
                  </a:cubicBezTo>
                  <a:cubicBezTo>
                    <a:pt x="448688" y="50042"/>
                    <a:pt x="493867" y="79406"/>
                    <a:pt x="494034" y="111481"/>
                  </a:cubicBezTo>
                  <a:lnTo>
                    <a:pt x="494034" y="134089"/>
                  </a:lnTo>
                  <a:cubicBezTo>
                    <a:pt x="497319" y="135054"/>
                    <a:pt x="500642" y="135945"/>
                    <a:pt x="503816" y="137077"/>
                  </a:cubicBezTo>
                  <a:lnTo>
                    <a:pt x="521245" y="127796"/>
                  </a:lnTo>
                  <a:cubicBezTo>
                    <a:pt x="572475" y="100381"/>
                    <a:pt x="645496" y="96928"/>
                    <a:pt x="678053" y="96928"/>
                  </a:cubicBezTo>
                  <a:cubicBezTo>
                    <a:pt x="674246" y="126263"/>
                    <a:pt x="655593" y="151566"/>
                    <a:pt x="628698" y="163880"/>
                  </a:cubicBezTo>
                  <a:lnTo>
                    <a:pt x="579083" y="191425"/>
                  </a:lnTo>
                  <a:cubicBezTo>
                    <a:pt x="580456" y="193671"/>
                    <a:pt x="581830" y="195917"/>
                    <a:pt x="582981" y="198219"/>
                  </a:cubicBezTo>
                  <a:lnTo>
                    <a:pt x="637570" y="198683"/>
                  </a:lnTo>
                  <a:cubicBezTo>
                    <a:pt x="683523" y="199293"/>
                    <a:pt x="728835" y="209536"/>
                    <a:pt x="770582" y="228752"/>
                  </a:cubicBezTo>
                  <a:cubicBezTo>
                    <a:pt x="729201" y="248283"/>
                    <a:pt x="684070" y="258588"/>
                    <a:pt x="638313" y="258952"/>
                  </a:cubicBezTo>
                  <a:lnTo>
                    <a:pt x="584113" y="258952"/>
                  </a:lnTo>
                  <a:cubicBezTo>
                    <a:pt x="582962" y="261328"/>
                    <a:pt x="581718" y="263629"/>
                    <a:pt x="580401" y="265931"/>
                  </a:cubicBezTo>
                  <a:lnTo>
                    <a:pt x="629032" y="293569"/>
                  </a:lnTo>
                  <a:cubicBezTo>
                    <a:pt x="655753" y="306289"/>
                    <a:pt x="674496" y="331351"/>
                    <a:pt x="679148" y="360576"/>
                  </a:cubicBezTo>
                  <a:lnTo>
                    <a:pt x="672948" y="360576"/>
                  </a:lnTo>
                  <a:cubicBezTo>
                    <a:pt x="637867" y="360576"/>
                    <a:pt x="569895" y="356177"/>
                    <a:pt x="522600" y="330210"/>
                  </a:cubicBezTo>
                  <a:lnTo>
                    <a:pt x="506563" y="321411"/>
                  </a:lnTo>
                  <a:cubicBezTo>
                    <a:pt x="503110" y="322674"/>
                    <a:pt x="499398" y="323843"/>
                    <a:pt x="495686" y="324957"/>
                  </a:cubicBezTo>
                  <a:lnTo>
                    <a:pt x="495110" y="345987"/>
                  </a:lnTo>
                  <a:cubicBezTo>
                    <a:pt x="494238" y="378525"/>
                    <a:pt x="450061" y="408020"/>
                    <a:pt x="425802" y="420586"/>
                  </a:cubicBezTo>
                  <a:cubicBezTo>
                    <a:pt x="401003" y="408094"/>
                    <a:pt x="355843" y="378729"/>
                    <a:pt x="355676" y="346655"/>
                  </a:cubicBezTo>
                  <a:lnTo>
                    <a:pt x="355676" y="325439"/>
                  </a:lnTo>
                  <a:cubicBezTo>
                    <a:pt x="351852" y="324307"/>
                    <a:pt x="348140" y="323156"/>
                    <a:pt x="344428" y="321857"/>
                  </a:cubicBezTo>
                  <a:lnTo>
                    <a:pt x="328465" y="330414"/>
                  </a:lnTo>
                  <a:cubicBezTo>
                    <a:pt x="277198" y="357848"/>
                    <a:pt x="204103" y="361319"/>
                    <a:pt x="171564" y="361319"/>
                  </a:cubicBezTo>
                  <a:cubicBezTo>
                    <a:pt x="175343" y="331962"/>
                    <a:pt x="194024" y="306642"/>
                    <a:pt x="220956" y="294367"/>
                  </a:cubicBezTo>
                  <a:lnTo>
                    <a:pt x="270200" y="267045"/>
                  </a:lnTo>
                  <a:cubicBezTo>
                    <a:pt x="268827" y="264725"/>
                    <a:pt x="267490" y="262460"/>
                    <a:pt x="266358" y="260010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7ABBC4A-ECD9-4C81-9C85-1E7E406C7FAF}"/>
                </a:ext>
              </a:extLst>
            </p:cNvPr>
            <p:cNvSpPr/>
            <p:nvPr/>
          </p:nvSpPr>
          <p:spPr>
            <a:xfrm>
              <a:off x="2607971" y="3050243"/>
              <a:ext cx="247499" cy="149865"/>
            </a:xfrm>
            <a:custGeom>
              <a:avLst/>
              <a:gdLst>
                <a:gd name="connsiteX0" fmla="*/ 123750 w 247499"/>
                <a:gd name="connsiteY0" fmla="*/ 149866 h 149865"/>
                <a:gd name="connsiteX1" fmla="*/ 247499 w 247499"/>
                <a:gd name="connsiteY1" fmla="*/ 74933 h 149865"/>
                <a:gd name="connsiteX2" fmla="*/ 123750 w 247499"/>
                <a:gd name="connsiteY2" fmla="*/ 0 h 149865"/>
                <a:gd name="connsiteX3" fmla="*/ 0 w 247499"/>
                <a:gd name="connsiteY3" fmla="*/ 74933 h 149865"/>
                <a:gd name="connsiteX4" fmla="*/ 123750 w 247499"/>
                <a:gd name="connsiteY4" fmla="*/ 149866 h 149865"/>
                <a:gd name="connsiteX5" fmla="*/ 123750 w 247499"/>
                <a:gd name="connsiteY5" fmla="*/ 33411 h 149865"/>
                <a:gd name="connsiteX6" fmla="*/ 214089 w 247499"/>
                <a:gd name="connsiteY6" fmla="*/ 74933 h 149865"/>
                <a:gd name="connsiteX7" fmla="*/ 123750 w 247499"/>
                <a:gd name="connsiteY7" fmla="*/ 116455 h 149865"/>
                <a:gd name="connsiteX8" fmla="*/ 33411 w 247499"/>
                <a:gd name="connsiteY8" fmla="*/ 74933 h 149865"/>
                <a:gd name="connsiteX9" fmla="*/ 123750 w 247499"/>
                <a:gd name="connsiteY9" fmla="*/ 33411 h 14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499" h="149865">
                  <a:moveTo>
                    <a:pt x="123750" y="149866"/>
                  </a:moveTo>
                  <a:cubicBezTo>
                    <a:pt x="193151" y="149866"/>
                    <a:pt x="247499" y="116956"/>
                    <a:pt x="247499" y="74933"/>
                  </a:cubicBezTo>
                  <a:cubicBezTo>
                    <a:pt x="247499" y="32910"/>
                    <a:pt x="193151" y="0"/>
                    <a:pt x="123750" y="0"/>
                  </a:cubicBezTo>
                  <a:cubicBezTo>
                    <a:pt x="54348" y="0"/>
                    <a:pt x="0" y="32910"/>
                    <a:pt x="0" y="74933"/>
                  </a:cubicBezTo>
                  <a:cubicBezTo>
                    <a:pt x="0" y="116956"/>
                    <a:pt x="54367" y="149866"/>
                    <a:pt x="123750" y="149866"/>
                  </a:cubicBezTo>
                  <a:close/>
                  <a:moveTo>
                    <a:pt x="123750" y="33411"/>
                  </a:moveTo>
                  <a:cubicBezTo>
                    <a:pt x="175462" y="33411"/>
                    <a:pt x="214089" y="55332"/>
                    <a:pt x="214089" y="74933"/>
                  </a:cubicBezTo>
                  <a:cubicBezTo>
                    <a:pt x="214089" y="94534"/>
                    <a:pt x="175462" y="116455"/>
                    <a:pt x="123750" y="116455"/>
                  </a:cubicBezTo>
                  <a:cubicBezTo>
                    <a:pt x="72037" y="116455"/>
                    <a:pt x="33411" y="94534"/>
                    <a:pt x="33411" y="74933"/>
                  </a:cubicBezTo>
                  <a:cubicBezTo>
                    <a:pt x="33411" y="55332"/>
                    <a:pt x="72037" y="33411"/>
                    <a:pt x="123750" y="33411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439DD9-8EF9-456E-9589-2D9025DD3D95}"/>
                </a:ext>
              </a:extLst>
            </p:cNvPr>
            <p:cNvSpPr/>
            <p:nvPr/>
          </p:nvSpPr>
          <p:spPr>
            <a:xfrm>
              <a:off x="2174875" y="2809630"/>
              <a:ext cx="1113691" cy="1022740"/>
            </a:xfrm>
            <a:custGeom>
              <a:avLst/>
              <a:gdLst>
                <a:gd name="connsiteX0" fmla="*/ 402581 w 1113691"/>
                <a:gd name="connsiteY0" fmla="*/ 930508 h 1022740"/>
                <a:gd name="connsiteX1" fmla="*/ 402581 w 1113691"/>
                <a:gd name="connsiteY1" fmla="*/ 589551 h 1022740"/>
                <a:gd name="connsiteX2" fmla="*/ 556085 w 1113691"/>
                <a:gd name="connsiteY2" fmla="*/ 631092 h 1022740"/>
                <a:gd name="connsiteX3" fmla="*/ 556530 w 1113691"/>
                <a:gd name="connsiteY3" fmla="*/ 631092 h 1022740"/>
                <a:gd name="connsiteX4" fmla="*/ 710591 w 1113691"/>
                <a:gd name="connsiteY4" fmla="*/ 589589 h 1022740"/>
                <a:gd name="connsiteX5" fmla="*/ 710591 w 1113691"/>
                <a:gd name="connsiteY5" fmla="*/ 775204 h 1022740"/>
                <a:gd name="connsiteX6" fmla="*/ 747714 w 1113691"/>
                <a:gd name="connsiteY6" fmla="*/ 768039 h 1022740"/>
                <a:gd name="connsiteX7" fmla="*/ 747714 w 1113691"/>
                <a:gd name="connsiteY7" fmla="*/ 568391 h 1022740"/>
                <a:gd name="connsiteX8" fmla="*/ 971585 w 1113691"/>
                <a:gd name="connsiteY8" fmla="*/ 524697 h 1022740"/>
                <a:gd name="connsiteX9" fmla="*/ 971585 w 1113691"/>
                <a:gd name="connsiteY9" fmla="*/ 708754 h 1022740"/>
                <a:gd name="connsiteX10" fmla="*/ 1008708 w 1113691"/>
                <a:gd name="connsiteY10" fmla="*/ 705598 h 1022740"/>
                <a:gd name="connsiteX11" fmla="*/ 1008708 w 1113691"/>
                <a:gd name="connsiteY11" fmla="*/ 469347 h 1022740"/>
                <a:gd name="connsiteX12" fmla="*/ 1003047 w 1113691"/>
                <a:gd name="connsiteY12" fmla="*/ 422943 h 1022740"/>
                <a:gd name="connsiteX13" fmla="*/ 1076569 w 1113691"/>
                <a:gd name="connsiteY13" fmla="*/ 386395 h 1022740"/>
                <a:gd name="connsiteX14" fmla="*/ 1076569 w 1113691"/>
                <a:gd name="connsiteY14" fmla="*/ 709515 h 1022740"/>
                <a:gd name="connsiteX15" fmla="*/ 1113692 w 1113691"/>
                <a:gd name="connsiteY15" fmla="*/ 716939 h 1022740"/>
                <a:gd name="connsiteX16" fmla="*/ 1113692 w 1113691"/>
                <a:gd name="connsiteY16" fmla="*/ 315713 h 1022740"/>
                <a:gd name="connsiteX17" fmla="*/ 1003251 w 1113691"/>
                <a:gd name="connsiteY17" fmla="*/ 208557 h 1022740"/>
                <a:gd name="connsiteX18" fmla="*/ 998091 w 1113691"/>
                <a:gd name="connsiteY18" fmla="*/ 135072 h 1022740"/>
                <a:gd name="connsiteX19" fmla="*/ 737320 w 1113691"/>
                <a:gd name="connsiteY19" fmla="*/ 64965 h 1022740"/>
                <a:gd name="connsiteX20" fmla="*/ 557607 w 1113691"/>
                <a:gd name="connsiteY20" fmla="*/ 0 h 1022740"/>
                <a:gd name="connsiteX21" fmla="*/ 557161 w 1113691"/>
                <a:gd name="connsiteY21" fmla="*/ 0 h 1022740"/>
                <a:gd name="connsiteX22" fmla="*/ 377022 w 1113691"/>
                <a:gd name="connsiteY22" fmla="*/ 64743 h 1022740"/>
                <a:gd name="connsiteX23" fmla="*/ 116010 w 1113691"/>
                <a:gd name="connsiteY23" fmla="*/ 134831 h 1022740"/>
                <a:gd name="connsiteX24" fmla="*/ 110720 w 1113691"/>
                <a:gd name="connsiteY24" fmla="*/ 208205 h 1022740"/>
                <a:gd name="connsiteX25" fmla="*/ 0 w 1113691"/>
                <a:gd name="connsiteY25" fmla="*/ 315379 h 1022740"/>
                <a:gd name="connsiteX26" fmla="*/ 0 w 1113691"/>
                <a:gd name="connsiteY26" fmla="*/ 683064 h 1022740"/>
                <a:gd name="connsiteX27" fmla="*/ 107787 w 1113691"/>
                <a:gd name="connsiteY27" fmla="*/ 813608 h 1022740"/>
                <a:gd name="connsiteX28" fmla="*/ 197884 w 1113691"/>
                <a:gd name="connsiteY28" fmla="*/ 933255 h 1022740"/>
                <a:gd name="connsiteX29" fmla="*/ 376651 w 1113691"/>
                <a:gd name="connsiteY29" fmla="*/ 958183 h 1022740"/>
                <a:gd name="connsiteX30" fmla="*/ 556456 w 1113691"/>
                <a:gd name="connsiteY30" fmla="*/ 1022740 h 1022740"/>
                <a:gd name="connsiteX31" fmla="*/ 566294 w 1113691"/>
                <a:gd name="connsiteY31" fmla="*/ 1022740 h 1022740"/>
                <a:gd name="connsiteX32" fmla="*/ 566294 w 1113691"/>
                <a:gd name="connsiteY32" fmla="*/ 985617 h 1022740"/>
                <a:gd name="connsiteX33" fmla="*/ 556456 w 1113691"/>
                <a:gd name="connsiteY33" fmla="*/ 985617 h 1022740"/>
                <a:gd name="connsiteX34" fmla="*/ 402581 w 1113691"/>
                <a:gd name="connsiteY34" fmla="*/ 930508 h 1022740"/>
                <a:gd name="connsiteX35" fmla="*/ 105597 w 1113691"/>
                <a:gd name="connsiteY35" fmla="*/ 472484 h 1022740"/>
                <a:gd name="connsiteX36" fmla="*/ 105597 w 1113691"/>
                <a:gd name="connsiteY36" fmla="*/ 773348 h 1022740"/>
                <a:gd name="connsiteX37" fmla="*/ 37123 w 1113691"/>
                <a:gd name="connsiteY37" fmla="*/ 683064 h 1022740"/>
                <a:gd name="connsiteX38" fmla="*/ 37123 w 1113691"/>
                <a:gd name="connsiteY38" fmla="*/ 386080 h 1022740"/>
                <a:gd name="connsiteX39" fmla="*/ 110441 w 1113691"/>
                <a:gd name="connsiteY39" fmla="*/ 422498 h 1022740"/>
                <a:gd name="connsiteX40" fmla="*/ 105597 w 1113691"/>
                <a:gd name="connsiteY40" fmla="*/ 472484 h 1022740"/>
                <a:gd name="connsiteX41" fmla="*/ 365458 w 1113691"/>
                <a:gd name="connsiteY41" fmla="*/ 922452 h 1022740"/>
                <a:gd name="connsiteX42" fmla="*/ 216223 w 1113691"/>
                <a:gd name="connsiteY42" fmla="*/ 900995 h 1022740"/>
                <a:gd name="connsiteX43" fmla="*/ 142720 w 1113691"/>
                <a:gd name="connsiteY43" fmla="*/ 800280 h 1022740"/>
                <a:gd name="connsiteX44" fmla="*/ 142720 w 1113691"/>
                <a:gd name="connsiteY44" fmla="*/ 784744 h 1022740"/>
                <a:gd name="connsiteX45" fmla="*/ 142720 w 1113691"/>
                <a:gd name="connsiteY45" fmla="*/ 784744 h 1022740"/>
                <a:gd name="connsiteX46" fmla="*/ 142720 w 1113691"/>
                <a:gd name="connsiteY46" fmla="*/ 525291 h 1022740"/>
                <a:gd name="connsiteX47" fmla="*/ 365458 w 1113691"/>
                <a:gd name="connsiteY47" fmla="*/ 568243 h 1022740"/>
                <a:gd name="connsiteX48" fmla="*/ 392354 w 1113691"/>
                <a:gd name="connsiteY48" fmla="*/ 523918 h 1022740"/>
                <a:gd name="connsiteX49" fmla="*/ 379361 w 1113691"/>
                <a:gd name="connsiteY49" fmla="*/ 527315 h 1022740"/>
                <a:gd name="connsiteX50" fmla="*/ 147137 w 1113691"/>
                <a:gd name="connsiteY50" fmla="*/ 476345 h 1022740"/>
                <a:gd name="connsiteX51" fmla="*/ 154283 w 1113691"/>
                <a:gd name="connsiteY51" fmla="*/ 422683 h 1022740"/>
                <a:gd name="connsiteX52" fmla="*/ 175165 w 1113691"/>
                <a:gd name="connsiteY52" fmla="*/ 398553 h 1022740"/>
                <a:gd name="connsiteX53" fmla="*/ 143815 w 1113691"/>
                <a:gd name="connsiteY53" fmla="*/ 392391 h 1022740"/>
                <a:gd name="connsiteX54" fmla="*/ 37123 w 1113691"/>
                <a:gd name="connsiteY54" fmla="*/ 315379 h 1022740"/>
                <a:gd name="connsiteX55" fmla="*/ 144000 w 1113691"/>
                <a:gd name="connsiteY55" fmla="*/ 238423 h 1022740"/>
                <a:gd name="connsiteX56" fmla="*/ 175314 w 1113691"/>
                <a:gd name="connsiteY56" fmla="*/ 232298 h 1022740"/>
                <a:gd name="connsiteX57" fmla="*/ 154506 w 1113691"/>
                <a:gd name="connsiteY57" fmla="*/ 208168 h 1022740"/>
                <a:gd name="connsiteX58" fmla="*/ 147490 w 1113691"/>
                <a:gd name="connsiteY58" fmla="*/ 154580 h 1022740"/>
                <a:gd name="connsiteX59" fmla="*/ 379899 w 1113691"/>
                <a:gd name="connsiteY59" fmla="*/ 103629 h 1022740"/>
                <a:gd name="connsiteX60" fmla="*/ 392892 w 1113691"/>
                <a:gd name="connsiteY60" fmla="*/ 107063 h 1022740"/>
                <a:gd name="connsiteX61" fmla="*/ 400187 w 1113691"/>
                <a:gd name="connsiteY61" fmla="*/ 95759 h 1022740"/>
                <a:gd name="connsiteX62" fmla="*/ 557106 w 1113691"/>
                <a:gd name="connsiteY62" fmla="*/ 37123 h 1022740"/>
                <a:gd name="connsiteX63" fmla="*/ 557570 w 1113691"/>
                <a:gd name="connsiteY63" fmla="*/ 37123 h 1022740"/>
                <a:gd name="connsiteX64" fmla="*/ 714062 w 1113691"/>
                <a:gd name="connsiteY64" fmla="*/ 95833 h 1022740"/>
                <a:gd name="connsiteX65" fmla="*/ 721338 w 1113691"/>
                <a:gd name="connsiteY65" fmla="*/ 107174 h 1022740"/>
                <a:gd name="connsiteX66" fmla="*/ 734331 w 1113691"/>
                <a:gd name="connsiteY66" fmla="*/ 103778 h 1022740"/>
                <a:gd name="connsiteX67" fmla="*/ 966555 w 1113691"/>
                <a:gd name="connsiteY67" fmla="*/ 154729 h 1022740"/>
                <a:gd name="connsiteX68" fmla="*/ 959408 w 1113691"/>
                <a:gd name="connsiteY68" fmla="*/ 208409 h 1022740"/>
                <a:gd name="connsiteX69" fmla="*/ 938527 w 1113691"/>
                <a:gd name="connsiteY69" fmla="*/ 232539 h 1022740"/>
                <a:gd name="connsiteX70" fmla="*/ 969877 w 1113691"/>
                <a:gd name="connsiteY70" fmla="*/ 238701 h 1022740"/>
                <a:gd name="connsiteX71" fmla="*/ 1076569 w 1113691"/>
                <a:gd name="connsiteY71" fmla="*/ 315713 h 1022740"/>
                <a:gd name="connsiteX72" fmla="*/ 969692 w 1113691"/>
                <a:gd name="connsiteY72" fmla="*/ 392669 h 1022740"/>
                <a:gd name="connsiteX73" fmla="*/ 938378 w 1113691"/>
                <a:gd name="connsiteY73" fmla="*/ 398795 h 1022740"/>
                <a:gd name="connsiteX74" fmla="*/ 959186 w 1113691"/>
                <a:gd name="connsiteY74" fmla="*/ 422925 h 1022740"/>
                <a:gd name="connsiteX75" fmla="*/ 966202 w 1113691"/>
                <a:gd name="connsiteY75" fmla="*/ 476512 h 1022740"/>
                <a:gd name="connsiteX76" fmla="*/ 733793 w 1113691"/>
                <a:gd name="connsiteY76" fmla="*/ 527463 h 1022740"/>
                <a:gd name="connsiteX77" fmla="*/ 720800 w 1113691"/>
                <a:gd name="connsiteY77" fmla="*/ 524029 h 1022740"/>
                <a:gd name="connsiteX78" fmla="*/ 713505 w 1113691"/>
                <a:gd name="connsiteY78" fmla="*/ 535333 h 1022740"/>
                <a:gd name="connsiteX79" fmla="*/ 556586 w 1113691"/>
                <a:gd name="connsiteY79" fmla="*/ 593969 h 1022740"/>
                <a:gd name="connsiteX80" fmla="*/ 556122 w 1113691"/>
                <a:gd name="connsiteY80" fmla="*/ 593969 h 1022740"/>
                <a:gd name="connsiteX81" fmla="*/ 399630 w 1113691"/>
                <a:gd name="connsiteY81" fmla="*/ 535259 h 102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13691" h="1022740">
                  <a:moveTo>
                    <a:pt x="402581" y="930508"/>
                  </a:moveTo>
                  <a:lnTo>
                    <a:pt x="402581" y="589551"/>
                  </a:lnTo>
                  <a:cubicBezTo>
                    <a:pt x="448627" y="618016"/>
                    <a:pt x="501969" y="632451"/>
                    <a:pt x="556085" y="631092"/>
                  </a:cubicBezTo>
                  <a:lnTo>
                    <a:pt x="556530" y="631092"/>
                  </a:lnTo>
                  <a:cubicBezTo>
                    <a:pt x="610830" y="632558"/>
                    <a:pt x="664377" y="618132"/>
                    <a:pt x="710591" y="589589"/>
                  </a:cubicBezTo>
                  <a:lnTo>
                    <a:pt x="710591" y="775204"/>
                  </a:lnTo>
                  <a:cubicBezTo>
                    <a:pt x="722829" y="772158"/>
                    <a:pt x="735222" y="769767"/>
                    <a:pt x="747714" y="768039"/>
                  </a:cubicBezTo>
                  <a:lnTo>
                    <a:pt x="747714" y="568391"/>
                  </a:lnTo>
                  <a:cubicBezTo>
                    <a:pt x="837682" y="585097"/>
                    <a:pt x="924216" y="562637"/>
                    <a:pt x="971585" y="524697"/>
                  </a:cubicBezTo>
                  <a:lnTo>
                    <a:pt x="971585" y="708754"/>
                  </a:lnTo>
                  <a:cubicBezTo>
                    <a:pt x="986081" y="706897"/>
                    <a:pt x="998833" y="705951"/>
                    <a:pt x="1008708" y="705598"/>
                  </a:cubicBezTo>
                  <a:lnTo>
                    <a:pt x="1008708" y="469347"/>
                  </a:lnTo>
                  <a:cubicBezTo>
                    <a:pt x="1011830" y="453672"/>
                    <a:pt x="1009846" y="437408"/>
                    <a:pt x="1003047" y="422943"/>
                  </a:cubicBezTo>
                  <a:cubicBezTo>
                    <a:pt x="1029851" y="416066"/>
                    <a:pt x="1054904" y="403613"/>
                    <a:pt x="1076569" y="386395"/>
                  </a:cubicBezTo>
                  <a:lnTo>
                    <a:pt x="1076569" y="709515"/>
                  </a:lnTo>
                  <a:cubicBezTo>
                    <a:pt x="1089063" y="711347"/>
                    <a:pt x="1101454" y="713825"/>
                    <a:pt x="1113692" y="716939"/>
                  </a:cubicBezTo>
                  <a:lnTo>
                    <a:pt x="1113692" y="315713"/>
                  </a:lnTo>
                  <a:cubicBezTo>
                    <a:pt x="1113692" y="277736"/>
                    <a:pt x="1084123" y="231555"/>
                    <a:pt x="1003251" y="208557"/>
                  </a:cubicBezTo>
                  <a:cubicBezTo>
                    <a:pt x="1014466" y="184839"/>
                    <a:pt x="1012509" y="156992"/>
                    <a:pt x="998091" y="135072"/>
                  </a:cubicBezTo>
                  <a:cubicBezTo>
                    <a:pt x="963344" y="79480"/>
                    <a:pt x="851974" y="39592"/>
                    <a:pt x="737320" y="64965"/>
                  </a:cubicBezTo>
                  <a:cubicBezTo>
                    <a:pt x="698044" y="17411"/>
                    <a:pt x="620271" y="93"/>
                    <a:pt x="557607" y="0"/>
                  </a:cubicBezTo>
                  <a:lnTo>
                    <a:pt x="557161" y="0"/>
                  </a:lnTo>
                  <a:cubicBezTo>
                    <a:pt x="494312" y="0"/>
                    <a:pt x="416465" y="17262"/>
                    <a:pt x="377022" y="64743"/>
                  </a:cubicBezTo>
                  <a:cubicBezTo>
                    <a:pt x="262312" y="39350"/>
                    <a:pt x="150775" y="79221"/>
                    <a:pt x="116010" y="134831"/>
                  </a:cubicBezTo>
                  <a:cubicBezTo>
                    <a:pt x="101578" y="156695"/>
                    <a:pt x="99573" y="184496"/>
                    <a:pt x="110720" y="208205"/>
                  </a:cubicBezTo>
                  <a:cubicBezTo>
                    <a:pt x="29698" y="231147"/>
                    <a:pt x="0" y="277346"/>
                    <a:pt x="0" y="315379"/>
                  </a:cubicBezTo>
                  <a:lnTo>
                    <a:pt x="0" y="683064"/>
                  </a:lnTo>
                  <a:cubicBezTo>
                    <a:pt x="3736" y="745381"/>
                    <a:pt x="47303" y="798146"/>
                    <a:pt x="107787" y="813608"/>
                  </a:cubicBezTo>
                  <a:cubicBezTo>
                    <a:pt x="112316" y="863074"/>
                    <a:pt x="144761" y="903148"/>
                    <a:pt x="197884" y="933255"/>
                  </a:cubicBezTo>
                  <a:cubicBezTo>
                    <a:pt x="252112" y="964062"/>
                    <a:pt x="316064" y="972979"/>
                    <a:pt x="376651" y="958183"/>
                  </a:cubicBezTo>
                  <a:cubicBezTo>
                    <a:pt x="416112" y="1005497"/>
                    <a:pt x="493737" y="1022740"/>
                    <a:pt x="556456" y="1022740"/>
                  </a:cubicBezTo>
                  <a:lnTo>
                    <a:pt x="566294" y="1022740"/>
                  </a:lnTo>
                  <a:lnTo>
                    <a:pt x="566294" y="985617"/>
                  </a:lnTo>
                  <a:lnTo>
                    <a:pt x="556456" y="985617"/>
                  </a:lnTo>
                  <a:cubicBezTo>
                    <a:pt x="486702" y="985617"/>
                    <a:pt x="427305" y="964030"/>
                    <a:pt x="402581" y="930508"/>
                  </a:cubicBezTo>
                  <a:close/>
                  <a:moveTo>
                    <a:pt x="105597" y="472484"/>
                  </a:moveTo>
                  <a:lnTo>
                    <a:pt x="105597" y="773348"/>
                  </a:lnTo>
                  <a:cubicBezTo>
                    <a:pt x="66933" y="759434"/>
                    <a:pt x="40096" y="724048"/>
                    <a:pt x="37123" y="683064"/>
                  </a:cubicBezTo>
                  <a:lnTo>
                    <a:pt x="37123" y="386080"/>
                  </a:lnTo>
                  <a:cubicBezTo>
                    <a:pt x="58736" y="403229"/>
                    <a:pt x="83717" y="415637"/>
                    <a:pt x="110441" y="422498"/>
                  </a:cubicBezTo>
                  <a:cubicBezTo>
                    <a:pt x="103091" y="438097"/>
                    <a:pt x="101378" y="455764"/>
                    <a:pt x="105597" y="472484"/>
                  </a:cubicBezTo>
                  <a:close/>
                  <a:moveTo>
                    <a:pt x="365458" y="922452"/>
                  </a:moveTo>
                  <a:cubicBezTo>
                    <a:pt x="314785" y="934324"/>
                    <a:pt x="261499" y="926662"/>
                    <a:pt x="216223" y="900995"/>
                  </a:cubicBezTo>
                  <a:cubicBezTo>
                    <a:pt x="167147" y="872986"/>
                    <a:pt x="142812" y="842489"/>
                    <a:pt x="142720" y="800280"/>
                  </a:cubicBezTo>
                  <a:lnTo>
                    <a:pt x="142720" y="784744"/>
                  </a:lnTo>
                  <a:lnTo>
                    <a:pt x="142720" y="784744"/>
                  </a:lnTo>
                  <a:lnTo>
                    <a:pt x="142720" y="525291"/>
                  </a:lnTo>
                  <a:cubicBezTo>
                    <a:pt x="190237" y="562730"/>
                    <a:pt x="276140" y="584688"/>
                    <a:pt x="365458" y="568243"/>
                  </a:cubicBezTo>
                  <a:close/>
                  <a:moveTo>
                    <a:pt x="392354" y="523918"/>
                  </a:moveTo>
                  <a:lnTo>
                    <a:pt x="379361" y="527315"/>
                  </a:lnTo>
                  <a:cubicBezTo>
                    <a:pt x="277810" y="553932"/>
                    <a:pt x="175481" y="521746"/>
                    <a:pt x="147137" y="476345"/>
                  </a:cubicBezTo>
                  <a:cubicBezTo>
                    <a:pt x="135985" y="459136"/>
                    <a:pt x="139018" y="436372"/>
                    <a:pt x="154283" y="422683"/>
                  </a:cubicBezTo>
                  <a:lnTo>
                    <a:pt x="175165" y="398553"/>
                  </a:lnTo>
                  <a:lnTo>
                    <a:pt x="143815" y="392391"/>
                  </a:lnTo>
                  <a:cubicBezTo>
                    <a:pt x="78979" y="379602"/>
                    <a:pt x="37123" y="349402"/>
                    <a:pt x="37123" y="315379"/>
                  </a:cubicBezTo>
                  <a:cubicBezTo>
                    <a:pt x="37123" y="281356"/>
                    <a:pt x="79091" y="251119"/>
                    <a:pt x="144000" y="238423"/>
                  </a:cubicBezTo>
                  <a:lnTo>
                    <a:pt x="175314" y="232298"/>
                  </a:lnTo>
                  <a:lnTo>
                    <a:pt x="154506" y="208168"/>
                  </a:lnTo>
                  <a:cubicBezTo>
                    <a:pt x="139295" y="194467"/>
                    <a:pt x="136318" y="171735"/>
                    <a:pt x="147490" y="154580"/>
                  </a:cubicBezTo>
                  <a:cubicBezTo>
                    <a:pt x="175889" y="109030"/>
                    <a:pt x="278423" y="76993"/>
                    <a:pt x="379899" y="103629"/>
                  </a:cubicBezTo>
                  <a:lnTo>
                    <a:pt x="392892" y="107063"/>
                  </a:lnTo>
                  <a:lnTo>
                    <a:pt x="400187" y="95759"/>
                  </a:lnTo>
                  <a:cubicBezTo>
                    <a:pt x="423203" y="60102"/>
                    <a:pt x="484790" y="37123"/>
                    <a:pt x="557106" y="37123"/>
                  </a:cubicBezTo>
                  <a:lnTo>
                    <a:pt x="557570" y="37123"/>
                  </a:lnTo>
                  <a:cubicBezTo>
                    <a:pt x="629774" y="37123"/>
                    <a:pt x="691213" y="60269"/>
                    <a:pt x="714062" y="95833"/>
                  </a:cubicBezTo>
                  <a:lnTo>
                    <a:pt x="721338" y="107174"/>
                  </a:lnTo>
                  <a:lnTo>
                    <a:pt x="734331" y="103778"/>
                  </a:lnTo>
                  <a:cubicBezTo>
                    <a:pt x="835863" y="77197"/>
                    <a:pt x="938211" y="109346"/>
                    <a:pt x="966555" y="154729"/>
                  </a:cubicBezTo>
                  <a:cubicBezTo>
                    <a:pt x="977708" y="171943"/>
                    <a:pt x="974677" y="194712"/>
                    <a:pt x="959408" y="208409"/>
                  </a:cubicBezTo>
                  <a:lnTo>
                    <a:pt x="938527" y="232539"/>
                  </a:lnTo>
                  <a:lnTo>
                    <a:pt x="969877" y="238701"/>
                  </a:lnTo>
                  <a:cubicBezTo>
                    <a:pt x="1034713" y="251490"/>
                    <a:pt x="1076569" y="281690"/>
                    <a:pt x="1076569" y="315713"/>
                  </a:cubicBezTo>
                  <a:cubicBezTo>
                    <a:pt x="1076569" y="349736"/>
                    <a:pt x="1034601" y="379973"/>
                    <a:pt x="969692" y="392669"/>
                  </a:cubicBezTo>
                  <a:lnTo>
                    <a:pt x="938378" y="398795"/>
                  </a:lnTo>
                  <a:lnTo>
                    <a:pt x="959186" y="422925"/>
                  </a:lnTo>
                  <a:cubicBezTo>
                    <a:pt x="974397" y="436625"/>
                    <a:pt x="977374" y="459357"/>
                    <a:pt x="966202" y="476512"/>
                  </a:cubicBezTo>
                  <a:cubicBezTo>
                    <a:pt x="937784" y="522043"/>
                    <a:pt x="835269" y="554043"/>
                    <a:pt x="733793" y="527463"/>
                  </a:cubicBezTo>
                  <a:lnTo>
                    <a:pt x="720800" y="524029"/>
                  </a:lnTo>
                  <a:lnTo>
                    <a:pt x="713505" y="535333"/>
                  </a:lnTo>
                  <a:cubicBezTo>
                    <a:pt x="690489" y="570990"/>
                    <a:pt x="628902" y="593969"/>
                    <a:pt x="556586" y="593969"/>
                  </a:cubicBezTo>
                  <a:lnTo>
                    <a:pt x="556122" y="593969"/>
                  </a:lnTo>
                  <a:cubicBezTo>
                    <a:pt x="483918" y="593876"/>
                    <a:pt x="422479" y="570823"/>
                    <a:pt x="399630" y="535259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41133E-D240-421C-BA0D-F2617364F4D1}"/>
                </a:ext>
              </a:extLst>
            </p:cNvPr>
            <p:cNvSpPr/>
            <p:nvPr/>
          </p:nvSpPr>
          <p:spPr>
            <a:xfrm>
              <a:off x="2747131" y="3329633"/>
              <a:ext cx="974355" cy="948661"/>
            </a:xfrm>
            <a:custGeom>
              <a:avLst/>
              <a:gdLst>
                <a:gd name="connsiteX0" fmla="*/ 863947 w 974355"/>
                <a:gd name="connsiteY0" fmla="*/ 208576 h 948661"/>
                <a:gd name="connsiteX1" fmla="*/ 870035 w 974355"/>
                <a:gd name="connsiteY1" fmla="*/ 163824 h 948661"/>
                <a:gd name="connsiteX2" fmla="*/ 806591 w 974355"/>
                <a:gd name="connsiteY2" fmla="*/ 89095 h 948661"/>
                <a:gd name="connsiteX3" fmla="*/ 597867 w 974355"/>
                <a:gd name="connsiteY3" fmla="*/ 64817 h 948661"/>
                <a:gd name="connsiteX4" fmla="*/ 417876 w 974355"/>
                <a:gd name="connsiteY4" fmla="*/ 0 h 948661"/>
                <a:gd name="connsiteX5" fmla="*/ 237643 w 974355"/>
                <a:gd name="connsiteY5" fmla="*/ 64743 h 948661"/>
                <a:gd name="connsiteX6" fmla="*/ 2079 w 974355"/>
                <a:gd name="connsiteY6" fmla="*/ 129801 h 948661"/>
                <a:gd name="connsiteX7" fmla="*/ 2079 w 974355"/>
                <a:gd name="connsiteY7" fmla="*/ 129801 h 948661"/>
                <a:gd name="connsiteX8" fmla="*/ 1949 w 974355"/>
                <a:gd name="connsiteY8" fmla="*/ 129931 h 948661"/>
                <a:gd name="connsiteX9" fmla="*/ 1708 w 974355"/>
                <a:gd name="connsiteY9" fmla="*/ 130191 h 948661"/>
                <a:gd name="connsiteX10" fmla="*/ 1708 w 974355"/>
                <a:gd name="connsiteY10" fmla="*/ 130191 h 948661"/>
                <a:gd name="connsiteX11" fmla="*/ 0 w 974355"/>
                <a:gd name="connsiteY11" fmla="*/ 132269 h 948661"/>
                <a:gd name="connsiteX12" fmla="*/ 0 w 974355"/>
                <a:gd name="connsiteY12" fmla="*/ 528799 h 948661"/>
                <a:gd name="connsiteX13" fmla="*/ 757904 w 974355"/>
                <a:gd name="connsiteY13" fmla="*/ 948661 h 948661"/>
                <a:gd name="connsiteX14" fmla="*/ 805329 w 974355"/>
                <a:gd name="connsiteY14" fmla="*/ 932439 h 948661"/>
                <a:gd name="connsiteX15" fmla="*/ 867380 w 974355"/>
                <a:gd name="connsiteY15" fmla="*/ 883232 h 948661"/>
                <a:gd name="connsiteX16" fmla="*/ 868346 w 974355"/>
                <a:gd name="connsiteY16" fmla="*/ 881524 h 948661"/>
                <a:gd name="connsiteX17" fmla="*/ 880448 w 974355"/>
                <a:gd name="connsiteY17" fmla="*/ 805422 h 948661"/>
                <a:gd name="connsiteX18" fmla="*/ 905654 w 974355"/>
                <a:gd name="connsiteY18" fmla="*/ 801858 h 948661"/>
                <a:gd name="connsiteX19" fmla="*/ 974332 w 974355"/>
                <a:gd name="connsiteY19" fmla="*/ 705542 h 948661"/>
                <a:gd name="connsiteX20" fmla="*/ 974332 w 974355"/>
                <a:gd name="connsiteY20" fmla="*/ 315750 h 948661"/>
                <a:gd name="connsiteX21" fmla="*/ 863947 w 974355"/>
                <a:gd name="connsiteY21" fmla="*/ 208576 h 948661"/>
                <a:gd name="connsiteX22" fmla="*/ 187620 w 974355"/>
                <a:gd name="connsiteY22" fmla="*/ 590145 h 948661"/>
                <a:gd name="connsiteX23" fmla="*/ 255852 w 974355"/>
                <a:gd name="connsiteY23" fmla="*/ 491417 h 948661"/>
                <a:gd name="connsiteX24" fmla="*/ 370395 w 974355"/>
                <a:gd name="connsiteY24" fmla="*/ 500048 h 948661"/>
                <a:gd name="connsiteX25" fmla="*/ 523806 w 974355"/>
                <a:gd name="connsiteY25" fmla="*/ 776429 h 948661"/>
                <a:gd name="connsiteX26" fmla="*/ 723751 w 974355"/>
                <a:gd name="connsiteY26" fmla="*/ 887241 h 948661"/>
                <a:gd name="connsiteX27" fmla="*/ 561394 w 974355"/>
                <a:gd name="connsiteY27" fmla="*/ 797311 h 948661"/>
                <a:gd name="connsiteX28" fmla="*/ 560929 w 974355"/>
                <a:gd name="connsiteY28" fmla="*/ 775575 h 948661"/>
                <a:gd name="connsiteX29" fmla="*/ 389569 w 974355"/>
                <a:gd name="connsiteY29" fmla="*/ 468196 h 948661"/>
                <a:gd name="connsiteX30" fmla="*/ 240520 w 974355"/>
                <a:gd name="connsiteY30" fmla="*/ 457560 h 948661"/>
                <a:gd name="connsiteX31" fmla="*/ 237068 w 974355"/>
                <a:gd name="connsiteY31" fmla="*/ 459416 h 948661"/>
                <a:gd name="connsiteX32" fmla="*/ 153912 w 974355"/>
                <a:gd name="connsiteY32" fmla="*/ 571584 h 948661"/>
                <a:gd name="connsiteX33" fmla="*/ 37234 w 974355"/>
                <a:gd name="connsiteY33" fmla="*/ 506952 h 948661"/>
                <a:gd name="connsiteX34" fmla="*/ 37234 w 974355"/>
                <a:gd name="connsiteY34" fmla="*/ 190386 h 948661"/>
                <a:gd name="connsiteX35" fmla="*/ 723751 w 974355"/>
                <a:gd name="connsiteY35" fmla="*/ 553820 h 948661"/>
                <a:gd name="connsiteX36" fmla="*/ 496521 w 974355"/>
                <a:gd name="connsiteY36" fmla="*/ 223444 h 948661"/>
                <a:gd name="connsiteX37" fmla="*/ 513950 w 974355"/>
                <a:gd name="connsiteY37" fmla="*/ 214163 h 948661"/>
                <a:gd name="connsiteX38" fmla="*/ 670758 w 974355"/>
                <a:gd name="connsiteY38" fmla="*/ 183295 h 948661"/>
                <a:gd name="connsiteX39" fmla="*/ 621403 w 974355"/>
                <a:gd name="connsiteY39" fmla="*/ 250247 h 948661"/>
                <a:gd name="connsiteX40" fmla="*/ 571788 w 974355"/>
                <a:gd name="connsiteY40" fmla="*/ 277792 h 948661"/>
                <a:gd name="connsiteX41" fmla="*/ 575686 w 974355"/>
                <a:gd name="connsiteY41" fmla="*/ 284585 h 948661"/>
                <a:gd name="connsiteX42" fmla="*/ 630275 w 974355"/>
                <a:gd name="connsiteY42" fmla="*/ 285049 h 948661"/>
                <a:gd name="connsiteX43" fmla="*/ 763287 w 974355"/>
                <a:gd name="connsiteY43" fmla="*/ 315101 h 948661"/>
                <a:gd name="connsiteX44" fmla="*/ 630944 w 974355"/>
                <a:gd name="connsiteY44" fmla="*/ 345337 h 948661"/>
                <a:gd name="connsiteX45" fmla="*/ 576744 w 974355"/>
                <a:gd name="connsiteY45" fmla="*/ 345337 h 948661"/>
                <a:gd name="connsiteX46" fmla="*/ 573032 w 974355"/>
                <a:gd name="connsiteY46" fmla="*/ 352298 h 948661"/>
                <a:gd name="connsiteX47" fmla="*/ 621663 w 974355"/>
                <a:gd name="connsiteY47" fmla="*/ 379955 h 948661"/>
                <a:gd name="connsiteX48" fmla="*/ 671946 w 974355"/>
                <a:gd name="connsiteY48" fmla="*/ 446962 h 948661"/>
                <a:gd name="connsiteX49" fmla="*/ 671946 w 974355"/>
                <a:gd name="connsiteY49" fmla="*/ 446962 h 948661"/>
                <a:gd name="connsiteX50" fmla="*/ 601412 w 974355"/>
                <a:gd name="connsiteY50" fmla="*/ 442340 h 948661"/>
                <a:gd name="connsiteX51" fmla="*/ 470720 w 974355"/>
                <a:gd name="connsiteY51" fmla="*/ 374460 h 948661"/>
                <a:gd name="connsiteX52" fmla="*/ 524103 w 974355"/>
                <a:gd name="connsiteY52" fmla="*/ 321504 h 948661"/>
                <a:gd name="connsiteX53" fmla="*/ 407964 w 974355"/>
                <a:gd name="connsiteY53" fmla="*/ 257820 h 948661"/>
                <a:gd name="connsiteX54" fmla="*/ 407964 w 974355"/>
                <a:gd name="connsiteY54" fmla="*/ 257820 h 948661"/>
                <a:gd name="connsiteX55" fmla="*/ 314191 w 974355"/>
                <a:gd name="connsiteY55" fmla="*/ 283305 h 948661"/>
                <a:gd name="connsiteX56" fmla="*/ 306061 w 974355"/>
                <a:gd name="connsiteY56" fmla="*/ 288873 h 948661"/>
                <a:gd name="connsiteX57" fmla="*/ 166850 w 974355"/>
                <a:gd name="connsiteY57" fmla="*/ 216594 h 948661"/>
                <a:gd name="connsiteX58" fmla="*/ 163137 w 974355"/>
                <a:gd name="connsiteY58" fmla="*/ 183889 h 948661"/>
                <a:gd name="connsiteX59" fmla="*/ 163137 w 974355"/>
                <a:gd name="connsiteY59" fmla="*/ 183889 h 948661"/>
                <a:gd name="connsiteX60" fmla="*/ 319704 w 974355"/>
                <a:gd name="connsiteY60" fmla="*/ 214237 h 948661"/>
                <a:gd name="connsiteX61" fmla="*/ 337393 w 974355"/>
                <a:gd name="connsiteY61" fmla="*/ 223963 h 948661"/>
                <a:gd name="connsiteX62" fmla="*/ 346581 w 974355"/>
                <a:gd name="connsiteY62" fmla="*/ 221049 h 948661"/>
                <a:gd name="connsiteX63" fmla="*/ 347193 w 974355"/>
                <a:gd name="connsiteY63" fmla="*/ 198478 h 948661"/>
                <a:gd name="connsiteX64" fmla="*/ 416521 w 974355"/>
                <a:gd name="connsiteY64" fmla="*/ 123861 h 948661"/>
                <a:gd name="connsiteX65" fmla="*/ 486683 w 974355"/>
                <a:gd name="connsiteY65" fmla="*/ 197792 h 948661"/>
                <a:gd name="connsiteX66" fmla="*/ 486683 w 974355"/>
                <a:gd name="connsiteY66" fmla="*/ 220418 h 948661"/>
                <a:gd name="connsiteX67" fmla="*/ 496521 w 974355"/>
                <a:gd name="connsiteY67" fmla="*/ 223444 h 948661"/>
                <a:gd name="connsiteX68" fmla="*/ 438628 w 974355"/>
                <a:gd name="connsiteY68" fmla="*/ 344948 h 948661"/>
                <a:gd name="connsiteX69" fmla="*/ 419157 w 974355"/>
                <a:gd name="connsiteY69" fmla="*/ 347676 h 948661"/>
                <a:gd name="connsiteX70" fmla="*/ 344632 w 974355"/>
                <a:gd name="connsiteY70" fmla="*/ 308975 h 948661"/>
                <a:gd name="connsiteX71" fmla="*/ 407240 w 974355"/>
                <a:gd name="connsiteY71" fmla="*/ 294924 h 948661"/>
                <a:gd name="connsiteX72" fmla="*/ 487055 w 974355"/>
                <a:gd name="connsiteY72" fmla="*/ 321170 h 948661"/>
                <a:gd name="connsiteX73" fmla="*/ 438628 w 974355"/>
                <a:gd name="connsiteY73" fmla="*/ 344948 h 948661"/>
                <a:gd name="connsiteX74" fmla="*/ 843343 w 974355"/>
                <a:gd name="connsiteY74" fmla="*/ 835269 h 948661"/>
                <a:gd name="connsiteX75" fmla="*/ 835510 w 974355"/>
                <a:gd name="connsiteY75" fmla="*/ 864188 h 948661"/>
                <a:gd name="connsiteX76" fmla="*/ 792002 w 974355"/>
                <a:gd name="connsiteY76" fmla="*/ 897840 h 948661"/>
                <a:gd name="connsiteX77" fmla="*/ 761116 w 974355"/>
                <a:gd name="connsiteY77" fmla="*/ 908364 h 948661"/>
                <a:gd name="connsiteX78" fmla="*/ 760891 w 974355"/>
                <a:gd name="connsiteY78" fmla="*/ 908290 h 948661"/>
                <a:gd name="connsiteX79" fmla="*/ 760874 w 974355"/>
                <a:gd name="connsiteY79" fmla="*/ 908197 h 948661"/>
                <a:gd name="connsiteX80" fmla="*/ 760874 w 974355"/>
                <a:gd name="connsiteY80" fmla="*/ 560558 h 948661"/>
                <a:gd name="connsiteX81" fmla="*/ 778062 w 974355"/>
                <a:gd name="connsiteY81" fmla="*/ 555268 h 948661"/>
                <a:gd name="connsiteX82" fmla="*/ 843343 w 974355"/>
                <a:gd name="connsiteY82" fmla="*/ 514786 h 948661"/>
                <a:gd name="connsiteX83" fmla="*/ 830350 w 974355"/>
                <a:gd name="connsiteY83" fmla="*/ 392669 h 948661"/>
                <a:gd name="connsiteX84" fmla="*/ 799074 w 974355"/>
                <a:gd name="connsiteY84" fmla="*/ 398795 h 948661"/>
                <a:gd name="connsiteX85" fmla="*/ 819826 w 974355"/>
                <a:gd name="connsiteY85" fmla="*/ 422925 h 948661"/>
                <a:gd name="connsiteX86" fmla="*/ 829329 w 974355"/>
                <a:gd name="connsiteY86" fmla="*/ 465894 h 948661"/>
                <a:gd name="connsiteX87" fmla="*/ 767204 w 974355"/>
                <a:gd name="connsiteY87" fmla="*/ 519723 h 948661"/>
                <a:gd name="connsiteX88" fmla="*/ 749143 w 974355"/>
                <a:gd name="connsiteY88" fmla="*/ 525291 h 948661"/>
                <a:gd name="connsiteX89" fmla="*/ 671408 w 974355"/>
                <a:gd name="connsiteY89" fmla="*/ 484085 h 948661"/>
                <a:gd name="connsiteX90" fmla="*/ 672336 w 974355"/>
                <a:gd name="connsiteY90" fmla="*/ 484085 h 948661"/>
                <a:gd name="connsiteX91" fmla="*/ 715417 w 974355"/>
                <a:gd name="connsiteY91" fmla="*/ 483639 h 948661"/>
                <a:gd name="connsiteX92" fmla="*/ 708605 w 974355"/>
                <a:gd name="connsiteY92" fmla="*/ 441096 h 948661"/>
                <a:gd name="connsiteX93" fmla="*/ 679760 w 974355"/>
                <a:gd name="connsiteY93" fmla="*/ 378655 h 948661"/>
                <a:gd name="connsiteX94" fmla="*/ 779157 w 974355"/>
                <a:gd name="connsiteY94" fmla="*/ 348641 h 948661"/>
                <a:gd name="connsiteX95" fmla="*/ 851139 w 974355"/>
                <a:gd name="connsiteY95" fmla="*/ 314618 h 948661"/>
                <a:gd name="connsiteX96" fmla="*/ 778749 w 974355"/>
                <a:gd name="connsiteY96" fmla="*/ 281356 h 948661"/>
                <a:gd name="connsiteX97" fmla="*/ 679463 w 974355"/>
                <a:gd name="connsiteY97" fmla="*/ 251787 h 948661"/>
                <a:gd name="connsiteX98" fmla="*/ 707528 w 974355"/>
                <a:gd name="connsiteY98" fmla="*/ 188047 h 948661"/>
                <a:gd name="connsiteX99" fmla="*/ 712967 w 974355"/>
                <a:gd name="connsiteY99" fmla="*/ 146154 h 948661"/>
                <a:gd name="connsiteX100" fmla="*/ 670758 w 974355"/>
                <a:gd name="connsiteY100" fmla="*/ 146154 h 948661"/>
                <a:gd name="connsiteX101" fmla="*/ 518776 w 974355"/>
                <a:gd name="connsiteY101" fmla="*/ 171063 h 948661"/>
                <a:gd name="connsiteX102" fmla="*/ 433282 w 974355"/>
                <a:gd name="connsiteY102" fmla="*/ 90729 h 948661"/>
                <a:gd name="connsiteX103" fmla="*/ 416335 w 974355"/>
                <a:gd name="connsiteY103" fmla="*/ 82190 h 948661"/>
                <a:gd name="connsiteX104" fmla="*/ 399500 w 974355"/>
                <a:gd name="connsiteY104" fmla="*/ 90914 h 948661"/>
                <a:gd name="connsiteX105" fmla="*/ 315490 w 974355"/>
                <a:gd name="connsiteY105" fmla="*/ 171249 h 948661"/>
                <a:gd name="connsiteX106" fmla="*/ 165847 w 974355"/>
                <a:gd name="connsiteY106" fmla="*/ 146785 h 948661"/>
                <a:gd name="connsiteX107" fmla="*/ 163007 w 974355"/>
                <a:gd name="connsiteY107" fmla="*/ 146785 h 948661"/>
                <a:gd name="connsiteX108" fmla="*/ 120669 w 974355"/>
                <a:gd name="connsiteY108" fmla="*/ 147007 h 948661"/>
                <a:gd name="connsiteX109" fmla="*/ 126423 w 974355"/>
                <a:gd name="connsiteY109" fmla="*/ 188956 h 948661"/>
                <a:gd name="connsiteX110" fmla="*/ 126961 w 974355"/>
                <a:gd name="connsiteY110" fmla="*/ 195880 h 948661"/>
                <a:gd name="connsiteX111" fmla="*/ 36009 w 974355"/>
                <a:gd name="connsiteY111" fmla="*/ 147768 h 948661"/>
                <a:gd name="connsiteX112" fmla="*/ 240576 w 974355"/>
                <a:gd name="connsiteY112" fmla="*/ 103610 h 948661"/>
                <a:gd name="connsiteX113" fmla="*/ 253569 w 974355"/>
                <a:gd name="connsiteY113" fmla="*/ 106970 h 948661"/>
                <a:gd name="connsiteX114" fmla="*/ 260845 w 974355"/>
                <a:gd name="connsiteY114" fmla="*/ 95703 h 948661"/>
                <a:gd name="connsiteX115" fmla="*/ 417876 w 974355"/>
                <a:gd name="connsiteY115" fmla="*/ 37123 h 948661"/>
                <a:gd name="connsiteX116" fmla="*/ 574702 w 974355"/>
                <a:gd name="connsiteY116" fmla="*/ 95852 h 948661"/>
                <a:gd name="connsiteX117" fmla="*/ 582127 w 974355"/>
                <a:gd name="connsiteY117" fmla="*/ 107304 h 948661"/>
                <a:gd name="connsiteX118" fmla="*/ 595268 w 974355"/>
                <a:gd name="connsiteY118" fmla="*/ 103722 h 948661"/>
                <a:gd name="connsiteX119" fmla="*/ 789459 w 974355"/>
                <a:gd name="connsiteY119" fmla="*/ 121931 h 948661"/>
                <a:gd name="connsiteX120" fmla="*/ 833561 w 974355"/>
                <a:gd name="connsiteY120" fmla="*/ 170376 h 948661"/>
                <a:gd name="connsiteX121" fmla="*/ 820123 w 974355"/>
                <a:gd name="connsiteY121" fmla="*/ 208409 h 948661"/>
                <a:gd name="connsiteX122" fmla="*/ 799278 w 974355"/>
                <a:gd name="connsiteY122" fmla="*/ 232539 h 948661"/>
                <a:gd name="connsiteX123" fmla="*/ 830610 w 974355"/>
                <a:gd name="connsiteY123" fmla="*/ 238701 h 948661"/>
                <a:gd name="connsiteX124" fmla="*/ 937209 w 974355"/>
                <a:gd name="connsiteY124" fmla="*/ 315750 h 948661"/>
                <a:gd name="connsiteX125" fmla="*/ 830350 w 974355"/>
                <a:gd name="connsiteY125" fmla="*/ 392669 h 948661"/>
                <a:gd name="connsiteX126" fmla="*/ 893459 w 974355"/>
                <a:gd name="connsiteY126" fmla="*/ 766870 h 948661"/>
                <a:gd name="connsiteX127" fmla="*/ 880466 w 974355"/>
                <a:gd name="connsiteY127" fmla="*/ 768726 h 948661"/>
                <a:gd name="connsiteX128" fmla="*/ 880466 w 974355"/>
                <a:gd name="connsiteY128" fmla="*/ 417467 h 948661"/>
                <a:gd name="connsiteX129" fmla="*/ 937209 w 974355"/>
                <a:gd name="connsiteY129" fmla="*/ 386414 h 948661"/>
                <a:gd name="connsiteX130" fmla="*/ 937209 w 974355"/>
                <a:gd name="connsiteY130" fmla="*/ 706099 h 948661"/>
                <a:gd name="connsiteX131" fmla="*/ 893515 w 974355"/>
                <a:gd name="connsiteY131" fmla="*/ 766870 h 94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74355" h="948661">
                  <a:moveTo>
                    <a:pt x="863947" y="208576"/>
                  </a:moveTo>
                  <a:cubicBezTo>
                    <a:pt x="870560" y="194649"/>
                    <a:pt x="872687" y="179011"/>
                    <a:pt x="870035" y="163824"/>
                  </a:cubicBezTo>
                  <a:cubicBezTo>
                    <a:pt x="861173" y="130655"/>
                    <a:pt x="837882" y="103221"/>
                    <a:pt x="806591" y="89095"/>
                  </a:cubicBezTo>
                  <a:cubicBezTo>
                    <a:pt x="741892" y="57196"/>
                    <a:pt x="668161" y="48618"/>
                    <a:pt x="597867" y="64817"/>
                  </a:cubicBezTo>
                  <a:cubicBezTo>
                    <a:pt x="558442" y="17262"/>
                    <a:pt x="480595" y="0"/>
                    <a:pt x="417876" y="0"/>
                  </a:cubicBezTo>
                  <a:cubicBezTo>
                    <a:pt x="355156" y="0"/>
                    <a:pt x="277049" y="17262"/>
                    <a:pt x="237643" y="64743"/>
                  </a:cubicBezTo>
                  <a:cubicBezTo>
                    <a:pt x="103778" y="35044"/>
                    <a:pt x="28863" y="99490"/>
                    <a:pt x="2079" y="129801"/>
                  </a:cubicBezTo>
                  <a:lnTo>
                    <a:pt x="2079" y="129801"/>
                  </a:lnTo>
                  <a:lnTo>
                    <a:pt x="1949" y="129931"/>
                  </a:lnTo>
                  <a:lnTo>
                    <a:pt x="1708" y="130191"/>
                  </a:lnTo>
                  <a:lnTo>
                    <a:pt x="1708" y="130191"/>
                  </a:lnTo>
                  <a:lnTo>
                    <a:pt x="0" y="132269"/>
                  </a:lnTo>
                  <a:lnTo>
                    <a:pt x="0" y="528799"/>
                  </a:lnTo>
                  <a:lnTo>
                    <a:pt x="757904" y="948661"/>
                  </a:lnTo>
                  <a:lnTo>
                    <a:pt x="805329" y="932439"/>
                  </a:lnTo>
                  <a:cubicBezTo>
                    <a:pt x="831354" y="924212"/>
                    <a:pt x="853441" y="906697"/>
                    <a:pt x="867380" y="883232"/>
                  </a:cubicBezTo>
                  <a:lnTo>
                    <a:pt x="868346" y="881524"/>
                  </a:lnTo>
                  <a:cubicBezTo>
                    <a:pt x="880856" y="856169"/>
                    <a:pt x="879130" y="835974"/>
                    <a:pt x="880448" y="805422"/>
                  </a:cubicBezTo>
                  <a:cubicBezTo>
                    <a:pt x="888929" y="804871"/>
                    <a:pt x="897354" y="803679"/>
                    <a:pt x="905654" y="801858"/>
                  </a:cubicBezTo>
                  <a:cubicBezTo>
                    <a:pt x="947349" y="788503"/>
                    <a:pt x="975293" y="749312"/>
                    <a:pt x="974332" y="705542"/>
                  </a:cubicBezTo>
                  <a:lnTo>
                    <a:pt x="974332" y="315750"/>
                  </a:lnTo>
                  <a:cubicBezTo>
                    <a:pt x="974332" y="277755"/>
                    <a:pt x="944745" y="231592"/>
                    <a:pt x="863947" y="208576"/>
                  </a:cubicBezTo>
                  <a:close/>
                  <a:moveTo>
                    <a:pt x="187620" y="590145"/>
                  </a:moveTo>
                  <a:cubicBezTo>
                    <a:pt x="194686" y="548783"/>
                    <a:pt x="219659" y="512649"/>
                    <a:pt x="255852" y="491417"/>
                  </a:cubicBezTo>
                  <a:cubicBezTo>
                    <a:pt x="293007" y="474572"/>
                    <a:pt x="336185" y="477826"/>
                    <a:pt x="370395" y="500048"/>
                  </a:cubicBezTo>
                  <a:cubicBezTo>
                    <a:pt x="457894" y="549069"/>
                    <a:pt x="521449" y="667102"/>
                    <a:pt x="523806" y="776429"/>
                  </a:cubicBezTo>
                  <a:close/>
                  <a:moveTo>
                    <a:pt x="723751" y="887241"/>
                  </a:moveTo>
                  <a:lnTo>
                    <a:pt x="561394" y="797311"/>
                  </a:lnTo>
                  <a:lnTo>
                    <a:pt x="560929" y="775575"/>
                  </a:lnTo>
                  <a:cubicBezTo>
                    <a:pt x="558257" y="652011"/>
                    <a:pt x="486256" y="522971"/>
                    <a:pt x="389569" y="468196"/>
                  </a:cubicBezTo>
                  <a:cubicBezTo>
                    <a:pt x="344886" y="439658"/>
                    <a:pt x="288803" y="435656"/>
                    <a:pt x="240520" y="457560"/>
                  </a:cubicBezTo>
                  <a:lnTo>
                    <a:pt x="237068" y="459416"/>
                  </a:lnTo>
                  <a:cubicBezTo>
                    <a:pt x="195293" y="483990"/>
                    <a:pt x="165283" y="524469"/>
                    <a:pt x="153912" y="571584"/>
                  </a:cubicBezTo>
                  <a:lnTo>
                    <a:pt x="37234" y="506952"/>
                  </a:lnTo>
                  <a:lnTo>
                    <a:pt x="37234" y="190386"/>
                  </a:lnTo>
                  <a:lnTo>
                    <a:pt x="723751" y="553820"/>
                  </a:lnTo>
                  <a:close/>
                  <a:moveTo>
                    <a:pt x="496521" y="223444"/>
                  </a:moveTo>
                  <a:lnTo>
                    <a:pt x="513950" y="214163"/>
                  </a:lnTo>
                  <a:cubicBezTo>
                    <a:pt x="565180" y="186729"/>
                    <a:pt x="638201" y="183295"/>
                    <a:pt x="670758" y="183295"/>
                  </a:cubicBezTo>
                  <a:cubicBezTo>
                    <a:pt x="666959" y="212632"/>
                    <a:pt x="648304" y="237938"/>
                    <a:pt x="621403" y="250247"/>
                  </a:cubicBezTo>
                  <a:lnTo>
                    <a:pt x="571788" y="277792"/>
                  </a:lnTo>
                  <a:cubicBezTo>
                    <a:pt x="573162" y="280038"/>
                    <a:pt x="574535" y="282265"/>
                    <a:pt x="575686" y="284585"/>
                  </a:cubicBezTo>
                  <a:lnTo>
                    <a:pt x="630275" y="285049"/>
                  </a:lnTo>
                  <a:cubicBezTo>
                    <a:pt x="676224" y="285664"/>
                    <a:pt x="721537" y="295902"/>
                    <a:pt x="763287" y="315101"/>
                  </a:cubicBezTo>
                  <a:cubicBezTo>
                    <a:pt x="721889" y="334664"/>
                    <a:pt x="676729" y="344983"/>
                    <a:pt x="630944" y="345337"/>
                  </a:cubicBezTo>
                  <a:lnTo>
                    <a:pt x="576744" y="345337"/>
                  </a:lnTo>
                  <a:cubicBezTo>
                    <a:pt x="575593" y="347713"/>
                    <a:pt x="574349" y="350015"/>
                    <a:pt x="573032" y="352298"/>
                  </a:cubicBezTo>
                  <a:lnTo>
                    <a:pt x="621663" y="379955"/>
                  </a:lnTo>
                  <a:cubicBezTo>
                    <a:pt x="648453" y="392627"/>
                    <a:pt x="667265" y="417698"/>
                    <a:pt x="671946" y="446962"/>
                  </a:cubicBezTo>
                  <a:lnTo>
                    <a:pt x="671946" y="446962"/>
                  </a:lnTo>
                  <a:cubicBezTo>
                    <a:pt x="648352" y="447205"/>
                    <a:pt x="624774" y="445661"/>
                    <a:pt x="601412" y="442340"/>
                  </a:cubicBezTo>
                  <a:lnTo>
                    <a:pt x="470720" y="374460"/>
                  </a:lnTo>
                  <a:cubicBezTo>
                    <a:pt x="503352" y="362896"/>
                    <a:pt x="524103" y="343240"/>
                    <a:pt x="524103" y="321504"/>
                  </a:cubicBezTo>
                  <a:cubicBezTo>
                    <a:pt x="524103" y="286386"/>
                    <a:pt x="471704" y="257820"/>
                    <a:pt x="407964" y="257820"/>
                  </a:cubicBezTo>
                  <a:lnTo>
                    <a:pt x="407964" y="257820"/>
                  </a:lnTo>
                  <a:cubicBezTo>
                    <a:pt x="374861" y="256751"/>
                    <a:pt x="342199" y="265627"/>
                    <a:pt x="314191" y="283305"/>
                  </a:cubicBezTo>
                  <a:lnTo>
                    <a:pt x="306061" y="288873"/>
                  </a:lnTo>
                  <a:lnTo>
                    <a:pt x="166850" y="216594"/>
                  </a:lnTo>
                  <a:cubicBezTo>
                    <a:pt x="164914" y="205782"/>
                    <a:pt x="163674" y="194859"/>
                    <a:pt x="163137" y="183889"/>
                  </a:cubicBezTo>
                  <a:lnTo>
                    <a:pt x="163137" y="183889"/>
                  </a:lnTo>
                  <a:cubicBezTo>
                    <a:pt x="196734" y="183722"/>
                    <a:pt x="269346" y="186636"/>
                    <a:pt x="319704" y="214237"/>
                  </a:cubicBezTo>
                  <a:lnTo>
                    <a:pt x="337393" y="223963"/>
                  </a:lnTo>
                  <a:cubicBezTo>
                    <a:pt x="340381" y="222905"/>
                    <a:pt x="343481" y="221977"/>
                    <a:pt x="346581" y="221049"/>
                  </a:cubicBezTo>
                  <a:lnTo>
                    <a:pt x="347193" y="198478"/>
                  </a:lnTo>
                  <a:cubicBezTo>
                    <a:pt x="348066" y="165940"/>
                    <a:pt x="392261" y="136427"/>
                    <a:pt x="416521" y="123861"/>
                  </a:cubicBezTo>
                  <a:cubicBezTo>
                    <a:pt x="441338" y="136353"/>
                    <a:pt x="486516" y="165717"/>
                    <a:pt x="486683" y="197792"/>
                  </a:cubicBezTo>
                  <a:lnTo>
                    <a:pt x="486683" y="220418"/>
                  </a:lnTo>
                  <a:cubicBezTo>
                    <a:pt x="490024" y="221421"/>
                    <a:pt x="493347" y="222349"/>
                    <a:pt x="496521" y="223444"/>
                  </a:cubicBezTo>
                  <a:close/>
                  <a:moveTo>
                    <a:pt x="438628" y="344948"/>
                  </a:moveTo>
                  <a:lnTo>
                    <a:pt x="419157" y="347676"/>
                  </a:lnTo>
                  <a:lnTo>
                    <a:pt x="344632" y="308975"/>
                  </a:lnTo>
                  <a:cubicBezTo>
                    <a:pt x="363968" y="299043"/>
                    <a:pt x="385516" y="294208"/>
                    <a:pt x="407240" y="294924"/>
                  </a:cubicBezTo>
                  <a:cubicBezTo>
                    <a:pt x="455184" y="294924"/>
                    <a:pt x="485198" y="314005"/>
                    <a:pt x="487055" y="321170"/>
                  </a:cubicBezTo>
                  <a:cubicBezTo>
                    <a:pt x="485922" y="325718"/>
                    <a:pt x="470219" y="339063"/>
                    <a:pt x="438628" y="344948"/>
                  </a:cubicBezTo>
                  <a:close/>
                  <a:moveTo>
                    <a:pt x="843343" y="835269"/>
                  </a:moveTo>
                  <a:cubicBezTo>
                    <a:pt x="843570" y="845461"/>
                    <a:pt x="840850" y="855503"/>
                    <a:pt x="835510" y="864188"/>
                  </a:cubicBezTo>
                  <a:cubicBezTo>
                    <a:pt x="825834" y="880548"/>
                    <a:pt x="810268" y="892587"/>
                    <a:pt x="792002" y="897840"/>
                  </a:cubicBezTo>
                  <a:lnTo>
                    <a:pt x="761116" y="908364"/>
                  </a:lnTo>
                  <a:cubicBezTo>
                    <a:pt x="761034" y="908405"/>
                    <a:pt x="760934" y="908374"/>
                    <a:pt x="760891" y="908290"/>
                  </a:cubicBezTo>
                  <a:cubicBezTo>
                    <a:pt x="760876" y="908262"/>
                    <a:pt x="760871" y="908229"/>
                    <a:pt x="760874" y="908197"/>
                  </a:cubicBezTo>
                  <a:lnTo>
                    <a:pt x="760874" y="560558"/>
                  </a:lnTo>
                  <a:lnTo>
                    <a:pt x="778062" y="555268"/>
                  </a:lnTo>
                  <a:cubicBezTo>
                    <a:pt x="803144" y="548063"/>
                    <a:pt x="825739" y="534050"/>
                    <a:pt x="843343" y="514786"/>
                  </a:cubicBezTo>
                  <a:close/>
                  <a:moveTo>
                    <a:pt x="830350" y="392669"/>
                  </a:moveTo>
                  <a:lnTo>
                    <a:pt x="799074" y="398795"/>
                  </a:lnTo>
                  <a:lnTo>
                    <a:pt x="819826" y="422925"/>
                  </a:lnTo>
                  <a:cubicBezTo>
                    <a:pt x="830382" y="434553"/>
                    <a:pt x="833997" y="450899"/>
                    <a:pt x="829329" y="465894"/>
                  </a:cubicBezTo>
                  <a:cubicBezTo>
                    <a:pt x="818679" y="492924"/>
                    <a:pt x="795473" y="513028"/>
                    <a:pt x="767204" y="519723"/>
                  </a:cubicBezTo>
                  <a:lnTo>
                    <a:pt x="749143" y="525291"/>
                  </a:lnTo>
                  <a:lnTo>
                    <a:pt x="671408" y="484085"/>
                  </a:lnTo>
                  <a:lnTo>
                    <a:pt x="672336" y="484085"/>
                  </a:lnTo>
                  <a:lnTo>
                    <a:pt x="715417" y="483639"/>
                  </a:lnTo>
                  <a:lnTo>
                    <a:pt x="708605" y="441096"/>
                  </a:lnTo>
                  <a:cubicBezTo>
                    <a:pt x="704923" y="418024"/>
                    <a:pt x="694942" y="396415"/>
                    <a:pt x="679760" y="378655"/>
                  </a:cubicBezTo>
                  <a:cubicBezTo>
                    <a:pt x="714187" y="373581"/>
                    <a:pt x="747677" y="363468"/>
                    <a:pt x="779157" y="348641"/>
                  </a:cubicBezTo>
                  <a:lnTo>
                    <a:pt x="851139" y="314618"/>
                  </a:lnTo>
                  <a:lnTo>
                    <a:pt x="778749" y="281356"/>
                  </a:lnTo>
                  <a:cubicBezTo>
                    <a:pt x="747230" y="266826"/>
                    <a:pt x="713797" y="256869"/>
                    <a:pt x="679463" y="251787"/>
                  </a:cubicBezTo>
                  <a:cubicBezTo>
                    <a:pt x="694788" y="233703"/>
                    <a:pt x="704536" y="211561"/>
                    <a:pt x="707528" y="188047"/>
                  </a:cubicBezTo>
                  <a:lnTo>
                    <a:pt x="712967" y="146154"/>
                  </a:lnTo>
                  <a:lnTo>
                    <a:pt x="670758" y="146154"/>
                  </a:lnTo>
                  <a:cubicBezTo>
                    <a:pt x="619016" y="145320"/>
                    <a:pt x="567545" y="153756"/>
                    <a:pt x="518776" y="171063"/>
                  </a:cubicBezTo>
                  <a:cubicBezTo>
                    <a:pt x="503185" y="130042"/>
                    <a:pt x="455816" y="102070"/>
                    <a:pt x="433282" y="90729"/>
                  </a:cubicBezTo>
                  <a:lnTo>
                    <a:pt x="416335" y="82190"/>
                  </a:lnTo>
                  <a:lnTo>
                    <a:pt x="399500" y="90914"/>
                  </a:lnTo>
                  <a:cubicBezTo>
                    <a:pt x="377542" y="102293"/>
                    <a:pt x="331249" y="130339"/>
                    <a:pt x="315490" y="171249"/>
                  </a:cubicBezTo>
                  <a:cubicBezTo>
                    <a:pt x="267544" y="153942"/>
                    <a:pt x="216810" y="145647"/>
                    <a:pt x="165847" y="146785"/>
                  </a:cubicBezTo>
                  <a:lnTo>
                    <a:pt x="163007" y="146785"/>
                  </a:lnTo>
                  <a:lnTo>
                    <a:pt x="120669" y="147007"/>
                  </a:lnTo>
                  <a:lnTo>
                    <a:pt x="126423" y="188956"/>
                  </a:lnTo>
                  <a:cubicBezTo>
                    <a:pt x="126590" y="190423"/>
                    <a:pt x="126757" y="192966"/>
                    <a:pt x="126961" y="195880"/>
                  </a:cubicBezTo>
                  <a:lnTo>
                    <a:pt x="36009" y="147768"/>
                  </a:lnTo>
                  <a:cubicBezTo>
                    <a:pt x="67137" y="116084"/>
                    <a:pt x="130970" y="75378"/>
                    <a:pt x="240576" y="103610"/>
                  </a:cubicBezTo>
                  <a:lnTo>
                    <a:pt x="253569" y="106970"/>
                  </a:lnTo>
                  <a:lnTo>
                    <a:pt x="260845" y="95703"/>
                  </a:lnTo>
                  <a:cubicBezTo>
                    <a:pt x="283843" y="60121"/>
                    <a:pt x="345449" y="37123"/>
                    <a:pt x="417876" y="37123"/>
                  </a:cubicBezTo>
                  <a:cubicBezTo>
                    <a:pt x="490303" y="37123"/>
                    <a:pt x="551760" y="60176"/>
                    <a:pt x="574702" y="95852"/>
                  </a:cubicBezTo>
                  <a:lnTo>
                    <a:pt x="582127" y="107304"/>
                  </a:lnTo>
                  <a:lnTo>
                    <a:pt x="595268" y="103722"/>
                  </a:lnTo>
                  <a:cubicBezTo>
                    <a:pt x="660052" y="85899"/>
                    <a:pt x="729117" y="92375"/>
                    <a:pt x="789459" y="121931"/>
                  </a:cubicBezTo>
                  <a:cubicBezTo>
                    <a:pt x="810404" y="131039"/>
                    <a:pt x="826454" y="148670"/>
                    <a:pt x="833561" y="170376"/>
                  </a:cubicBezTo>
                  <a:cubicBezTo>
                    <a:pt x="835217" y="184452"/>
                    <a:pt x="830254" y="198499"/>
                    <a:pt x="820123" y="208409"/>
                  </a:cubicBezTo>
                  <a:lnTo>
                    <a:pt x="799278" y="232539"/>
                  </a:lnTo>
                  <a:lnTo>
                    <a:pt x="830610" y="238701"/>
                  </a:lnTo>
                  <a:cubicBezTo>
                    <a:pt x="895353" y="251472"/>
                    <a:pt x="937209" y="281708"/>
                    <a:pt x="937209" y="315750"/>
                  </a:cubicBezTo>
                  <a:cubicBezTo>
                    <a:pt x="937209" y="349792"/>
                    <a:pt x="895260" y="379973"/>
                    <a:pt x="830350" y="392669"/>
                  </a:cubicBezTo>
                  <a:close/>
                  <a:moveTo>
                    <a:pt x="893459" y="766870"/>
                  </a:moveTo>
                  <a:cubicBezTo>
                    <a:pt x="889183" y="767824"/>
                    <a:pt x="884839" y="768446"/>
                    <a:pt x="880466" y="768726"/>
                  </a:cubicBezTo>
                  <a:lnTo>
                    <a:pt x="880466" y="417467"/>
                  </a:lnTo>
                  <a:cubicBezTo>
                    <a:pt x="901075" y="410568"/>
                    <a:pt x="920290" y="400053"/>
                    <a:pt x="937209" y="386414"/>
                  </a:cubicBezTo>
                  <a:lnTo>
                    <a:pt x="937209" y="706099"/>
                  </a:lnTo>
                  <a:cubicBezTo>
                    <a:pt x="937864" y="733845"/>
                    <a:pt x="920025" y="758654"/>
                    <a:pt x="893515" y="766870"/>
                  </a:cubicBezTo>
                  <a:close/>
                </a:path>
              </a:pathLst>
            </a:custGeom>
            <a:solidFill>
              <a:srgbClr val="000000"/>
            </a:solidFill>
            <a:ln w="185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77" name="Graphic 9" descr="Piggy Bank outline">
            <a:extLst>
              <a:ext uri="{FF2B5EF4-FFF2-40B4-BE49-F238E27FC236}">
                <a16:creationId xmlns:a16="http://schemas.microsoft.com/office/drawing/2014/main" id="{A6092E6E-38B6-4997-B7F2-F3BD248822FA}"/>
              </a:ext>
            </a:extLst>
          </p:cNvPr>
          <p:cNvGrpSpPr/>
          <p:nvPr/>
        </p:nvGrpSpPr>
        <p:grpSpPr>
          <a:xfrm>
            <a:off x="10043391" y="2931577"/>
            <a:ext cx="638453" cy="498292"/>
            <a:chOff x="2800044" y="751849"/>
            <a:chExt cx="1655984" cy="1292439"/>
          </a:xfrm>
          <a:solidFill>
            <a:srgbClr val="000000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0DFC0BA-4326-4276-B4E4-993A8479539D}"/>
                </a:ext>
              </a:extLst>
            </p:cNvPr>
            <p:cNvSpPr/>
            <p:nvPr/>
          </p:nvSpPr>
          <p:spPr>
            <a:xfrm>
              <a:off x="2800044" y="751849"/>
              <a:ext cx="1655984" cy="1292439"/>
            </a:xfrm>
            <a:custGeom>
              <a:avLst/>
              <a:gdLst>
                <a:gd name="connsiteX0" fmla="*/ 61363 w 1655984"/>
                <a:gd name="connsiteY0" fmla="*/ 794248 h 1292439"/>
                <a:gd name="connsiteX1" fmla="*/ 136909 w 1655984"/>
                <a:gd name="connsiteY1" fmla="*/ 812624 h 1292439"/>
                <a:gd name="connsiteX2" fmla="*/ 165494 w 1655984"/>
                <a:gd name="connsiteY2" fmla="*/ 837125 h 1292439"/>
                <a:gd name="connsiteX3" fmla="*/ 318626 w 1655984"/>
                <a:gd name="connsiteY3" fmla="*/ 1047427 h 1292439"/>
                <a:gd name="connsiteX4" fmla="*/ 332919 w 1655984"/>
                <a:gd name="connsiteY4" fmla="*/ 1071929 h 1292439"/>
                <a:gd name="connsiteX5" fmla="*/ 363545 w 1655984"/>
                <a:gd name="connsiteY5" fmla="*/ 1257730 h 1292439"/>
                <a:gd name="connsiteX6" fmla="*/ 404380 w 1655984"/>
                <a:gd name="connsiteY6" fmla="*/ 1292440 h 1292439"/>
                <a:gd name="connsiteX7" fmla="*/ 539137 w 1655984"/>
                <a:gd name="connsiteY7" fmla="*/ 1292440 h 1292439"/>
                <a:gd name="connsiteX8" fmla="*/ 579973 w 1655984"/>
                <a:gd name="connsiteY8" fmla="*/ 1257730 h 1292439"/>
                <a:gd name="connsiteX9" fmla="*/ 590181 w 1655984"/>
                <a:gd name="connsiteY9" fmla="*/ 1192393 h 1292439"/>
                <a:gd name="connsiteX10" fmla="*/ 639184 w 1655984"/>
                <a:gd name="connsiteY10" fmla="*/ 1202602 h 1292439"/>
                <a:gd name="connsiteX11" fmla="*/ 655518 w 1655984"/>
                <a:gd name="connsiteY11" fmla="*/ 1204644 h 1292439"/>
                <a:gd name="connsiteX12" fmla="*/ 737189 w 1655984"/>
                <a:gd name="connsiteY12" fmla="*/ 1210769 h 1292439"/>
                <a:gd name="connsiteX13" fmla="*/ 902572 w 1655984"/>
                <a:gd name="connsiteY13" fmla="*/ 1188309 h 1292439"/>
                <a:gd name="connsiteX14" fmla="*/ 914823 w 1655984"/>
                <a:gd name="connsiteY14" fmla="*/ 1257730 h 1292439"/>
                <a:gd name="connsiteX15" fmla="*/ 955658 w 1655984"/>
                <a:gd name="connsiteY15" fmla="*/ 1292440 h 1292439"/>
                <a:gd name="connsiteX16" fmla="*/ 1090415 w 1655984"/>
                <a:gd name="connsiteY16" fmla="*/ 1292440 h 1292439"/>
                <a:gd name="connsiteX17" fmla="*/ 1131250 w 1655984"/>
                <a:gd name="connsiteY17" fmla="*/ 1257730 h 1292439"/>
                <a:gd name="connsiteX18" fmla="*/ 1161877 w 1655984"/>
                <a:gd name="connsiteY18" fmla="*/ 1071929 h 1292439"/>
                <a:gd name="connsiteX19" fmla="*/ 1176169 w 1655984"/>
                <a:gd name="connsiteY19" fmla="*/ 1047427 h 1292439"/>
                <a:gd name="connsiteX20" fmla="*/ 1194545 w 1655984"/>
                <a:gd name="connsiteY20" fmla="*/ 1031093 h 1292439"/>
                <a:gd name="connsiteX21" fmla="*/ 1212921 w 1655984"/>
                <a:gd name="connsiteY21" fmla="*/ 1014759 h 1292439"/>
                <a:gd name="connsiteX22" fmla="*/ 1388513 w 1655984"/>
                <a:gd name="connsiteY22" fmla="*/ 634990 h 1292439"/>
                <a:gd name="connsiteX23" fmla="*/ 1376262 w 1655984"/>
                <a:gd name="connsiteY23" fmla="*/ 534943 h 1292439"/>
                <a:gd name="connsiteX24" fmla="*/ 1368095 w 1655984"/>
                <a:gd name="connsiteY24" fmla="*/ 508400 h 1292439"/>
                <a:gd name="connsiteX25" fmla="*/ 1455891 w 1655984"/>
                <a:gd name="connsiteY25" fmla="*/ 492066 h 1292439"/>
                <a:gd name="connsiteX26" fmla="*/ 1429348 w 1655984"/>
                <a:gd name="connsiteY26" fmla="*/ 569654 h 1292439"/>
                <a:gd name="connsiteX27" fmla="*/ 1453850 w 1655984"/>
                <a:gd name="connsiteY27" fmla="*/ 657450 h 1292439"/>
                <a:gd name="connsiteX28" fmla="*/ 1519186 w 1655984"/>
                <a:gd name="connsiteY28" fmla="*/ 683993 h 1292439"/>
                <a:gd name="connsiteX29" fmla="*/ 1592690 w 1655984"/>
                <a:gd name="connsiteY29" fmla="*/ 628865 h 1292439"/>
                <a:gd name="connsiteX30" fmla="*/ 1568189 w 1655984"/>
                <a:gd name="connsiteY30" fmla="*/ 502275 h 1292439"/>
                <a:gd name="connsiteX31" fmla="*/ 1535520 w 1655984"/>
                <a:gd name="connsiteY31" fmla="*/ 475732 h 1292439"/>
                <a:gd name="connsiteX32" fmla="*/ 1633525 w 1655984"/>
                <a:gd name="connsiteY32" fmla="*/ 465523 h 1292439"/>
                <a:gd name="connsiteX33" fmla="*/ 1655985 w 1655984"/>
                <a:gd name="connsiteY33" fmla="*/ 447147 h 1292439"/>
                <a:gd name="connsiteX34" fmla="*/ 1637609 w 1655984"/>
                <a:gd name="connsiteY34" fmla="*/ 424688 h 1292439"/>
                <a:gd name="connsiteX35" fmla="*/ 1637609 w 1655984"/>
                <a:gd name="connsiteY35" fmla="*/ 424688 h 1292439"/>
                <a:gd name="connsiteX36" fmla="*/ 1490601 w 1655984"/>
                <a:gd name="connsiteY36" fmla="*/ 455314 h 1292439"/>
                <a:gd name="connsiteX37" fmla="*/ 1355845 w 1655984"/>
                <a:gd name="connsiteY37" fmla="*/ 467565 h 1292439"/>
                <a:gd name="connsiteX38" fmla="*/ 1351761 w 1655984"/>
                <a:gd name="connsiteY38" fmla="*/ 455314 h 1292439"/>
                <a:gd name="connsiteX39" fmla="*/ 735147 w 1655984"/>
                <a:gd name="connsiteY39" fmla="*/ 63295 h 1292439"/>
                <a:gd name="connsiteX40" fmla="*/ 479926 w 1655984"/>
                <a:gd name="connsiteY40" fmla="*/ 120464 h 1292439"/>
                <a:gd name="connsiteX41" fmla="*/ 228788 w 1655984"/>
                <a:gd name="connsiteY41" fmla="*/ 2042 h 1292439"/>
                <a:gd name="connsiteX42" fmla="*/ 220621 w 1655984"/>
                <a:gd name="connsiteY42" fmla="*/ 0 h 1292439"/>
                <a:gd name="connsiteX43" fmla="*/ 200204 w 1655984"/>
                <a:gd name="connsiteY43" fmla="*/ 20418 h 1292439"/>
                <a:gd name="connsiteX44" fmla="*/ 200204 w 1655984"/>
                <a:gd name="connsiteY44" fmla="*/ 26543 h 1292439"/>
                <a:gd name="connsiteX45" fmla="*/ 281874 w 1655984"/>
                <a:gd name="connsiteY45" fmla="*/ 257263 h 1292439"/>
                <a:gd name="connsiteX46" fmla="*/ 261457 w 1655984"/>
                <a:gd name="connsiteY46" fmla="*/ 279722 h 1292439"/>
                <a:gd name="connsiteX47" fmla="*/ 259415 w 1655984"/>
                <a:gd name="connsiteY47" fmla="*/ 281764 h 1292439"/>
                <a:gd name="connsiteX48" fmla="*/ 163452 w 1655984"/>
                <a:gd name="connsiteY48" fmla="*/ 432855 h 1292439"/>
                <a:gd name="connsiteX49" fmla="*/ 134867 w 1655984"/>
                <a:gd name="connsiteY49" fmla="*/ 457356 h 1292439"/>
                <a:gd name="connsiteX50" fmla="*/ 61363 w 1655984"/>
                <a:gd name="connsiteY50" fmla="*/ 475732 h 1292439"/>
                <a:gd name="connsiteX51" fmla="*/ 110 w 1655984"/>
                <a:gd name="connsiteY51" fmla="*/ 555361 h 1292439"/>
                <a:gd name="connsiteX52" fmla="*/ 110 w 1655984"/>
                <a:gd name="connsiteY52" fmla="*/ 714619 h 1292439"/>
                <a:gd name="connsiteX53" fmla="*/ 61363 w 1655984"/>
                <a:gd name="connsiteY53" fmla="*/ 794248 h 1292439"/>
                <a:gd name="connsiteX54" fmla="*/ 1470184 w 1655984"/>
                <a:gd name="connsiteY54" fmla="*/ 573737 h 1292439"/>
                <a:gd name="connsiteX55" fmla="*/ 1498769 w 1655984"/>
                <a:gd name="connsiteY55" fmla="*/ 502275 h 1292439"/>
                <a:gd name="connsiteX56" fmla="*/ 1539604 w 1655984"/>
                <a:gd name="connsiteY56" fmla="*/ 532902 h 1292439"/>
                <a:gd name="connsiteX57" fmla="*/ 1555938 w 1655984"/>
                <a:gd name="connsiteY57" fmla="*/ 614572 h 1292439"/>
                <a:gd name="connsiteX58" fmla="*/ 1519186 w 1655984"/>
                <a:gd name="connsiteY58" fmla="*/ 643157 h 1292439"/>
                <a:gd name="connsiteX59" fmla="*/ 1484476 w 1655984"/>
                <a:gd name="connsiteY59" fmla="*/ 628865 h 1292439"/>
                <a:gd name="connsiteX60" fmla="*/ 1470184 w 1655984"/>
                <a:gd name="connsiteY60" fmla="*/ 573737 h 1292439"/>
                <a:gd name="connsiteX61" fmla="*/ 40946 w 1655984"/>
                <a:gd name="connsiteY61" fmla="*/ 555361 h 1292439"/>
                <a:gd name="connsiteX62" fmla="*/ 69530 w 1655984"/>
                <a:gd name="connsiteY62" fmla="*/ 516568 h 1292439"/>
                <a:gd name="connsiteX63" fmla="*/ 69530 w 1655984"/>
                <a:gd name="connsiteY63" fmla="*/ 516568 h 1292439"/>
                <a:gd name="connsiteX64" fmla="*/ 69530 w 1655984"/>
                <a:gd name="connsiteY64" fmla="*/ 516568 h 1292439"/>
                <a:gd name="connsiteX65" fmla="*/ 143034 w 1655984"/>
                <a:gd name="connsiteY65" fmla="*/ 498192 h 1292439"/>
                <a:gd name="connsiteX66" fmla="*/ 143034 w 1655984"/>
                <a:gd name="connsiteY66" fmla="*/ 498192 h 1292439"/>
                <a:gd name="connsiteX67" fmla="*/ 143034 w 1655984"/>
                <a:gd name="connsiteY67" fmla="*/ 498192 h 1292439"/>
                <a:gd name="connsiteX68" fmla="*/ 198162 w 1655984"/>
                <a:gd name="connsiteY68" fmla="*/ 449189 h 1292439"/>
                <a:gd name="connsiteX69" fmla="*/ 279833 w 1655984"/>
                <a:gd name="connsiteY69" fmla="*/ 320558 h 1292439"/>
                <a:gd name="connsiteX70" fmla="*/ 279833 w 1655984"/>
                <a:gd name="connsiteY70" fmla="*/ 320558 h 1292439"/>
                <a:gd name="connsiteX71" fmla="*/ 351294 w 1655984"/>
                <a:gd name="connsiteY71" fmla="*/ 253179 h 1292439"/>
                <a:gd name="connsiteX72" fmla="*/ 353336 w 1655984"/>
                <a:gd name="connsiteY72" fmla="*/ 224595 h 1292439"/>
                <a:gd name="connsiteX73" fmla="*/ 324751 w 1655984"/>
                <a:gd name="connsiteY73" fmla="*/ 222553 h 1292439"/>
                <a:gd name="connsiteX74" fmla="*/ 324751 w 1655984"/>
                <a:gd name="connsiteY74" fmla="*/ 222553 h 1292439"/>
                <a:gd name="connsiteX75" fmla="*/ 312501 w 1655984"/>
                <a:gd name="connsiteY75" fmla="*/ 232762 h 1292439"/>
                <a:gd name="connsiteX76" fmla="*/ 253290 w 1655984"/>
                <a:gd name="connsiteY76" fmla="*/ 63295 h 1292439"/>
                <a:gd name="connsiteX77" fmla="*/ 253290 w 1655984"/>
                <a:gd name="connsiteY77" fmla="*/ 63295 h 1292439"/>
                <a:gd name="connsiteX78" fmla="*/ 253290 w 1655984"/>
                <a:gd name="connsiteY78" fmla="*/ 63295 h 1292439"/>
                <a:gd name="connsiteX79" fmla="*/ 459508 w 1655984"/>
                <a:gd name="connsiteY79" fmla="*/ 161300 h 1292439"/>
                <a:gd name="connsiteX80" fmla="*/ 475842 w 1655984"/>
                <a:gd name="connsiteY80" fmla="*/ 169467 h 1292439"/>
                <a:gd name="connsiteX81" fmla="*/ 492177 w 1655984"/>
                <a:gd name="connsiteY81" fmla="*/ 161300 h 1292439"/>
                <a:gd name="connsiteX82" fmla="*/ 735147 w 1655984"/>
                <a:gd name="connsiteY82" fmla="*/ 104130 h 1292439"/>
                <a:gd name="connsiteX83" fmla="*/ 1312968 w 1655984"/>
                <a:gd name="connsiteY83" fmla="*/ 471649 h 1292439"/>
                <a:gd name="connsiteX84" fmla="*/ 1337469 w 1655984"/>
                <a:gd name="connsiteY84" fmla="*/ 547194 h 1292439"/>
                <a:gd name="connsiteX85" fmla="*/ 1347678 w 1655984"/>
                <a:gd name="connsiteY85" fmla="*/ 637032 h 1292439"/>
                <a:gd name="connsiteX86" fmla="*/ 1165960 w 1655984"/>
                <a:gd name="connsiteY86" fmla="*/ 1002508 h 1292439"/>
                <a:gd name="connsiteX87" fmla="*/ 1074081 w 1655984"/>
                <a:gd name="connsiteY87" fmla="*/ 1076012 h 1292439"/>
                <a:gd name="connsiteX88" fmla="*/ 1069997 w 1655984"/>
                <a:gd name="connsiteY88" fmla="*/ 1104597 h 1292439"/>
                <a:gd name="connsiteX89" fmla="*/ 1086331 w 1655984"/>
                <a:gd name="connsiteY89" fmla="*/ 1112764 h 1292439"/>
                <a:gd name="connsiteX90" fmla="*/ 1098582 w 1655984"/>
                <a:gd name="connsiteY90" fmla="*/ 1108680 h 1292439"/>
                <a:gd name="connsiteX91" fmla="*/ 1114916 w 1655984"/>
                <a:gd name="connsiteY91" fmla="*/ 1096430 h 1292439"/>
                <a:gd name="connsiteX92" fmla="*/ 1088373 w 1655984"/>
                <a:gd name="connsiteY92" fmla="*/ 1251604 h 1292439"/>
                <a:gd name="connsiteX93" fmla="*/ 1088373 w 1655984"/>
                <a:gd name="connsiteY93" fmla="*/ 1253646 h 1292439"/>
                <a:gd name="connsiteX94" fmla="*/ 1088373 w 1655984"/>
                <a:gd name="connsiteY94" fmla="*/ 1253646 h 1292439"/>
                <a:gd name="connsiteX95" fmla="*/ 953616 w 1655984"/>
                <a:gd name="connsiteY95" fmla="*/ 1253646 h 1292439"/>
                <a:gd name="connsiteX96" fmla="*/ 953616 w 1655984"/>
                <a:gd name="connsiteY96" fmla="*/ 1251604 h 1292439"/>
                <a:gd name="connsiteX97" fmla="*/ 941366 w 1655984"/>
                <a:gd name="connsiteY97" fmla="*/ 1182184 h 1292439"/>
                <a:gd name="connsiteX98" fmla="*/ 933199 w 1655984"/>
                <a:gd name="connsiteY98" fmla="*/ 1137265 h 1292439"/>
                <a:gd name="connsiteX99" fmla="*/ 890321 w 1655984"/>
                <a:gd name="connsiteY99" fmla="*/ 1149516 h 1292439"/>
                <a:gd name="connsiteX100" fmla="*/ 735147 w 1655984"/>
                <a:gd name="connsiteY100" fmla="*/ 1169934 h 1292439"/>
                <a:gd name="connsiteX101" fmla="*/ 643267 w 1655984"/>
                <a:gd name="connsiteY101" fmla="*/ 1161767 h 1292439"/>
                <a:gd name="connsiteX102" fmla="*/ 512594 w 1655984"/>
                <a:gd name="connsiteY102" fmla="*/ 1122973 h 1292439"/>
                <a:gd name="connsiteX103" fmla="*/ 486051 w 1655984"/>
                <a:gd name="connsiteY103" fmla="*/ 1133182 h 1292439"/>
                <a:gd name="connsiteX104" fmla="*/ 496260 w 1655984"/>
                <a:gd name="connsiteY104" fmla="*/ 1159725 h 1292439"/>
                <a:gd name="connsiteX105" fmla="*/ 547304 w 1655984"/>
                <a:gd name="connsiteY105" fmla="*/ 1178101 h 1292439"/>
                <a:gd name="connsiteX106" fmla="*/ 549346 w 1655984"/>
                <a:gd name="connsiteY106" fmla="*/ 1186268 h 1292439"/>
                <a:gd name="connsiteX107" fmla="*/ 539137 w 1655984"/>
                <a:gd name="connsiteY107" fmla="*/ 1249563 h 1292439"/>
                <a:gd name="connsiteX108" fmla="*/ 539137 w 1655984"/>
                <a:gd name="connsiteY108" fmla="*/ 1251604 h 1292439"/>
                <a:gd name="connsiteX109" fmla="*/ 539137 w 1655984"/>
                <a:gd name="connsiteY109" fmla="*/ 1251604 h 1292439"/>
                <a:gd name="connsiteX110" fmla="*/ 404380 w 1655984"/>
                <a:gd name="connsiteY110" fmla="*/ 1251604 h 1292439"/>
                <a:gd name="connsiteX111" fmla="*/ 404380 w 1655984"/>
                <a:gd name="connsiteY111" fmla="*/ 1249563 h 1292439"/>
                <a:gd name="connsiteX112" fmla="*/ 373754 w 1655984"/>
                <a:gd name="connsiteY112" fmla="*/ 1063762 h 1292439"/>
                <a:gd name="connsiteX113" fmla="*/ 373754 w 1655984"/>
                <a:gd name="connsiteY113" fmla="*/ 1063762 h 1292439"/>
                <a:gd name="connsiteX114" fmla="*/ 373754 w 1655984"/>
                <a:gd name="connsiteY114" fmla="*/ 1063762 h 1292439"/>
                <a:gd name="connsiteX115" fmla="*/ 349253 w 1655984"/>
                <a:gd name="connsiteY115" fmla="*/ 1018843 h 1292439"/>
                <a:gd name="connsiteX116" fmla="*/ 349253 w 1655984"/>
                <a:gd name="connsiteY116" fmla="*/ 1018843 h 1292439"/>
                <a:gd name="connsiteX117" fmla="*/ 349253 w 1655984"/>
                <a:gd name="connsiteY117" fmla="*/ 1018843 h 1292439"/>
                <a:gd name="connsiteX118" fmla="*/ 206329 w 1655984"/>
                <a:gd name="connsiteY118" fmla="*/ 822833 h 1292439"/>
                <a:gd name="connsiteX119" fmla="*/ 206329 w 1655984"/>
                <a:gd name="connsiteY119" fmla="*/ 822833 h 1292439"/>
                <a:gd name="connsiteX120" fmla="*/ 206329 w 1655984"/>
                <a:gd name="connsiteY120" fmla="*/ 822833 h 1292439"/>
                <a:gd name="connsiteX121" fmla="*/ 153243 w 1655984"/>
                <a:gd name="connsiteY121" fmla="*/ 777914 h 1292439"/>
                <a:gd name="connsiteX122" fmla="*/ 151201 w 1655984"/>
                <a:gd name="connsiteY122" fmla="*/ 777914 h 1292439"/>
                <a:gd name="connsiteX123" fmla="*/ 149159 w 1655984"/>
                <a:gd name="connsiteY123" fmla="*/ 777914 h 1292439"/>
                <a:gd name="connsiteX124" fmla="*/ 73614 w 1655984"/>
                <a:gd name="connsiteY124" fmla="*/ 759538 h 1292439"/>
                <a:gd name="connsiteX125" fmla="*/ 42987 w 1655984"/>
                <a:gd name="connsiteY125" fmla="*/ 718703 h 1292439"/>
                <a:gd name="connsiteX126" fmla="*/ 42987 w 1655984"/>
                <a:gd name="connsiteY126" fmla="*/ 555361 h 1292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655984" h="1292439">
                  <a:moveTo>
                    <a:pt x="61363" y="794248"/>
                  </a:moveTo>
                  <a:lnTo>
                    <a:pt x="136909" y="812624"/>
                  </a:lnTo>
                  <a:cubicBezTo>
                    <a:pt x="149159" y="816708"/>
                    <a:pt x="159368" y="824875"/>
                    <a:pt x="165494" y="837125"/>
                  </a:cubicBezTo>
                  <a:cubicBezTo>
                    <a:pt x="200204" y="916754"/>
                    <a:pt x="253290" y="988216"/>
                    <a:pt x="318626" y="1047427"/>
                  </a:cubicBezTo>
                  <a:cubicBezTo>
                    <a:pt x="324751" y="1053553"/>
                    <a:pt x="330877" y="1061720"/>
                    <a:pt x="332919" y="1071929"/>
                  </a:cubicBezTo>
                  <a:lnTo>
                    <a:pt x="363545" y="1257730"/>
                  </a:lnTo>
                  <a:cubicBezTo>
                    <a:pt x="367629" y="1278147"/>
                    <a:pt x="383963" y="1292440"/>
                    <a:pt x="404380" y="1292440"/>
                  </a:cubicBezTo>
                  <a:lnTo>
                    <a:pt x="539137" y="1292440"/>
                  </a:lnTo>
                  <a:cubicBezTo>
                    <a:pt x="559555" y="1292440"/>
                    <a:pt x="575889" y="1278147"/>
                    <a:pt x="579973" y="1257730"/>
                  </a:cubicBezTo>
                  <a:lnTo>
                    <a:pt x="590181" y="1192393"/>
                  </a:lnTo>
                  <a:cubicBezTo>
                    <a:pt x="606516" y="1196477"/>
                    <a:pt x="622850" y="1200560"/>
                    <a:pt x="639184" y="1202602"/>
                  </a:cubicBezTo>
                  <a:lnTo>
                    <a:pt x="655518" y="1204644"/>
                  </a:lnTo>
                  <a:cubicBezTo>
                    <a:pt x="682061" y="1208727"/>
                    <a:pt x="710646" y="1210769"/>
                    <a:pt x="737189" y="1210769"/>
                  </a:cubicBezTo>
                  <a:cubicBezTo>
                    <a:pt x="792317" y="1210769"/>
                    <a:pt x="849486" y="1202602"/>
                    <a:pt x="902572" y="1188309"/>
                  </a:cubicBezTo>
                  <a:lnTo>
                    <a:pt x="914823" y="1257730"/>
                  </a:lnTo>
                  <a:cubicBezTo>
                    <a:pt x="918906" y="1278147"/>
                    <a:pt x="935240" y="1292440"/>
                    <a:pt x="955658" y="1292440"/>
                  </a:cubicBezTo>
                  <a:lnTo>
                    <a:pt x="1090415" y="1292440"/>
                  </a:lnTo>
                  <a:cubicBezTo>
                    <a:pt x="1110833" y="1292440"/>
                    <a:pt x="1127167" y="1278147"/>
                    <a:pt x="1131250" y="1257730"/>
                  </a:cubicBezTo>
                  <a:lnTo>
                    <a:pt x="1161877" y="1071929"/>
                  </a:lnTo>
                  <a:cubicBezTo>
                    <a:pt x="1163918" y="1061720"/>
                    <a:pt x="1168002" y="1053553"/>
                    <a:pt x="1176169" y="1047427"/>
                  </a:cubicBezTo>
                  <a:cubicBezTo>
                    <a:pt x="1182294" y="1041302"/>
                    <a:pt x="1188420" y="1035177"/>
                    <a:pt x="1194545" y="1031093"/>
                  </a:cubicBezTo>
                  <a:lnTo>
                    <a:pt x="1212921" y="1014759"/>
                  </a:lnTo>
                  <a:cubicBezTo>
                    <a:pt x="1317051" y="910629"/>
                    <a:pt x="1388513" y="779956"/>
                    <a:pt x="1388513" y="634990"/>
                  </a:cubicBezTo>
                  <a:cubicBezTo>
                    <a:pt x="1388513" y="600280"/>
                    <a:pt x="1384430" y="567612"/>
                    <a:pt x="1376262" y="534943"/>
                  </a:cubicBezTo>
                  <a:lnTo>
                    <a:pt x="1368095" y="508400"/>
                  </a:lnTo>
                  <a:cubicBezTo>
                    <a:pt x="1396680" y="498192"/>
                    <a:pt x="1425265" y="492066"/>
                    <a:pt x="1455891" y="492066"/>
                  </a:cubicBezTo>
                  <a:cubicBezTo>
                    <a:pt x="1441599" y="516568"/>
                    <a:pt x="1431390" y="543111"/>
                    <a:pt x="1429348" y="569654"/>
                  </a:cubicBezTo>
                  <a:cubicBezTo>
                    <a:pt x="1425265" y="602322"/>
                    <a:pt x="1435474" y="632948"/>
                    <a:pt x="1453850" y="657450"/>
                  </a:cubicBezTo>
                  <a:cubicBezTo>
                    <a:pt x="1470184" y="675825"/>
                    <a:pt x="1494685" y="686034"/>
                    <a:pt x="1519186" y="683993"/>
                  </a:cubicBezTo>
                  <a:cubicBezTo>
                    <a:pt x="1551855" y="681951"/>
                    <a:pt x="1582481" y="661533"/>
                    <a:pt x="1592690" y="628865"/>
                  </a:cubicBezTo>
                  <a:cubicBezTo>
                    <a:pt x="1611066" y="585988"/>
                    <a:pt x="1600857" y="536985"/>
                    <a:pt x="1568189" y="502275"/>
                  </a:cubicBezTo>
                  <a:cubicBezTo>
                    <a:pt x="1557980" y="492066"/>
                    <a:pt x="1547771" y="481857"/>
                    <a:pt x="1535520" y="475732"/>
                  </a:cubicBezTo>
                  <a:cubicBezTo>
                    <a:pt x="1566147" y="465523"/>
                    <a:pt x="1600857" y="461440"/>
                    <a:pt x="1633525" y="465523"/>
                  </a:cubicBezTo>
                  <a:cubicBezTo>
                    <a:pt x="1645776" y="465523"/>
                    <a:pt x="1653943" y="457356"/>
                    <a:pt x="1655985" y="447147"/>
                  </a:cubicBezTo>
                  <a:cubicBezTo>
                    <a:pt x="1655985" y="434897"/>
                    <a:pt x="1647818" y="426730"/>
                    <a:pt x="1637609" y="424688"/>
                  </a:cubicBezTo>
                  <a:lnTo>
                    <a:pt x="1637609" y="424688"/>
                  </a:lnTo>
                  <a:cubicBezTo>
                    <a:pt x="1568189" y="420604"/>
                    <a:pt x="1521228" y="432855"/>
                    <a:pt x="1490601" y="455314"/>
                  </a:cubicBezTo>
                  <a:cubicBezTo>
                    <a:pt x="1445683" y="445106"/>
                    <a:pt x="1398722" y="449189"/>
                    <a:pt x="1355845" y="467565"/>
                  </a:cubicBezTo>
                  <a:lnTo>
                    <a:pt x="1351761" y="455314"/>
                  </a:lnTo>
                  <a:cubicBezTo>
                    <a:pt x="1255798" y="228678"/>
                    <a:pt x="988326" y="63295"/>
                    <a:pt x="735147" y="63295"/>
                  </a:cubicBezTo>
                  <a:cubicBezTo>
                    <a:pt x="647351" y="63295"/>
                    <a:pt x="559555" y="83713"/>
                    <a:pt x="479926" y="120464"/>
                  </a:cubicBezTo>
                  <a:lnTo>
                    <a:pt x="228788" y="2042"/>
                  </a:lnTo>
                  <a:cubicBezTo>
                    <a:pt x="226747" y="0"/>
                    <a:pt x="222663" y="0"/>
                    <a:pt x="220621" y="0"/>
                  </a:cubicBezTo>
                  <a:cubicBezTo>
                    <a:pt x="208371" y="0"/>
                    <a:pt x="200204" y="8167"/>
                    <a:pt x="200204" y="20418"/>
                  </a:cubicBezTo>
                  <a:cubicBezTo>
                    <a:pt x="200204" y="22459"/>
                    <a:pt x="200204" y="24501"/>
                    <a:pt x="200204" y="26543"/>
                  </a:cubicBezTo>
                  <a:lnTo>
                    <a:pt x="281874" y="257263"/>
                  </a:lnTo>
                  <a:cubicBezTo>
                    <a:pt x="275749" y="263388"/>
                    <a:pt x="269624" y="271555"/>
                    <a:pt x="261457" y="279722"/>
                  </a:cubicBezTo>
                  <a:cubicBezTo>
                    <a:pt x="261457" y="279722"/>
                    <a:pt x="259415" y="281764"/>
                    <a:pt x="259415" y="281764"/>
                  </a:cubicBezTo>
                  <a:cubicBezTo>
                    <a:pt x="220621" y="326683"/>
                    <a:pt x="187953" y="377727"/>
                    <a:pt x="163452" y="432855"/>
                  </a:cubicBezTo>
                  <a:cubicBezTo>
                    <a:pt x="159368" y="445106"/>
                    <a:pt x="147118" y="455314"/>
                    <a:pt x="134867" y="457356"/>
                  </a:cubicBezTo>
                  <a:lnTo>
                    <a:pt x="61363" y="475732"/>
                  </a:lnTo>
                  <a:cubicBezTo>
                    <a:pt x="24611" y="483899"/>
                    <a:pt x="-1932" y="518609"/>
                    <a:pt x="110" y="555361"/>
                  </a:cubicBezTo>
                  <a:lnTo>
                    <a:pt x="110" y="714619"/>
                  </a:lnTo>
                  <a:cubicBezTo>
                    <a:pt x="110" y="751371"/>
                    <a:pt x="24611" y="784039"/>
                    <a:pt x="61363" y="794248"/>
                  </a:cubicBezTo>
                  <a:close/>
                  <a:moveTo>
                    <a:pt x="1470184" y="573737"/>
                  </a:moveTo>
                  <a:cubicBezTo>
                    <a:pt x="1472226" y="547194"/>
                    <a:pt x="1482434" y="522693"/>
                    <a:pt x="1498769" y="502275"/>
                  </a:cubicBezTo>
                  <a:cubicBezTo>
                    <a:pt x="1515103" y="510442"/>
                    <a:pt x="1529395" y="520651"/>
                    <a:pt x="1539604" y="532902"/>
                  </a:cubicBezTo>
                  <a:cubicBezTo>
                    <a:pt x="1560022" y="553319"/>
                    <a:pt x="1568189" y="585988"/>
                    <a:pt x="1555938" y="614572"/>
                  </a:cubicBezTo>
                  <a:cubicBezTo>
                    <a:pt x="1551855" y="630907"/>
                    <a:pt x="1535520" y="643157"/>
                    <a:pt x="1519186" y="643157"/>
                  </a:cubicBezTo>
                  <a:cubicBezTo>
                    <a:pt x="1506936" y="643157"/>
                    <a:pt x="1492643" y="639074"/>
                    <a:pt x="1484476" y="628865"/>
                  </a:cubicBezTo>
                  <a:cubicBezTo>
                    <a:pt x="1472226" y="614572"/>
                    <a:pt x="1468142" y="594155"/>
                    <a:pt x="1470184" y="573737"/>
                  </a:cubicBezTo>
                  <a:close/>
                  <a:moveTo>
                    <a:pt x="40946" y="555361"/>
                  </a:moveTo>
                  <a:cubicBezTo>
                    <a:pt x="38904" y="536985"/>
                    <a:pt x="53196" y="520651"/>
                    <a:pt x="69530" y="516568"/>
                  </a:cubicBezTo>
                  <a:lnTo>
                    <a:pt x="69530" y="516568"/>
                  </a:lnTo>
                  <a:lnTo>
                    <a:pt x="69530" y="516568"/>
                  </a:lnTo>
                  <a:lnTo>
                    <a:pt x="143034" y="498192"/>
                  </a:lnTo>
                  <a:lnTo>
                    <a:pt x="143034" y="498192"/>
                  </a:lnTo>
                  <a:lnTo>
                    <a:pt x="143034" y="498192"/>
                  </a:lnTo>
                  <a:cubicBezTo>
                    <a:pt x="167535" y="492066"/>
                    <a:pt x="189995" y="473690"/>
                    <a:pt x="198162" y="449189"/>
                  </a:cubicBezTo>
                  <a:cubicBezTo>
                    <a:pt x="218580" y="402228"/>
                    <a:pt x="247164" y="359351"/>
                    <a:pt x="279833" y="320558"/>
                  </a:cubicBezTo>
                  <a:lnTo>
                    <a:pt x="279833" y="320558"/>
                  </a:lnTo>
                  <a:cubicBezTo>
                    <a:pt x="302292" y="296056"/>
                    <a:pt x="324751" y="273597"/>
                    <a:pt x="351294" y="253179"/>
                  </a:cubicBezTo>
                  <a:cubicBezTo>
                    <a:pt x="359462" y="247054"/>
                    <a:pt x="361503" y="232762"/>
                    <a:pt x="353336" y="224595"/>
                  </a:cubicBezTo>
                  <a:cubicBezTo>
                    <a:pt x="347211" y="216428"/>
                    <a:pt x="332919" y="214386"/>
                    <a:pt x="324751" y="222553"/>
                  </a:cubicBezTo>
                  <a:lnTo>
                    <a:pt x="324751" y="222553"/>
                  </a:lnTo>
                  <a:cubicBezTo>
                    <a:pt x="324751" y="222553"/>
                    <a:pt x="318626" y="226636"/>
                    <a:pt x="312501" y="232762"/>
                  </a:cubicBezTo>
                  <a:lnTo>
                    <a:pt x="253290" y="63295"/>
                  </a:lnTo>
                  <a:cubicBezTo>
                    <a:pt x="253290" y="63295"/>
                    <a:pt x="253290" y="63295"/>
                    <a:pt x="253290" y="63295"/>
                  </a:cubicBezTo>
                  <a:cubicBezTo>
                    <a:pt x="253290" y="63295"/>
                    <a:pt x="253290" y="63295"/>
                    <a:pt x="253290" y="63295"/>
                  </a:cubicBezTo>
                  <a:lnTo>
                    <a:pt x="459508" y="161300"/>
                  </a:lnTo>
                  <a:lnTo>
                    <a:pt x="475842" y="169467"/>
                  </a:lnTo>
                  <a:lnTo>
                    <a:pt x="492177" y="161300"/>
                  </a:lnTo>
                  <a:cubicBezTo>
                    <a:pt x="571806" y="122506"/>
                    <a:pt x="653476" y="104130"/>
                    <a:pt x="735147" y="104130"/>
                  </a:cubicBezTo>
                  <a:cubicBezTo>
                    <a:pt x="976076" y="104130"/>
                    <a:pt x="1225172" y="261346"/>
                    <a:pt x="1312968" y="471649"/>
                  </a:cubicBezTo>
                  <a:lnTo>
                    <a:pt x="1337469" y="547194"/>
                  </a:lnTo>
                  <a:cubicBezTo>
                    <a:pt x="1345636" y="575779"/>
                    <a:pt x="1347678" y="606405"/>
                    <a:pt x="1347678" y="637032"/>
                  </a:cubicBezTo>
                  <a:cubicBezTo>
                    <a:pt x="1347678" y="765663"/>
                    <a:pt x="1284383" y="894295"/>
                    <a:pt x="1165960" y="1002508"/>
                  </a:cubicBezTo>
                  <a:cubicBezTo>
                    <a:pt x="1127167" y="1037219"/>
                    <a:pt x="1076122" y="1076012"/>
                    <a:pt x="1074081" y="1076012"/>
                  </a:cubicBezTo>
                  <a:cubicBezTo>
                    <a:pt x="1065914" y="1082138"/>
                    <a:pt x="1063872" y="1096430"/>
                    <a:pt x="1069997" y="1104597"/>
                  </a:cubicBezTo>
                  <a:cubicBezTo>
                    <a:pt x="1074081" y="1108680"/>
                    <a:pt x="1080206" y="1112764"/>
                    <a:pt x="1086331" y="1112764"/>
                  </a:cubicBezTo>
                  <a:cubicBezTo>
                    <a:pt x="1090415" y="1112764"/>
                    <a:pt x="1094498" y="1110722"/>
                    <a:pt x="1098582" y="1108680"/>
                  </a:cubicBezTo>
                  <a:cubicBezTo>
                    <a:pt x="1098582" y="1108680"/>
                    <a:pt x="1104707" y="1102555"/>
                    <a:pt x="1114916" y="1096430"/>
                  </a:cubicBezTo>
                  <a:lnTo>
                    <a:pt x="1088373" y="1251604"/>
                  </a:lnTo>
                  <a:cubicBezTo>
                    <a:pt x="1088373" y="1251604"/>
                    <a:pt x="1088373" y="1253646"/>
                    <a:pt x="1088373" y="1253646"/>
                  </a:cubicBezTo>
                  <a:lnTo>
                    <a:pt x="1088373" y="1253646"/>
                  </a:lnTo>
                  <a:lnTo>
                    <a:pt x="953616" y="1253646"/>
                  </a:lnTo>
                  <a:cubicBezTo>
                    <a:pt x="953616" y="1253646"/>
                    <a:pt x="953616" y="1253646"/>
                    <a:pt x="953616" y="1251604"/>
                  </a:cubicBezTo>
                  <a:lnTo>
                    <a:pt x="941366" y="1182184"/>
                  </a:lnTo>
                  <a:lnTo>
                    <a:pt x="933199" y="1137265"/>
                  </a:lnTo>
                  <a:lnTo>
                    <a:pt x="890321" y="1149516"/>
                  </a:lnTo>
                  <a:cubicBezTo>
                    <a:pt x="839277" y="1163808"/>
                    <a:pt x="788233" y="1169934"/>
                    <a:pt x="735147" y="1169934"/>
                  </a:cubicBezTo>
                  <a:cubicBezTo>
                    <a:pt x="704520" y="1169934"/>
                    <a:pt x="673894" y="1167892"/>
                    <a:pt x="643267" y="1161767"/>
                  </a:cubicBezTo>
                  <a:cubicBezTo>
                    <a:pt x="598348" y="1153599"/>
                    <a:pt x="555471" y="1139307"/>
                    <a:pt x="512594" y="1122973"/>
                  </a:cubicBezTo>
                  <a:cubicBezTo>
                    <a:pt x="502385" y="1118889"/>
                    <a:pt x="490135" y="1122973"/>
                    <a:pt x="486051" y="1133182"/>
                  </a:cubicBezTo>
                  <a:cubicBezTo>
                    <a:pt x="481968" y="1143391"/>
                    <a:pt x="486051" y="1155641"/>
                    <a:pt x="496260" y="1159725"/>
                  </a:cubicBezTo>
                  <a:cubicBezTo>
                    <a:pt x="508511" y="1165850"/>
                    <a:pt x="526887" y="1171975"/>
                    <a:pt x="547304" y="1178101"/>
                  </a:cubicBezTo>
                  <a:lnTo>
                    <a:pt x="549346" y="1186268"/>
                  </a:lnTo>
                  <a:lnTo>
                    <a:pt x="539137" y="1249563"/>
                  </a:lnTo>
                  <a:cubicBezTo>
                    <a:pt x="539137" y="1251604"/>
                    <a:pt x="539137" y="1251604"/>
                    <a:pt x="539137" y="1251604"/>
                  </a:cubicBezTo>
                  <a:lnTo>
                    <a:pt x="539137" y="1251604"/>
                  </a:lnTo>
                  <a:lnTo>
                    <a:pt x="404380" y="1251604"/>
                  </a:lnTo>
                  <a:cubicBezTo>
                    <a:pt x="404380" y="1251604"/>
                    <a:pt x="404380" y="1249563"/>
                    <a:pt x="404380" y="1249563"/>
                  </a:cubicBezTo>
                  <a:lnTo>
                    <a:pt x="373754" y="1063762"/>
                  </a:lnTo>
                  <a:lnTo>
                    <a:pt x="373754" y="1063762"/>
                  </a:lnTo>
                  <a:lnTo>
                    <a:pt x="373754" y="1063762"/>
                  </a:lnTo>
                  <a:cubicBezTo>
                    <a:pt x="369670" y="1047427"/>
                    <a:pt x="361503" y="1031093"/>
                    <a:pt x="349253" y="1018843"/>
                  </a:cubicBezTo>
                  <a:lnTo>
                    <a:pt x="349253" y="1018843"/>
                  </a:lnTo>
                  <a:lnTo>
                    <a:pt x="349253" y="1018843"/>
                  </a:lnTo>
                  <a:cubicBezTo>
                    <a:pt x="288000" y="963715"/>
                    <a:pt x="238997" y="896337"/>
                    <a:pt x="206329" y="822833"/>
                  </a:cubicBezTo>
                  <a:lnTo>
                    <a:pt x="206329" y="822833"/>
                  </a:lnTo>
                  <a:lnTo>
                    <a:pt x="206329" y="822833"/>
                  </a:lnTo>
                  <a:cubicBezTo>
                    <a:pt x="196120" y="802415"/>
                    <a:pt x="177744" y="786081"/>
                    <a:pt x="153243" y="777914"/>
                  </a:cubicBezTo>
                  <a:lnTo>
                    <a:pt x="151201" y="777914"/>
                  </a:lnTo>
                  <a:lnTo>
                    <a:pt x="149159" y="777914"/>
                  </a:lnTo>
                  <a:lnTo>
                    <a:pt x="73614" y="759538"/>
                  </a:lnTo>
                  <a:cubicBezTo>
                    <a:pt x="55238" y="755455"/>
                    <a:pt x="42987" y="739120"/>
                    <a:pt x="42987" y="718703"/>
                  </a:cubicBezTo>
                  <a:lnTo>
                    <a:pt x="42987" y="55536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4B7E9A2-12D5-4512-B090-F855D4DED535}"/>
                </a:ext>
              </a:extLst>
            </p:cNvPr>
            <p:cNvSpPr/>
            <p:nvPr/>
          </p:nvSpPr>
          <p:spPr>
            <a:xfrm>
              <a:off x="3376901" y="919274"/>
              <a:ext cx="415076" cy="93444"/>
            </a:xfrm>
            <a:custGeom>
              <a:avLst/>
              <a:gdLst>
                <a:gd name="connsiteX0" fmla="*/ 27617 w 415076"/>
                <a:gd name="connsiteY0" fmla="*/ 53086 h 93444"/>
                <a:gd name="connsiteX1" fmla="*/ 148081 w 415076"/>
                <a:gd name="connsiteY1" fmla="*/ 38794 h 93444"/>
                <a:gd name="connsiteX2" fmla="*/ 386968 w 415076"/>
                <a:gd name="connsiteY2" fmla="*/ 91880 h 93444"/>
                <a:gd name="connsiteX3" fmla="*/ 413511 w 415076"/>
                <a:gd name="connsiteY3" fmla="*/ 81671 h 93444"/>
                <a:gd name="connsiteX4" fmla="*/ 403302 w 415076"/>
                <a:gd name="connsiteY4" fmla="*/ 55128 h 93444"/>
                <a:gd name="connsiteX5" fmla="*/ 403302 w 415076"/>
                <a:gd name="connsiteY5" fmla="*/ 55128 h 93444"/>
                <a:gd name="connsiteX6" fmla="*/ 148081 w 415076"/>
                <a:gd name="connsiteY6" fmla="*/ 0 h 93444"/>
                <a:gd name="connsiteX7" fmla="*/ 15366 w 415076"/>
                <a:gd name="connsiteY7" fmla="*/ 16334 h 93444"/>
                <a:gd name="connsiteX8" fmla="*/ 1074 w 415076"/>
                <a:gd name="connsiteY8" fmla="*/ 40835 h 93444"/>
                <a:gd name="connsiteX9" fmla="*/ 25575 w 415076"/>
                <a:gd name="connsiteY9" fmla="*/ 55128 h 93444"/>
                <a:gd name="connsiteX10" fmla="*/ 25575 w 415076"/>
                <a:gd name="connsiteY10" fmla="*/ 55128 h 93444"/>
                <a:gd name="connsiteX11" fmla="*/ 27617 w 415076"/>
                <a:gd name="connsiteY11" fmla="*/ 53086 h 9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076" h="93444">
                  <a:moveTo>
                    <a:pt x="27617" y="53086"/>
                  </a:moveTo>
                  <a:cubicBezTo>
                    <a:pt x="66411" y="42877"/>
                    <a:pt x="107246" y="38794"/>
                    <a:pt x="148081" y="38794"/>
                  </a:cubicBezTo>
                  <a:cubicBezTo>
                    <a:pt x="229752" y="40835"/>
                    <a:pt x="311423" y="57170"/>
                    <a:pt x="386968" y="91880"/>
                  </a:cubicBezTo>
                  <a:cubicBezTo>
                    <a:pt x="397177" y="95963"/>
                    <a:pt x="409428" y="91880"/>
                    <a:pt x="413511" y="81671"/>
                  </a:cubicBezTo>
                  <a:cubicBezTo>
                    <a:pt x="417595" y="71462"/>
                    <a:pt x="413511" y="59211"/>
                    <a:pt x="403302" y="55128"/>
                  </a:cubicBezTo>
                  <a:lnTo>
                    <a:pt x="403302" y="55128"/>
                  </a:lnTo>
                  <a:cubicBezTo>
                    <a:pt x="323673" y="18376"/>
                    <a:pt x="235877" y="0"/>
                    <a:pt x="148081" y="0"/>
                  </a:cubicBezTo>
                  <a:cubicBezTo>
                    <a:pt x="103162" y="0"/>
                    <a:pt x="58243" y="6125"/>
                    <a:pt x="15366" y="16334"/>
                  </a:cubicBezTo>
                  <a:cubicBezTo>
                    <a:pt x="5157" y="18376"/>
                    <a:pt x="-3010" y="30627"/>
                    <a:pt x="1074" y="40835"/>
                  </a:cubicBezTo>
                  <a:cubicBezTo>
                    <a:pt x="5157" y="51044"/>
                    <a:pt x="15366" y="59211"/>
                    <a:pt x="25575" y="55128"/>
                  </a:cubicBezTo>
                  <a:lnTo>
                    <a:pt x="25575" y="55128"/>
                  </a:lnTo>
                  <a:cubicBezTo>
                    <a:pt x="25575" y="53086"/>
                    <a:pt x="25575" y="53086"/>
                    <a:pt x="27617" y="5308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94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2580-542B-E427-DFB1-3CF06A95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is seen as useful wherever it is used in the customer journey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8ECDC-7CE1-A016-4260-F4377C7C99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CF0A3-B09C-BE2B-6649-E964322B7FE1}"/>
              </a:ext>
            </a:extLst>
          </p:cNvPr>
          <p:cNvSpPr/>
          <p:nvPr/>
        </p:nvSpPr>
        <p:spPr>
          <a:xfrm>
            <a:off x="0" y="4371949"/>
            <a:ext cx="12192000" cy="8167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B1A14-1D37-1A7E-9013-0725B22854A5}"/>
              </a:ext>
            </a:extLst>
          </p:cNvPr>
          <p:cNvSpPr txBox="1"/>
          <p:nvPr/>
        </p:nvSpPr>
        <p:spPr>
          <a:xfrm>
            <a:off x="1858540" y="3761694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lt1"/>
                </a:solidFill>
              </a:rPr>
              <a:t>50%</a:t>
            </a:r>
          </a:p>
        </p:txBody>
      </p:sp>
      <p:grpSp>
        <p:nvGrpSpPr>
          <p:cNvPr id="8" name="POWER_USER_CONTEXTUAL_SHAPES_SPHERE">
            <a:extLst>
              <a:ext uri="{FF2B5EF4-FFF2-40B4-BE49-F238E27FC236}">
                <a16:creationId xmlns:a16="http://schemas.microsoft.com/office/drawing/2014/main" id="{98F55051-11D1-F96C-29FF-524390448B0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13035" y="2695606"/>
            <a:ext cx="2253950" cy="2253948"/>
            <a:chOff x="147506" y="3356025"/>
            <a:chExt cx="2253950" cy="2253948"/>
          </a:xfrm>
        </p:grpSpPr>
        <p:grpSp>
          <p:nvGrpSpPr>
            <p:cNvPr id="9" name="POWER_USER_CONTEXTUAL_SHAPES_SPHERE_MAIN">
              <a:extLst>
                <a:ext uri="{FF2B5EF4-FFF2-40B4-BE49-F238E27FC236}">
                  <a16:creationId xmlns:a16="http://schemas.microsoft.com/office/drawing/2014/main" id="{D3924CFC-373C-2F13-5C88-5DD29F0775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7506" y="3356025"/>
              <a:ext cx="2253950" cy="2253948"/>
              <a:chOff x="4791554" y="2629601"/>
              <a:chExt cx="2608891" cy="2608891"/>
            </a:xfrm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grpSpPr>
          <p:sp>
            <p:nvSpPr>
              <p:cNvPr id="11" name="POWER_USER_CONTEXTUAL_SHAPES_SPHERE_SPHERE">
                <a:extLst>
                  <a:ext uri="{FF2B5EF4-FFF2-40B4-BE49-F238E27FC236}">
                    <a16:creationId xmlns:a16="http://schemas.microsoft.com/office/drawing/2014/main" id="{5655CD77-1B2F-563A-5B20-7CBCC27810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1554" y="2629601"/>
                <a:ext cx="2608891" cy="2608891"/>
              </a:xfrm>
              <a:prstGeom prst="ellipse">
                <a:avLst/>
              </a:prstGeom>
              <a:solidFill>
                <a:srgbClr val="D9D9D9">
                  <a:alpha val="20000"/>
                </a:srgbClr>
              </a:solidFill>
              <a:ln w="3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POWER_USER_CONTEXTUAL_SHAPES_SPHERE_LIQUID">
                <a:extLst>
                  <a:ext uri="{FF2B5EF4-FFF2-40B4-BE49-F238E27FC236}">
                    <a16:creationId xmlns:a16="http://schemas.microsoft.com/office/drawing/2014/main" id="{45B943A1-9E29-8FBE-4802-5939FD7008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1554" y="2629601"/>
                <a:ext cx="2608891" cy="2608891"/>
              </a:xfrm>
              <a:prstGeom prst="chord">
                <a:avLst>
                  <a:gd name="adj1" fmla="val 18576000"/>
                  <a:gd name="adj2" fmla="val 13824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POWER_USER_CONTEXTUAL_SHAPES_SPHERE_LIMIT">
                <a:extLst>
                  <a:ext uri="{FF2B5EF4-FFF2-40B4-BE49-F238E27FC236}">
                    <a16:creationId xmlns:a16="http://schemas.microsoft.com/office/drawing/2014/main" id="{78DCDA74-1901-828D-A833-61502E6B9C5B}"/>
                  </a:ext>
                </a:extLst>
              </p:cNvPr>
              <p:cNvSpPr/>
              <p:nvPr/>
            </p:nvSpPr>
            <p:spPr>
              <a:xfrm>
                <a:off x="5264515" y="2845805"/>
                <a:ext cx="1662970" cy="166297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" name="POWER_USER_CONTEXTUAL_SHAPES_SPHERE_VALUE">
              <a:extLst>
                <a:ext uri="{FF2B5EF4-FFF2-40B4-BE49-F238E27FC236}">
                  <a16:creationId xmlns:a16="http://schemas.microsoft.com/office/drawing/2014/main" id="{4C1E5765-6633-04C2-4640-60C1D033F273}"/>
                </a:ext>
              </a:extLst>
            </p:cNvPr>
            <p:cNvSpPr txBox="1"/>
            <p:nvPr/>
          </p:nvSpPr>
          <p:spPr>
            <a:xfrm>
              <a:off x="845488" y="4827115"/>
              <a:ext cx="857981" cy="438741"/>
            </a:xfrm>
            <a:prstGeom prst="rect">
              <a:avLst/>
            </a:prstGeom>
            <a:noFill/>
          </p:spPr>
          <p:txBody>
            <a:bodyPr wrap="none" rtlCol="0">
              <a:normAutofit fontScale="92500" lnSpcReduction="20000"/>
            </a:bodyPr>
            <a:lstStyle/>
            <a:p>
              <a:pPr algn="ctr"/>
              <a:r>
                <a:rPr lang="en-GB" sz="2800" b="1" dirty="0">
                  <a:solidFill>
                    <a:schemeClr val="lt1"/>
                  </a:solidFill>
                </a:rPr>
                <a:t>78%</a:t>
              </a:r>
            </a:p>
          </p:txBody>
        </p:sp>
      </p:grpSp>
      <p:grpSp>
        <p:nvGrpSpPr>
          <p:cNvPr id="14" name="POWER_USER_CONTEXTUAL_SHAPES_SPHERE">
            <a:extLst>
              <a:ext uri="{FF2B5EF4-FFF2-40B4-BE49-F238E27FC236}">
                <a16:creationId xmlns:a16="http://schemas.microsoft.com/office/drawing/2014/main" id="{DD518AF1-324F-1B55-282E-E7F08EBEF28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969025" y="2695606"/>
            <a:ext cx="2253950" cy="2253948"/>
            <a:chOff x="147506" y="3356025"/>
            <a:chExt cx="2253950" cy="2253948"/>
          </a:xfrm>
        </p:grpSpPr>
        <p:grpSp>
          <p:nvGrpSpPr>
            <p:cNvPr id="15" name="POWER_USER_CONTEXTUAL_SHAPES_SPHERE_MAIN">
              <a:extLst>
                <a:ext uri="{FF2B5EF4-FFF2-40B4-BE49-F238E27FC236}">
                  <a16:creationId xmlns:a16="http://schemas.microsoft.com/office/drawing/2014/main" id="{DE429DC2-F840-3B0E-94F5-56D0CF51F07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7506" y="3356025"/>
              <a:ext cx="2253950" cy="2253948"/>
              <a:chOff x="4791554" y="2629601"/>
              <a:chExt cx="2608891" cy="2608891"/>
            </a:xfrm>
            <a:effectLst>
              <a:outerShdw blurRad="152400" dir="5400000" sx="90000" sy="-19000" rotWithShape="0">
                <a:prstClr val="black">
                  <a:alpha val="15000"/>
                </a:prstClr>
              </a:outerShdw>
            </a:effectLst>
          </p:grpSpPr>
          <p:sp>
            <p:nvSpPr>
              <p:cNvPr id="17" name="POWER_USER_CONTEXTUAL_SHAPES_SPHERE_SPHERE">
                <a:extLst>
                  <a:ext uri="{FF2B5EF4-FFF2-40B4-BE49-F238E27FC236}">
                    <a16:creationId xmlns:a16="http://schemas.microsoft.com/office/drawing/2014/main" id="{16FD0358-2195-1AD4-043C-F7084EE182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1554" y="2629601"/>
                <a:ext cx="2608891" cy="2608891"/>
              </a:xfrm>
              <a:prstGeom prst="ellipse">
                <a:avLst/>
              </a:prstGeom>
              <a:solidFill>
                <a:schemeClr val="tx2">
                  <a:lumMod val="75000"/>
                  <a:alpha val="20000"/>
                </a:schemeClr>
              </a:solidFill>
              <a:ln w="3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POWER_USER_CONTEXTUAL_SHAPES_SPHERE_LIQUID">
                <a:extLst>
                  <a:ext uri="{FF2B5EF4-FFF2-40B4-BE49-F238E27FC236}">
                    <a16:creationId xmlns:a16="http://schemas.microsoft.com/office/drawing/2014/main" id="{EF2CC3DC-A620-EBBB-4674-855C28927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1554" y="2629601"/>
                <a:ext cx="2608891" cy="2608891"/>
              </a:xfrm>
              <a:prstGeom prst="chord">
                <a:avLst>
                  <a:gd name="adj1" fmla="val 2700000"/>
                  <a:gd name="adj2" fmla="val 8100000"/>
                </a:avLst>
              </a:prstGeom>
              <a:gradFill flip="none" rotWithShape="1">
                <a:gsLst>
                  <a:gs pos="0">
                    <a:schemeClr val="accent2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POWER_USER_CONTEXTUAL_SHAPES_SPHERE_LIMIT">
                <a:extLst>
                  <a:ext uri="{FF2B5EF4-FFF2-40B4-BE49-F238E27FC236}">
                    <a16:creationId xmlns:a16="http://schemas.microsoft.com/office/drawing/2014/main" id="{3C8A2A09-2D29-F094-6F49-FCA4429F74DF}"/>
                  </a:ext>
                </a:extLst>
              </p:cNvPr>
              <p:cNvSpPr/>
              <p:nvPr/>
            </p:nvSpPr>
            <p:spPr>
              <a:xfrm>
                <a:off x="5173617" y="4764191"/>
                <a:ext cx="1844764" cy="18447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" name="POWER_USER_CONTEXTUAL_SHAPES_SPHERE_VALUE">
              <a:extLst>
                <a:ext uri="{FF2B5EF4-FFF2-40B4-BE49-F238E27FC236}">
                  <a16:creationId xmlns:a16="http://schemas.microsoft.com/office/drawing/2014/main" id="{302CA88A-DD38-96DF-E095-573C3B44AAC8}"/>
                </a:ext>
              </a:extLst>
            </p:cNvPr>
            <p:cNvSpPr txBox="1"/>
            <p:nvPr/>
          </p:nvSpPr>
          <p:spPr>
            <a:xfrm>
              <a:off x="845488" y="4728842"/>
              <a:ext cx="857981" cy="438741"/>
            </a:xfrm>
            <a:prstGeom prst="rect">
              <a:avLst/>
            </a:prstGeom>
            <a:noFill/>
          </p:spPr>
          <p:txBody>
            <a:bodyPr wrap="none" rtlCol="0" anchor="b">
              <a:normAutofit fontScale="92500" lnSpcReduction="20000"/>
            </a:bodyPr>
            <a:lstStyle/>
            <a:p>
              <a:pPr algn="ctr"/>
              <a:r>
                <a:rPr lang="en-GB" sz="2800" b="1" dirty="0">
                  <a:solidFill>
                    <a:schemeClr val="accent6"/>
                  </a:solidFill>
                </a:rPr>
                <a:t>25%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EDC96D-4589-6C38-8C43-B4ED57C54B46}"/>
              </a:ext>
            </a:extLst>
          </p:cNvPr>
          <p:cNvSpPr txBox="1"/>
          <p:nvPr/>
        </p:nvSpPr>
        <p:spPr>
          <a:xfrm>
            <a:off x="1461138" y="2088394"/>
            <a:ext cx="523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Q:  Overall, how useful did you find this piece of mail?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8AC39D-7BD5-928C-FE89-D15AD74D318A}"/>
              </a:ext>
            </a:extLst>
          </p:cNvPr>
          <p:cNvSpPr txBox="1"/>
          <p:nvPr/>
        </p:nvSpPr>
        <p:spPr>
          <a:xfrm>
            <a:off x="980499" y="5188944"/>
            <a:ext cx="251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Very or somewhat useful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E37FAB-C17E-EFC9-F504-8D600A52E89F}"/>
              </a:ext>
            </a:extLst>
          </p:cNvPr>
          <p:cNvSpPr txBox="1"/>
          <p:nvPr/>
        </p:nvSpPr>
        <p:spPr>
          <a:xfrm>
            <a:off x="5264362" y="5187106"/>
            <a:ext cx="166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 at all useful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303220-930A-E61A-2110-B44EB52A90F5}"/>
              </a:ext>
            </a:extLst>
          </p:cNvPr>
          <p:cNvSpPr txBox="1"/>
          <p:nvPr/>
        </p:nvSpPr>
        <p:spPr>
          <a:xfrm>
            <a:off x="792480" y="6316378"/>
            <a:ext cx="7053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Attention Research, Blue Yonder, Direct Mail n=762, Partially Addressed n=104, Door Drop n=221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AC0C06-310C-9C70-A255-43C23843C4A4}"/>
              </a:ext>
            </a:extLst>
          </p:cNvPr>
          <p:cNvSpPr txBox="1"/>
          <p:nvPr/>
        </p:nvSpPr>
        <p:spPr>
          <a:xfrm>
            <a:off x="7571542" y="2924364"/>
            <a:ext cx="4527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Mail is no different to other communication channels: it is relevance that determines how the content will be received. If the message is pertinent and timely, it will be welcomed. </a:t>
            </a:r>
          </a:p>
        </p:txBody>
      </p:sp>
    </p:spTree>
    <p:extLst>
      <p:ext uri="{BB962C8B-B14F-4D97-AF65-F5344CB8AC3E}">
        <p14:creationId xmlns:p14="http://schemas.microsoft.com/office/powerpoint/2010/main" val="305564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91C6-8194-5EED-42F9-4EF0B14F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CAN DELIVER CAMPAIGN UPLIFT AT EVERY STAGE OF THE FUNNEL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FFC41-4731-F9F1-764C-7E411B20736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3295E0C-FFCC-4E8A-CC7E-DC7C5667ACF7}"/>
              </a:ext>
            </a:extLst>
          </p:cNvPr>
          <p:cNvSpPr txBox="1">
            <a:spLocks/>
          </p:cNvSpPr>
          <p:nvPr/>
        </p:nvSpPr>
        <p:spPr>
          <a:xfrm>
            <a:off x="4703616" y="1781175"/>
            <a:ext cx="7052955" cy="4476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dirty="0"/>
              <a:t>Brands always need to balance long and short-term goals. Future growth requires awareness and consideration. Stimulating intent and providing a drive-to-purchase enables brands to increase their share of current demand. How does mail stack up against these imperatives?</a:t>
            </a:r>
          </a:p>
          <a:p>
            <a:pPr>
              <a:spcBef>
                <a:spcPts val="600"/>
              </a:spcBef>
            </a:pPr>
            <a:r>
              <a:rPr lang="en-GB" dirty="0"/>
              <a:t>Customer journeys are becoming increasingly less linear, but the marketing funnel remains a useful construct to examine how individual channels contribute across the path-to-purchase.</a:t>
            </a:r>
          </a:p>
          <a:p>
            <a:pPr>
              <a:spcBef>
                <a:spcPts val="600"/>
              </a:spcBef>
            </a:pPr>
            <a:r>
              <a:rPr lang="en-GB" dirty="0"/>
              <a:t>In analysing 1,475 pieces of mail, Marketreach found that the average item drove 16% of recipients to consider the brand (as measured by actions like ‘discussed with someone’ or ‘went online for more information’).</a:t>
            </a:r>
          </a:p>
          <a:p>
            <a:pPr>
              <a:spcBef>
                <a:spcPts val="600"/>
              </a:spcBef>
            </a:pPr>
            <a:r>
              <a:rPr lang="en-GB" dirty="0"/>
              <a:t>Consideration flowed through to intent. On average, each mail piece led 9% of people to take a purposeful action such as ‘planning a purchase’ or ‘visiting a store’.</a:t>
            </a:r>
          </a:p>
          <a:p>
            <a:pPr>
              <a:spcBef>
                <a:spcPts val="600"/>
              </a:spcBef>
            </a:pPr>
            <a:r>
              <a:rPr lang="en-GB" dirty="0"/>
              <a:t>And the final link in the chain, each individual item of mail persuaded an average of 5% of people to transact.</a:t>
            </a: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53689585-C1D6-2F23-6C35-6FC230AF93B0}"/>
              </a:ext>
            </a:extLst>
          </p:cNvPr>
          <p:cNvSpPr/>
          <p:nvPr/>
        </p:nvSpPr>
        <p:spPr>
          <a:xfrm flipH="1" flipV="1">
            <a:off x="504640" y="2270662"/>
            <a:ext cx="3701668" cy="81716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70F7EC8E-DD54-97FA-23FE-D3D329B4BD4D}"/>
              </a:ext>
            </a:extLst>
          </p:cNvPr>
          <p:cNvSpPr/>
          <p:nvPr/>
        </p:nvSpPr>
        <p:spPr>
          <a:xfrm flipH="1" flipV="1">
            <a:off x="733049" y="3129027"/>
            <a:ext cx="3244851" cy="81716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988552AC-9644-6E87-A561-8F649B15845F}"/>
              </a:ext>
            </a:extLst>
          </p:cNvPr>
          <p:cNvSpPr/>
          <p:nvPr/>
        </p:nvSpPr>
        <p:spPr>
          <a:xfrm flipH="1" flipV="1">
            <a:off x="955299" y="3987392"/>
            <a:ext cx="2800350" cy="817160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C19BE744-B6BE-0A15-B304-1AFBA9395A9A}"/>
              </a:ext>
            </a:extLst>
          </p:cNvPr>
          <p:cNvSpPr/>
          <p:nvPr/>
        </p:nvSpPr>
        <p:spPr>
          <a:xfrm flipH="1" flipV="1">
            <a:off x="1177549" y="4845757"/>
            <a:ext cx="2355850" cy="817160"/>
          </a:xfrm>
          <a:prstGeom prst="trapezoi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FE69E-5425-2B1C-344D-4E8D233EF05F}"/>
              </a:ext>
            </a:extLst>
          </p:cNvPr>
          <p:cNvSpPr txBox="1"/>
          <p:nvPr/>
        </p:nvSpPr>
        <p:spPr>
          <a:xfrm>
            <a:off x="1593887" y="2362372"/>
            <a:ext cx="15231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AWARENESS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65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3BFF01-259E-8635-2E9D-312E3141A698}"/>
              </a:ext>
            </a:extLst>
          </p:cNvPr>
          <p:cNvSpPr txBox="1"/>
          <p:nvPr/>
        </p:nvSpPr>
        <p:spPr>
          <a:xfrm>
            <a:off x="1341415" y="3206269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CONSIDERATION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16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5A939-5B7C-7910-19C7-418DFF09C9A8}"/>
              </a:ext>
            </a:extLst>
          </p:cNvPr>
          <p:cNvSpPr txBox="1"/>
          <p:nvPr/>
        </p:nvSpPr>
        <p:spPr>
          <a:xfrm>
            <a:off x="1903266" y="4068085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INTENT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9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AC75AF-E7A0-84F9-BB22-323F702096C1}"/>
              </a:ext>
            </a:extLst>
          </p:cNvPr>
          <p:cNvSpPr txBox="1"/>
          <p:nvPr/>
        </p:nvSpPr>
        <p:spPr>
          <a:xfrm>
            <a:off x="1477671" y="4926450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TRANSACTION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5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8309D-4F0B-133F-F8DA-4AA8F122A5CD}"/>
              </a:ext>
            </a:extLst>
          </p:cNvPr>
          <p:cNvSpPr txBox="1"/>
          <p:nvPr/>
        </p:nvSpPr>
        <p:spPr>
          <a:xfrm>
            <a:off x="792480" y="6316378"/>
            <a:ext cx="3732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WARC,  The Attention Advantage, 2023</a:t>
            </a:r>
          </a:p>
        </p:txBody>
      </p:sp>
    </p:spTree>
    <p:extLst>
      <p:ext uri="{BB962C8B-B14F-4D97-AF65-F5344CB8AC3E}">
        <p14:creationId xmlns:p14="http://schemas.microsoft.com/office/powerpoint/2010/main" val="25576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A453-4355-F31E-129E-F9B14096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9334276" cy="475686"/>
          </a:xfrm>
        </p:spPr>
        <p:txBody>
          <a:bodyPr/>
          <a:lstStyle/>
          <a:p>
            <a:r>
              <a:rPr lang="en-GB" dirty="0"/>
              <a:t>All mail drives full funnel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61E86-745B-3D11-AAAD-577BC9646D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With direct mail working slightly harder lower down the funnel where the recipient is more likely to already have a relationship with the brand sending it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FFAF1-8632-E82B-3FF4-98350B8BFD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A8761D6A-F32A-3D27-3B9E-114A1D68EE9D}"/>
              </a:ext>
            </a:extLst>
          </p:cNvPr>
          <p:cNvSpPr/>
          <p:nvPr/>
        </p:nvSpPr>
        <p:spPr>
          <a:xfrm flipH="1" flipV="1">
            <a:off x="655407" y="2715766"/>
            <a:ext cx="3201829" cy="81716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AD51CFF8-23BE-D7D8-4108-939F9E0D0A59}"/>
              </a:ext>
            </a:extLst>
          </p:cNvPr>
          <p:cNvSpPr/>
          <p:nvPr/>
        </p:nvSpPr>
        <p:spPr>
          <a:xfrm flipH="1" flipV="1">
            <a:off x="852974" y="3574131"/>
            <a:ext cx="2806695" cy="81716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57197F83-29BB-D473-30F0-FC3912A237CD}"/>
              </a:ext>
            </a:extLst>
          </p:cNvPr>
          <p:cNvSpPr/>
          <p:nvPr/>
        </p:nvSpPr>
        <p:spPr>
          <a:xfrm flipH="1" flipV="1">
            <a:off x="1045213" y="4432496"/>
            <a:ext cx="2422216" cy="817160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5585B993-7187-16DE-4D28-ABFFE534F29A}"/>
              </a:ext>
            </a:extLst>
          </p:cNvPr>
          <p:cNvSpPr/>
          <p:nvPr/>
        </p:nvSpPr>
        <p:spPr>
          <a:xfrm flipH="1" flipV="1">
            <a:off x="1237453" y="5290861"/>
            <a:ext cx="2037737" cy="817160"/>
          </a:xfrm>
          <a:prstGeom prst="trapezoi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7AC762-F1B4-8408-AE8A-8C2B3C121C2B}"/>
              </a:ext>
            </a:extLst>
          </p:cNvPr>
          <p:cNvSpPr txBox="1"/>
          <p:nvPr/>
        </p:nvSpPr>
        <p:spPr>
          <a:xfrm>
            <a:off x="1494734" y="2807476"/>
            <a:ext cx="15231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AWARENESS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63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ABD1A6-1A9F-D7EB-EE2A-1673CD607FC8}"/>
              </a:ext>
            </a:extLst>
          </p:cNvPr>
          <p:cNvSpPr txBox="1"/>
          <p:nvPr/>
        </p:nvSpPr>
        <p:spPr>
          <a:xfrm>
            <a:off x="1242262" y="3651373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CONSIDERATION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17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1D2530-8C8F-CD44-6DE5-A264721ECE8A}"/>
              </a:ext>
            </a:extLst>
          </p:cNvPr>
          <p:cNvSpPr txBox="1"/>
          <p:nvPr/>
        </p:nvSpPr>
        <p:spPr>
          <a:xfrm>
            <a:off x="1804114" y="4513189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INTENT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12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19D89B-0B94-0540-BA66-BF1E674F6F41}"/>
              </a:ext>
            </a:extLst>
          </p:cNvPr>
          <p:cNvSpPr txBox="1"/>
          <p:nvPr/>
        </p:nvSpPr>
        <p:spPr>
          <a:xfrm>
            <a:off x="1378517" y="5371554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TRANSACTION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4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472EA711-B17D-F6FF-448E-379817330E8B}"/>
              </a:ext>
            </a:extLst>
          </p:cNvPr>
          <p:cNvSpPr/>
          <p:nvPr/>
        </p:nvSpPr>
        <p:spPr>
          <a:xfrm flipH="1" flipV="1">
            <a:off x="4489873" y="2715766"/>
            <a:ext cx="3201829" cy="81716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55E66320-E3EE-100D-5FCC-3BE3DCB6F2C3}"/>
              </a:ext>
            </a:extLst>
          </p:cNvPr>
          <p:cNvSpPr/>
          <p:nvPr/>
        </p:nvSpPr>
        <p:spPr>
          <a:xfrm flipH="1" flipV="1">
            <a:off x="4687440" y="3574131"/>
            <a:ext cx="2806695" cy="81716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09D03FE2-F93D-0882-90E6-C52DCC0D6282}"/>
              </a:ext>
            </a:extLst>
          </p:cNvPr>
          <p:cNvSpPr/>
          <p:nvPr/>
        </p:nvSpPr>
        <p:spPr>
          <a:xfrm flipH="1" flipV="1">
            <a:off x="4879679" y="4432496"/>
            <a:ext cx="2422216" cy="817160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1ACDF923-C58B-C6DD-1698-A95E209E8CB6}"/>
              </a:ext>
            </a:extLst>
          </p:cNvPr>
          <p:cNvSpPr/>
          <p:nvPr/>
        </p:nvSpPr>
        <p:spPr>
          <a:xfrm flipH="1" flipV="1">
            <a:off x="5071919" y="5290861"/>
            <a:ext cx="2037737" cy="817160"/>
          </a:xfrm>
          <a:prstGeom prst="trapezoi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65F8BA-640D-BBD7-83A7-74F87F5EBE3D}"/>
              </a:ext>
            </a:extLst>
          </p:cNvPr>
          <p:cNvSpPr txBox="1"/>
          <p:nvPr/>
        </p:nvSpPr>
        <p:spPr>
          <a:xfrm>
            <a:off x="5329200" y="2807476"/>
            <a:ext cx="15231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AWARENESS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68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B4A529-7EF0-7A20-3AA6-FA46826629F9}"/>
              </a:ext>
            </a:extLst>
          </p:cNvPr>
          <p:cNvSpPr txBox="1"/>
          <p:nvPr/>
        </p:nvSpPr>
        <p:spPr>
          <a:xfrm>
            <a:off x="5076728" y="3651373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CONSIDERATION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11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5E8FA-53DD-D4CB-CDCC-3B432417EE37}"/>
              </a:ext>
            </a:extLst>
          </p:cNvPr>
          <p:cNvSpPr txBox="1"/>
          <p:nvPr/>
        </p:nvSpPr>
        <p:spPr>
          <a:xfrm>
            <a:off x="5638580" y="4513189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INTENT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4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AA5EF-5542-E0E0-C4DB-356765CFFDFC}"/>
              </a:ext>
            </a:extLst>
          </p:cNvPr>
          <p:cNvSpPr txBox="1"/>
          <p:nvPr/>
        </p:nvSpPr>
        <p:spPr>
          <a:xfrm>
            <a:off x="5212983" y="5371554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TRANSACTION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3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94854A6A-F80A-E8C1-C29A-6DEA3AB3F43F}"/>
              </a:ext>
            </a:extLst>
          </p:cNvPr>
          <p:cNvSpPr/>
          <p:nvPr/>
        </p:nvSpPr>
        <p:spPr>
          <a:xfrm flipH="1" flipV="1">
            <a:off x="8374571" y="2715766"/>
            <a:ext cx="3201829" cy="81716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4E182C40-659C-4920-D646-0EF5579CFC4D}"/>
              </a:ext>
            </a:extLst>
          </p:cNvPr>
          <p:cNvSpPr/>
          <p:nvPr/>
        </p:nvSpPr>
        <p:spPr>
          <a:xfrm flipH="1" flipV="1">
            <a:off x="8572138" y="3574131"/>
            <a:ext cx="2806695" cy="817160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9E29CA43-D58D-E8A7-4513-9B599CE1587E}"/>
              </a:ext>
            </a:extLst>
          </p:cNvPr>
          <p:cNvSpPr/>
          <p:nvPr/>
        </p:nvSpPr>
        <p:spPr>
          <a:xfrm flipH="1" flipV="1">
            <a:off x="8764377" y="4432496"/>
            <a:ext cx="2422216" cy="817160"/>
          </a:xfrm>
          <a:prstGeom prst="trapezoi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89EFD29F-DE47-FEBE-B38B-F04B7FB0B607}"/>
              </a:ext>
            </a:extLst>
          </p:cNvPr>
          <p:cNvSpPr/>
          <p:nvPr/>
        </p:nvSpPr>
        <p:spPr>
          <a:xfrm flipH="1" flipV="1">
            <a:off x="8956617" y="5290861"/>
            <a:ext cx="2037737" cy="817160"/>
          </a:xfrm>
          <a:prstGeom prst="trapezoi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30D011-25C6-383A-0551-D81C3D1A53A9}"/>
              </a:ext>
            </a:extLst>
          </p:cNvPr>
          <p:cNvSpPr txBox="1"/>
          <p:nvPr/>
        </p:nvSpPr>
        <p:spPr>
          <a:xfrm>
            <a:off x="9213898" y="2807476"/>
            <a:ext cx="152317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AWARENESS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87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116B02-009A-E9B4-7BB3-AE6CF72A21EE}"/>
              </a:ext>
            </a:extLst>
          </p:cNvPr>
          <p:cNvSpPr txBox="1"/>
          <p:nvPr/>
        </p:nvSpPr>
        <p:spPr>
          <a:xfrm>
            <a:off x="8961426" y="3651373"/>
            <a:ext cx="2028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CONSIDERATION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14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5040B2-DC8A-A805-E016-ED96E1FD5328}"/>
              </a:ext>
            </a:extLst>
          </p:cNvPr>
          <p:cNvSpPr txBox="1"/>
          <p:nvPr/>
        </p:nvSpPr>
        <p:spPr>
          <a:xfrm>
            <a:off x="9523278" y="4513189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INTENT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7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98150F-A1BC-CD01-D74D-F3C87155ADF6}"/>
              </a:ext>
            </a:extLst>
          </p:cNvPr>
          <p:cNvSpPr txBox="1"/>
          <p:nvPr/>
        </p:nvSpPr>
        <p:spPr>
          <a:xfrm>
            <a:off x="9097681" y="5371554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TRANSACTION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j-lt"/>
              </a:rPr>
              <a:t>5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%</a:t>
            </a:r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AC44FF-DB03-C5C3-2A70-F53546369197}"/>
              </a:ext>
            </a:extLst>
          </p:cNvPr>
          <p:cNvSpPr txBox="1"/>
          <p:nvPr/>
        </p:nvSpPr>
        <p:spPr>
          <a:xfrm>
            <a:off x="655407" y="2300131"/>
            <a:ext cx="3201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Direct Mail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CD89EB-64F0-E593-2A91-28069855F78F}"/>
              </a:ext>
            </a:extLst>
          </p:cNvPr>
          <p:cNvSpPr txBox="1"/>
          <p:nvPr/>
        </p:nvSpPr>
        <p:spPr>
          <a:xfrm>
            <a:off x="4489874" y="2300131"/>
            <a:ext cx="320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Partially Addressed Mail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D21CF6-0DE3-B3F6-5C76-B17288691A39}"/>
              </a:ext>
            </a:extLst>
          </p:cNvPr>
          <p:cNvSpPr txBox="1"/>
          <p:nvPr/>
        </p:nvSpPr>
        <p:spPr>
          <a:xfrm>
            <a:off x="8374571" y="2300131"/>
            <a:ext cx="3162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Door Drop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0EE6E-78B3-1C4C-FCFA-5748321DB89E}"/>
              </a:ext>
            </a:extLst>
          </p:cNvPr>
          <p:cNvSpPr txBox="1"/>
          <p:nvPr/>
        </p:nvSpPr>
        <p:spPr>
          <a:xfrm>
            <a:off x="792480" y="6316378"/>
            <a:ext cx="3732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Marketreach, WARC,  The Attention Advantage, 2023</a:t>
            </a:r>
          </a:p>
        </p:txBody>
      </p:sp>
    </p:spTree>
    <p:extLst>
      <p:ext uri="{BB962C8B-B14F-4D97-AF65-F5344CB8AC3E}">
        <p14:creationId xmlns:p14="http://schemas.microsoft.com/office/powerpoint/2010/main" val="201654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099B29A9-8582-40FB-A346-88FCCB88A59D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49316715"/>
              </p:ext>
            </p:extLst>
          </p:nvPr>
        </p:nvGraphicFramePr>
        <p:xfrm>
          <a:off x="160020" y="1657350"/>
          <a:ext cx="11597005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93E156-7C18-4144-B79D-395FB9D73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65F963-5CF1-4F72-9B61-896ED62E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11186960" cy="475686"/>
          </a:xfrm>
        </p:spPr>
        <p:txBody>
          <a:bodyPr/>
          <a:lstStyle/>
          <a:p>
            <a:r>
              <a:rPr lang="en-GB" dirty="0"/>
              <a:t>Mail &amp; other channels = performance amplifier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65639-A469-43FB-ADFB-57B191A5B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11271024" cy="258935"/>
          </a:xfrm>
        </p:spPr>
        <p:txBody>
          <a:bodyPr/>
          <a:lstStyle/>
          <a:p>
            <a:r>
              <a:rPr lang="en-GB" dirty="0"/>
              <a:t>Hard metrics – mail used as part of the marketing mix drives the strongest business performance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577594-241C-4EBF-B5EA-99FEFBB0BDCB}"/>
              </a:ext>
            </a:extLst>
          </p:cNvPr>
          <p:cNvSpPr txBox="1"/>
          <p:nvPr/>
        </p:nvSpPr>
        <p:spPr>
          <a:xfrm>
            <a:off x="8069085" y="6410043"/>
            <a:ext cx="3377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WARC, Mail Effectiveness Study, Figure 5,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F3458-3677-405E-B534-02E26B2B2AF2}"/>
              </a:ext>
            </a:extLst>
          </p:cNvPr>
          <p:cNvSpPr txBox="1"/>
          <p:nvPr/>
        </p:nvSpPr>
        <p:spPr>
          <a:xfrm>
            <a:off x="3015532" y="1411365"/>
            <a:ext cx="614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Campaign objectives</a:t>
            </a:r>
          </a:p>
          <a:p>
            <a:pPr algn="ctr"/>
            <a:r>
              <a:rPr lang="en-GB" b="1" dirty="0"/>
              <a:t>UK cases that use direct mail in the mix 2016-2020 - % of cases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82883C-A974-E301-6574-AA209DCF32F7}"/>
              </a:ext>
            </a:extLst>
          </p:cNvPr>
          <p:cNvCxnSpPr>
            <a:cxnSpLocks/>
          </p:cNvCxnSpPr>
          <p:nvPr/>
        </p:nvCxnSpPr>
        <p:spPr>
          <a:xfrm>
            <a:off x="1699188" y="3221296"/>
            <a:ext cx="0" cy="420963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964750-616C-682B-202B-4B26BE620C69}"/>
              </a:ext>
            </a:extLst>
          </p:cNvPr>
          <p:cNvCxnSpPr>
            <a:cxnSpLocks/>
          </p:cNvCxnSpPr>
          <p:nvPr/>
        </p:nvCxnSpPr>
        <p:spPr>
          <a:xfrm>
            <a:off x="2699919" y="3351394"/>
            <a:ext cx="0" cy="420963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4AF89D-32D4-B322-2464-2E97DBD26AA3}"/>
              </a:ext>
            </a:extLst>
          </p:cNvPr>
          <p:cNvCxnSpPr>
            <a:cxnSpLocks/>
          </p:cNvCxnSpPr>
          <p:nvPr/>
        </p:nvCxnSpPr>
        <p:spPr>
          <a:xfrm>
            <a:off x="3689217" y="2634001"/>
            <a:ext cx="0" cy="420963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B930D3-00E9-E051-912D-81EB343F0C56}"/>
              </a:ext>
            </a:extLst>
          </p:cNvPr>
          <p:cNvCxnSpPr>
            <a:cxnSpLocks/>
          </p:cNvCxnSpPr>
          <p:nvPr/>
        </p:nvCxnSpPr>
        <p:spPr>
          <a:xfrm>
            <a:off x="6675696" y="4157998"/>
            <a:ext cx="0" cy="420963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3B6419-AF53-86B0-4841-8F1755262C5E}"/>
              </a:ext>
            </a:extLst>
          </p:cNvPr>
          <p:cNvCxnSpPr>
            <a:cxnSpLocks/>
          </p:cNvCxnSpPr>
          <p:nvPr/>
        </p:nvCxnSpPr>
        <p:spPr>
          <a:xfrm>
            <a:off x="7675862" y="4288096"/>
            <a:ext cx="0" cy="420963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4464B2-CCA4-63E2-742C-70E2267A3A5D}"/>
              </a:ext>
            </a:extLst>
          </p:cNvPr>
          <p:cNvCxnSpPr>
            <a:cxnSpLocks/>
          </p:cNvCxnSpPr>
          <p:nvPr/>
        </p:nvCxnSpPr>
        <p:spPr>
          <a:xfrm>
            <a:off x="8676312" y="5009205"/>
            <a:ext cx="0" cy="420963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8B255C-B9EF-EB2A-2470-7D586C054149}"/>
              </a:ext>
            </a:extLst>
          </p:cNvPr>
          <p:cNvCxnSpPr>
            <a:cxnSpLocks/>
          </p:cNvCxnSpPr>
          <p:nvPr/>
        </p:nvCxnSpPr>
        <p:spPr>
          <a:xfrm>
            <a:off x="9676757" y="5161604"/>
            <a:ext cx="0" cy="420963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28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CONTEXTUAL_SHAPES_TAG" val="POWER_USER_CONTEXTUAL_SHAPES_SPHER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CONTEXTUAL_SHAPES_TAG" val="POWER_USER_CONTEXTUAL_SHAPES_SPHERE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7" ma:contentTypeDescription="Create a new document." ma:contentTypeScope="" ma:versionID="73b2507ab5445555b05777d4b91d351f">
  <xsd:schema xmlns:xsd="http://www.w3.org/2001/XMLSchema" xmlns:xs="http://www.w3.org/2001/XMLSchema" xmlns:p="http://schemas.microsoft.com/office/2006/metadata/properties" xmlns:ns2="4be9f171-eef0-4f28-8842-fd062038bb63" xmlns:ns3="b00cedf0-f603-49fc-9524-e6cb166a8c07" targetNamespace="http://schemas.microsoft.com/office/2006/metadata/properties" ma:root="true" ma:fieldsID="9b3a551a441ddf4a6d55beee7a7a5ec1" ns2:_="" ns3:_="">
    <xsd:import namespace="4be9f171-eef0-4f28-8842-fd062038bb63"/>
    <xsd:import namespace="b00cedf0-f603-49fc-9524-e6cb166a8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cedf0-f603-49fc-9524-e6cb166a8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6C021C-3D16-41F5-AE93-78570B3BB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b00cedf0-f603-49fc-9524-e6cb166a8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A0B5A-0F16-41B3-8A2F-1F42330CA88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be9f171-eef0-4f28-8842-fd062038bb6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1030</Words>
  <Application>Microsoft Office PowerPoint</Application>
  <PresentationFormat>Widescreen</PresentationFormat>
  <Paragraphs>139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Impact</vt:lpstr>
      <vt:lpstr>Söhne</vt:lpstr>
      <vt:lpstr>Wingdings</vt:lpstr>
      <vt:lpstr>Office Theme</vt:lpstr>
      <vt:lpstr>MAIL WORKS AT EVERY STAGE OF THE CUSTOMER JOURNEY</vt:lpstr>
      <vt:lpstr>Mail excels at both brand building and sales activation</vt:lpstr>
      <vt:lpstr>The ultimate in-home targeting</vt:lpstr>
      <vt:lpstr>MAIL uniquely WORKS AT EVERY STAGE OF THE marketing funnel</vt:lpstr>
      <vt:lpstr>Mail drives business performance</vt:lpstr>
      <vt:lpstr>Mail is seen as useful wherever it is used in the customer journey</vt:lpstr>
      <vt:lpstr>MAIL CAN DELIVER CAMPAIGN UPLIFT AT EVERY STAGE OF THE FUNNEL</vt:lpstr>
      <vt:lpstr>All mail drives full funnel performance</vt:lpstr>
      <vt:lpstr>Mail &amp; other channels = performance amplifier</vt:lpstr>
      <vt:lpstr>MAIL builds positive brand perceptions</vt:lpstr>
      <vt:lpstr>PLEASE USE THIS CONTENT FREELY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35</cp:revision>
  <dcterms:created xsi:type="dcterms:W3CDTF">2018-10-03T11:19:32Z</dcterms:created>
  <dcterms:modified xsi:type="dcterms:W3CDTF">2024-07-02T14:26:53Z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2024-04-02T16:06:42Z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