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08" r:id="rId2"/>
    <p:sldId id="2147376615" r:id="rId3"/>
    <p:sldId id="2147376617" r:id="rId4"/>
    <p:sldId id="331" r:id="rId5"/>
    <p:sldId id="2147309474" r:id="rId6"/>
    <p:sldId id="2147376616" r:id="rId7"/>
    <p:sldId id="2147376627" r:id="rId8"/>
    <p:sldId id="2147376621" r:id="rId9"/>
    <p:sldId id="2147376622" r:id="rId10"/>
    <p:sldId id="2147376626" r:id="rId11"/>
    <p:sldId id="2147376619" r:id="rId12"/>
    <p:sldId id="333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4" orient="horz" pos="2727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4" autoAdjust="0"/>
    <p:restoredTop sz="96357" autoAdjust="0"/>
  </p:normalViewPr>
  <p:slideViewPr>
    <p:cSldViewPr snapToGrid="0">
      <p:cViewPr varScale="1">
        <p:scale>
          <a:sx n="58" d="100"/>
          <a:sy n="58" d="100"/>
        </p:scale>
        <p:origin x="292" y="40"/>
      </p:cViewPr>
      <p:guideLst>
        <p:guide orient="horz" pos="2296"/>
        <p:guide pos="2525"/>
        <p:guide pos="3817"/>
        <p:guide orient="horz" pos="2727"/>
        <p:guide orient="horz" pos="3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3-44DB-9A4A-23E495EA57D2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3-44DB-9A4A-23E495EA57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3-44DB-9A4A-23E495EA5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4-4986-9D35-9A879220AF71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4-4986-9D35-9A879220AF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A4-4986-9D35-9A879220A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C-494E-86EC-3245C6C4A85E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762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D2C-494E-86EC-3245C6C4A8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C-494E-86EC-3245C6C4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  <c:holeSize val="8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6656938284303E-2"/>
          <c:y val="4.3523419870510574E-2"/>
          <c:w val="0.97534668612343145"/>
          <c:h val="0.860367589683025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0.94</c:v>
                </c:pt>
                <c:pt idx="1">
                  <c:v>0.95</c:v>
                </c:pt>
                <c:pt idx="2">
                  <c:v>0.95</c:v>
                </c:pt>
                <c:pt idx="3">
                  <c:v>0.97</c:v>
                </c:pt>
                <c:pt idx="4">
                  <c:v>0.97</c:v>
                </c:pt>
                <c:pt idx="5">
                  <c:v>0.97</c:v>
                </c:pt>
                <c:pt idx="6">
                  <c:v>0.97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1FE-477F-BF52-B96473365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22303"/>
        <c:axId val="162522631"/>
      </c:lineChart>
      <c:catAx>
        <c:axId val="162522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22631"/>
        <c:crosses val="autoZero"/>
        <c:auto val="1"/>
        <c:lblAlgn val="ctr"/>
        <c:lblOffset val="100"/>
        <c:noMultiLvlLbl val="0"/>
      </c:catAx>
      <c:valAx>
        <c:axId val="162522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2522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Commercial Action Taken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Q1 2022</c:v>
                </c:pt>
                <c:pt idx="1">
                  <c:v>Q2 2022</c:v>
                </c:pt>
                <c:pt idx="2">
                  <c:v>Q3 2022</c:v>
                </c:pt>
                <c:pt idx="3">
                  <c:v>Q4 2022</c:v>
                </c:pt>
                <c:pt idx="4">
                  <c:v>Q1 2023</c:v>
                </c:pt>
                <c:pt idx="5">
                  <c:v>Q2 2023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0.26600000000000001</c:v>
                </c:pt>
                <c:pt idx="1">
                  <c:v>0.28100000000000003</c:v>
                </c:pt>
                <c:pt idx="2">
                  <c:v>0.3</c:v>
                </c:pt>
                <c:pt idx="3">
                  <c:v>0.28899999999999998</c:v>
                </c:pt>
                <c:pt idx="4">
                  <c:v>0.3</c:v>
                </c:pt>
                <c:pt idx="5">
                  <c:v>0.30499999999999999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0C5-4B42-8D75-9ABAC3EF9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822008"/>
        <c:axId val="548820040"/>
      </c:lineChart>
      <c:catAx>
        <c:axId val="54882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820040"/>
        <c:crosses val="autoZero"/>
        <c:auto val="1"/>
        <c:lblAlgn val="ctr"/>
        <c:lblOffset val="100"/>
        <c:noMultiLvlLbl val="0"/>
      </c:catAx>
      <c:valAx>
        <c:axId val="5488200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54882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3-4F7F-9E49-341D2C5ACD1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AA-45CB-B539-B9CA8FC128DF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AD-4B5D-A365-5CDE169C116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AD-4B5D-A365-5CDE169C11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Social Display</c:v>
                </c:pt>
                <c:pt idx="1">
                  <c:v>Press</c:v>
                </c:pt>
                <c:pt idx="2">
                  <c:v>Desktop Display</c:v>
                </c:pt>
                <c:pt idx="3">
                  <c:v>Customer Mail</c:v>
                </c:pt>
                <c:pt idx="4">
                  <c:v>Direct Mail</c:v>
                </c:pt>
                <c:pt idx="5">
                  <c:v>TV 30 seconds</c:v>
                </c:pt>
                <c:pt idx="6">
                  <c:v>Door Drop</c:v>
                </c:pt>
                <c:pt idx="7">
                  <c:v>Out of Home</c:v>
                </c:pt>
              </c:strCache>
            </c:strRef>
          </c:cat>
          <c:val>
            <c:numRef>
              <c:f>Sheet1!$B$2:$B$9</c:f>
              <c:numCache>
                <c:formatCode>"£"#,##0.00_);[Red]\("£"#,##0.00\)</c:formatCode>
                <c:ptCount val="8"/>
                <c:pt idx="0">
                  <c:v>0.19</c:v>
                </c:pt>
                <c:pt idx="1">
                  <c:v>0.15</c:v>
                </c:pt>
                <c:pt idx="2">
                  <c:v>0.15</c:v>
                </c:pt>
                <c:pt idx="3">
                  <c:v>0.13</c:v>
                </c:pt>
                <c:pt idx="4">
                  <c:v>0.11</c:v>
                </c:pt>
                <c:pt idx="5">
                  <c:v>0.09</c:v>
                </c:pt>
                <c:pt idx="6">
                  <c:v>7.0000000000000007E-2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4-4A2D-AD9C-FC826443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602816"/>
        <c:axId val="672599208"/>
      </c:barChart>
      <c:catAx>
        <c:axId val="6726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599208"/>
        <c:crosses val="autoZero"/>
        <c:auto val="1"/>
        <c:lblAlgn val="ctr"/>
        <c:lblOffset val="100"/>
        <c:noMultiLvlLbl val="0"/>
      </c:catAx>
      <c:valAx>
        <c:axId val="672599208"/>
        <c:scaling>
          <c:orientation val="minMax"/>
        </c:scaling>
        <c:delete val="1"/>
        <c:axPos val="l"/>
        <c:numFmt formatCode="&quot;£&quot;#,##0.00_);[Red]\(&quot;£&quot;#,##0.00\)" sourceLinked="1"/>
        <c:majorTickMark val="none"/>
        <c:minorTickMark val="none"/>
        <c:tickLblPos val="nextTo"/>
        <c:crossAx val="6726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8881903293383"/>
          <c:y val="0.11409747001956871"/>
          <c:w val="0.68511455827432122"/>
          <c:h val="0.85446204016595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 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Discussed with someone</c:v>
                </c:pt>
                <c:pt idx="1">
                  <c:v>Went online for more information</c:v>
                </c:pt>
                <c:pt idx="2">
                  <c:v>Looked up my account details</c:v>
                </c:pt>
                <c:pt idx="3">
                  <c:v>Visited sender's web site</c:v>
                </c:pt>
                <c:pt idx="4">
                  <c:v>Called the sender</c:v>
                </c:pt>
                <c:pt idx="5">
                  <c:v>Made a purchase</c:v>
                </c:pt>
                <c:pt idx="6">
                  <c:v>Used a voucher/discount</c:v>
                </c:pt>
                <c:pt idx="7">
                  <c:v>Visited sender's shop/office</c:v>
                </c:pt>
                <c:pt idx="8">
                  <c:v>Planned a large purchase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0.14000000000000001</c:v>
                </c:pt>
                <c:pt idx="1">
                  <c:v>0.06</c:v>
                </c:pt>
                <c:pt idx="2">
                  <c:v>0.04</c:v>
                </c:pt>
                <c:pt idx="3">
                  <c:v>0.1</c:v>
                </c:pt>
                <c:pt idx="4">
                  <c:v>0.02</c:v>
                </c:pt>
                <c:pt idx="5">
                  <c:v>0.04</c:v>
                </c:pt>
                <c:pt idx="6">
                  <c:v>0.04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0-45E4-8CC3-BA3DF2B5EA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Q1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Discussed with someone</c:v>
                </c:pt>
                <c:pt idx="1">
                  <c:v>Went online for more information</c:v>
                </c:pt>
                <c:pt idx="2">
                  <c:v>Looked up my account details</c:v>
                </c:pt>
                <c:pt idx="3">
                  <c:v>Visited sender's web site</c:v>
                </c:pt>
                <c:pt idx="4">
                  <c:v>Called the sender</c:v>
                </c:pt>
                <c:pt idx="5">
                  <c:v>Made a purchase</c:v>
                </c:pt>
                <c:pt idx="6">
                  <c:v>Used a voucher/discount</c:v>
                </c:pt>
                <c:pt idx="7">
                  <c:v>Visited sender's shop/office</c:v>
                </c:pt>
                <c:pt idx="8">
                  <c:v>Planned a large purchase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0.17</c:v>
                </c:pt>
                <c:pt idx="1">
                  <c:v>7.0000000000000007E-2</c:v>
                </c:pt>
                <c:pt idx="2">
                  <c:v>0.05</c:v>
                </c:pt>
                <c:pt idx="3">
                  <c:v>0.11</c:v>
                </c:pt>
                <c:pt idx="4">
                  <c:v>0.03</c:v>
                </c:pt>
                <c:pt idx="5">
                  <c:v>0.05</c:v>
                </c:pt>
                <c:pt idx="6">
                  <c:v>0.04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B0-45E4-8CC3-BA3DF2B5E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3169783"/>
        <c:axId val="203170111"/>
      </c:barChart>
      <c:catAx>
        <c:axId val="203169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70111"/>
        <c:crosses val="autoZero"/>
        <c:auto val="1"/>
        <c:lblAlgn val="ctr"/>
        <c:lblOffset val="100"/>
        <c:noMultiLvlLbl val="0"/>
      </c:catAx>
      <c:valAx>
        <c:axId val="2031701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03169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011429075171817"/>
          <c:y val="0.90034129923266748"/>
          <c:w val="0.24633570468765845"/>
          <c:h val="6.550762212447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Exposure</cx:pt>
          <cx:pt idx="1">Attention</cx:pt>
          <cx:pt idx="2">Discovery</cx:pt>
          <cx:pt idx="3">Advocacy</cx:pt>
          <cx:pt idx="4">Transaction</cx:pt>
        </cx:lvl>
      </cx:strDim>
      <cx:numDim type="val">
        <cx:f>Sheet1!$B$2:$B$6</cx:f>
        <cx:lvl ptCount="5" formatCode="_-* #,##0_-;\-* #,##0_-;_-* &quot;-&quot;??_-;_-@_-">
          <cx:pt idx="0">4670000</cx:pt>
          <cx:pt idx="1">2017000</cx:pt>
          <cx:pt idx="2">90000</cx:pt>
          <cx:pt idx="3">140000</cx:pt>
          <cx:pt idx="4">390000</cx:pt>
        </cx:lvl>
      </cx:numDim>
    </cx:data>
  </cx:chartData>
  <cx:chart>
    <cx:plotArea>
      <cx:plotAreaRegion>
        <cx:series layoutId="funnel" uniqueId="{989290D3-6D04-4A2B-8F3B-A007C0C446FB}">
          <cx:tx>
            <cx:txData>
              <cx:f>Sheet1!$B$1</cx:f>
              <cx:v>Series1</cx:v>
            </cx:txData>
          </cx:tx>
          <cx:spPr>
            <a:solidFill>
              <a:schemeClr val="accent3"/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bg1"/>
                    </a:solidFill>
                  </a:defRPr>
                </a:pPr>
                <a:endParaRPr lang="en-US" sz="1600" b="1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US" sz="18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 4,670,000 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en-US" sz="18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 2,017,000 </a:t>
                  </a:r>
                </a:p>
              </cx:txP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en-US" sz="1800" b="0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7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6B1931-7AA5-4B87-8FA3-E1574798B6A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942" y="1800000"/>
            <a:ext cx="3971525" cy="45672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6DFA94-8E20-224E-B8CD-EEBA8E3B2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4FA247-4B05-413B-AF4C-A3E42B25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482996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72EBA-F20F-4659-A19D-B277BEC1FD3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C51F1-B894-CC4A-A7F1-5D9760F4E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2F5F1-033F-4984-9AC3-A2838E7EA7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47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67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2C6E9E-9BCD-4C2D-9567-FC0C8D83EA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6307F5A7-AADC-4ED0-93AC-F95D452FBA46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1" r:id="rId2"/>
    <p:sldLayoutId id="2147483720" r:id="rId3"/>
    <p:sldLayoutId id="2147483721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chart" Target="../charts/chart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3344F-4270-0943-938B-F3D2F321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DB515-35DA-42B3-9E15-31441B0B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DC0F3CF-C1CF-DC45-A856-F33779B25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1" y="3891544"/>
            <a:ext cx="4614810" cy="674227"/>
          </a:xfrm>
        </p:spPr>
        <p:txBody>
          <a:bodyPr/>
          <a:lstStyle/>
          <a:p>
            <a:r>
              <a:rPr lang="en-US" dirty="0"/>
              <a:t>Providing unrivalled cut though, engagement and amplification across the customer journey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5D38B7-0097-554B-9E2A-A3515A6B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1" y="2496619"/>
            <a:ext cx="6161867" cy="1144063"/>
          </a:xfrm>
        </p:spPr>
        <p:txBody>
          <a:bodyPr/>
          <a:lstStyle/>
          <a:p>
            <a:r>
              <a:rPr lang="en-GB" dirty="0"/>
              <a:t>MAIL MEDIA IS MORE EFFECTIVE THAN EVER</a:t>
            </a:r>
          </a:p>
        </p:txBody>
      </p:sp>
    </p:spTree>
    <p:extLst>
      <p:ext uri="{BB962C8B-B14F-4D97-AF65-F5344CB8AC3E}">
        <p14:creationId xmlns:p14="http://schemas.microsoft.com/office/powerpoint/2010/main" val="421664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49EDB-02A9-466A-9B8F-9BC0F5EC9B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B8052-8742-4F07-A408-A6FDF0A2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is experiencing A MARKED INCREASE IN FULL-FUNNEL EFFECTIVENESS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CBEC79-9D53-4E89-BE24-F9F7074B6DB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5479486"/>
              </p:ext>
            </p:extLst>
          </p:nvPr>
        </p:nvGraphicFramePr>
        <p:xfrm>
          <a:off x="423863" y="1828802"/>
          <a:ext cx="7849804" cy="444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CCD5B87-B76C-47FD-948B-D362A74CC65F}"/>
              </a:ext>
            </a:extLst>
          </p:cNvPr>
          <p:cNvSpPr/>
          <p:nvPr/>
        </p:nvSpPr>
        <p:spPr>
          <a:xfrm>
            <a:off x="2761557" y="2326015"/>
            <a:ext cx="5508433" cy="874056"/>
          </a:xfrm>
          <a:prstGeom prst="rect">
            <a:avLst/>
          </a:prstGeom>
          <a:noFill/>
          <a:ln w="3810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43392-3D7E-4A0E-8CFC-25CBCE059620}"/>
              </a:ext>
            </a:extLst>
          </p:cNvPr>
          <p:cNvSpPr/>
          <p:nvPr/>
        </p:nvSpPr>
        <p:spPr>
          <a:xfrm>
            <a:off x="2761557" y="3193870"/>
            <a:ext cx="3714523" cy="1246690"/>
          </a:xfrm>
          <a:prstGeom prst="rect">
            <a:avLst/>
          </a:prstGeom>
          <a:noFill/>
          <a:ln w="3810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B7AC7-0D69-4A4F-BE3C-3363BFF0B637}"/>
              </a:ext>
            </a:extLst>
          </p:cNvPr>
          <p:cNvSpPr/>
          <p:nvPr/>
        </p:nvSpPr>
        <p:spPr>
          <a:xfrm>
            <a:off x="2761558" y="4440559"/>
            <a:ext cx="1799426" cy="1684817"/>
          </a:xfrm>
          <a:prstGeom prst="rect">
            <a:avLst/>
          </a:prstGeom>
          <a:noFill/>
          <a:ln w="3810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953422-08DD-45D4-889A-6914E5DED983}"/>
              </a:ext>
            </a:extLst>
          </p:cNvPr>
          <p:cNvSpPr txBox="1"/>
          <p:nvPr/>
        </p:nvSpPr>
        <p:spPr>
          <a:xfrm>
            <a:off x="8539631" y="2480253"/>
            <a:ext cx="248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BRAND DISCOVERY</a:t>
            </a:r>
          </a:p>
          <a:p>
            <a:r>
              <a:rPr lang="en-GB" sz="1600" dirty="0"/>
              <a:t>Discussion/online searching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1FE3C-587F-4DFB-AC39-81D107795865}"/>
              </a:ext>
            </a:extLst>
          </p:cNvPr>
          <p:cNvSpPr txBox="1"/>
          <p:nvPr/>
        </p:nvSpPr>
        <p:spPr>
          <a:xfrm>
            <a:off x="8539631" y="3550503"/>
            <a:ext cx="28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BRAND INTERACTIONS</a:t>
            </a:r>
          </a:p>
          <a:p>
            <a:r>
              <a:rPr lang="en-GB" sz="1600" dirty="0"/>
              <a:t>Online search and calls to sender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5CC19-60E4-4D55-B379-9F551E9E1910}"/>
              </a:ext>
            </a:extLst>
          </p:cNvPr>
          <p:cNvSpPr txBox="1">
            <a:spLocks/>
          </p:cNvSpPr>
          <p:nvPr/>
        </p:nvSpPr>
        <p:spPr>
          <a:xfrm>
            <a:off x="8539631" y="5023173"/>
            <a:ext cx="28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pPr algn="l"/>
            <a:r>
              <a:rPr lang="en-GB" dirty="0"/>
              <a:t>PURCHASING BEHAVIOURS</a:t>
            </a:r>
          </a:p>
          <a:p>
            <a:pPr algn="l"/>
            <a:r>
              <a:rPr lang="en-GB" b="0" dirty="0"/>
              <a:t>People going on to record purchasing actions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91467F-C535-4EE8-B409-D20E04DF0FAC}"/>
              </a:ext>
            </a:extLst>
          </p:cNvPr>
          <p:cNvCxnSpPr>
            <a:cxnSpLocks/>
          </p:cNvCxnSpPr>
          <p:nvPr/>
        </p:nvCxnSpPr>
        <p:spPr>
          <a:xfrm>
            <a:off x="11106563" y="1940893"/>
            <a:ext cx="0" cy="4417436"/>
          </a:xfrm>
          <a:prstGeom prst="straightConnector1">
            <a:avLst/>
          </a:prstGeom>
          <a:ln w="571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580ADD4-7C1A-4B83-B019-F4671751D843}"/>
              </a:ext>
            </a:extLst>
          </p:cNvPr>
          <p:cNvSpPr txBox="1"/>
          <p:nvPr/>
        </p:nvSpPr>
        <p:spPr>
          <a:xfrm>
            <a:off x="2754219" y="1754521"/>
            <a:ext cx="526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Commercial Actions from Direct Mail (% of mail items)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097C670-F0FC-4930-AD24-3409BB4A9DC9}"/>
              </a:ext>
            </a:extLst>
          </p:cNvPr>
          <p:cNvSpPr/>
          <p:nvPr/>
        </p:nvSpPr>
        <p:spPr>
          <a:xfrm rot="5400000">
            <a:off x="8279466" y="2661063"/>
            <a:ext cx="236592" cy="2039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0FDFA3D-9704-4D69-80B2-1849B01F5299}"/>
              </a:ext>
            </a:extLst>
          </p:cNvPr>
          <p:cNvSpPr/>
          <p:nvPr/>
        </p:nvSpPr>
        <p:spPr>
          <a:xfrm rot="5400000">
            <a:off x="6487759" y="3718336"/>
            <a:ext cx="236592" cy="2039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3D6AA85-694E-4369-89A4-43E47CBEDCFA}"/>
              </a:ext>
            </a:extLst>
          </p:cNvPr>
          <p:cNvSpPr/>
          <p:nvPr/>
        </p:nvSpPr>
        <p:spPr>
          <a:xfrm rot="5400000">
            <a:off x="4563105" y="5180988"/>
            <a:ext cx="236592" cy="2039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44DE33-1F5E-474D-840E-397ECDD4BBA5}"/>
              </a:ext>
            </a:extLst>
          </p:cNvPr>
          <p:cNvSpPr txBox="1"/>
          <p:nvPr/>
        </p:nvSpPr>
        <p:spPr>
          <a:xfrm>
            <a:off x="760163" y="6334698"/>
            <a:ext cx="45400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 Item Data Q1 2022 n=12,482 mail items; Q1 2023 n=11,439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66C3D7-0467-4D7F-ACDA-D2141B865A03}"/>
              </a:ext>
            </a:extLst>
          </p:cNvPr>
          <p:cNvSpPr txBox="1"/>
          <p:nvPr/>
        </p:nvSpPr>
        <p:spPr>
          <a:xfrm>
            <a:off x="8539631" y="1968959"/>
            <a:ext cx="1834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PURCHASE FUNNEL</a:t>
            </a:r>
          </a:p>
        </p:txBody>
      </p:sp>
    </p:spTree>
    <p:extLst>
      <p:ext uri="{BB962C8B-B14F-4D97-AF65-F5344CB8AC3E}">
        <p14:creationId xmlns:p14="http://schemas.microsoft.com/office/powerpoint/2010/main" val="84974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DD3BE-8450-48D9-959D-119A070D70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91951-F8AB-4AB5-9CE0-C93B2CC1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a powerful media multiplier through the purchase funnel</a:t>
            </a:r>
            <a:endParaRPr lang="en-GB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7A0A06EA-DCB6-4987-A90D-11CA80DDBD50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137664587"/>
                  </p:ext>
                </p:extLst>
              </p:nvPr>
            </p:nvGraphicFramePr>
            <p:xfrm>
              <a:off x="1315958" y="2308046"/>
              <a:ext cx="7359423" cy="37794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ontent Placeholder 7">
                <a:extLst>
                  <a:ext uri="{FF2B5EF4-FFF2-40B4-BE49-F238E27FC236}">
                    <a16:creationId xmlns:a16="http://schemas.microsoft.com/office/drawing/2014/main" id="{7A0A06EA-DCB6-4987-A90D-11CA80DDBD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5958" y="2308046"/>
                <a:ext cx="7359423" cy="377945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91D7340-5B18-4E9E-88B2-4795E5EAA76A}"/>
              </a:ext>
            </a:extLst>
          </p:cNvPr>
          <p:cNvSpPr txBox="1"/>
          <p:nvPr/>
        </p:nvSpPr>
        <p:spPr>
          <a:xfrm>
            <a:off x="5156190" y="405139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B2C27-6CE8-4C92-A6DB-F319D77AFA21}"/>
              </a:ext>
            </a:extLst>
          </p:cNvPr>
          <p:cNvSpPr txBox="1"/>
          <p:nvPr/>
        </p:nvSpPr>
        <p:spPr>
          <a:xfrm>
            <a:off x="5104092" y="473481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140,000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9C2FA6-E0E8-4B39-B400-46CCA865C5A5}"/>
              </a:ext>
            </a:extLst>
          </p:cNvPr>
          <p:cNvSpPr txBox="1"/>
          <p:nvPr/>
        </p:nvSpPr>
        <p:spPr>
          <a:xfrm>
            <a:off x="5104092" y="547158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390,000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3CB5D3-D173-4A41-B246-5740EF852E95}"/>
              </a:ext>
            </a:extLst>
          </p:cNvPr>
          <p:cNvSpPr txBox="1"/>
          <p:nvPr/>
        </p:nvSpPr>
        <p:spPr>
          <a:xfrm>
            <a:off x="8602706" y="2454817"/>
            <a:ext cx="310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Impressions delivered =</a:t>
            </a:r>
          </a:p>
          <a:p>
            <a:r>
              <a:rPr lang="en-GB" dirty="0"/>
              <a:t>reach x frequency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F2F623-4C54-443E-A1F3-CFF979AB697B}"/>
              </a:ext>
            </a:extLst>
          </p:cNvPr>
          <p:cNvSpPr txBox="1"/>
          <p:nvPr/>
        </p:nvSpPr>
        <p:spPr>
          <a:xfrm>
            <a:off x="6870813" y="3289148"/>
            <a:ext cx="458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Average time spent per million items (minutes)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9693E7-1E36-49A9-B777-5A5DB8C1E9AB}"/>
              </a:ext>
            </a:extLst>
          </p:cNvPr>
          <p:cNvSpPr txBox="1"/>
          <p:nvPr/>
        </p:nvSpPr>
        <p:spPr>
          <a:xfrm>
            <a:off x="5970249" y="4051394"/>
            <a:ext cx="28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Items prompt online actions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B7223F-7CCB-4CA3-A004-F30E7DBA5961}"/>
              </a:ext>
            </a:extLst>
          </p:cNvPr>
          <p:cNvSpPr txBox="1"/>
          <p:nvPr/>
        </p:nvSpPr>
        <p:spPr>
          <a:xfrm>
            <a:off x="5970249" y="4734814"/>
            <a:ext cx="256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Items prompt discussions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759178-B4DD-471B-8407-692FEF95448F}"/>
              </a:ext>
            </a:extLst>
          </p:cNvPr>
          <p:cNvSpPr txBox="1"/>
          <p:nvPr/>
        </p:nvSpPr>
        <p:spPr>
          <a:xfrm>
            <a:off x="5970249" y="5471588"/>
            <a:ext cx="307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Items resulting in a transaction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2F097C-8BE3-43D4-898A-589AB7BB7B29}"/>
              </a:ext>
            </a:extLst>
          </p:cNvPr>
          <p:cNvSpPr/>
          <p:nvPr/>
        </p:nvSpPr>
        <p:spPr>
          <a:xfrm>
            <a:off x="754674" y="6342391"/>
            <a:ext cx="1058811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Source: Kantar item data Q32017–Q22023, n=1754, Time Spent Source: Kantar item data Q42022–Q2 2023, National Grocery Brand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6F31D7-44D7-4AC8-A152-A6A578150716}"/>
              </a:ext>
            </a:extLst>
          </p:cNvPr>
          <p:cNvSpPr txBox="1"/>
          <p:nvPr/>
        </p:nvSpPr>
        <p:spPr>
          <a:xfrm>
            <a:off x="4582885" y="2057399"/>
            <a:ext cx="196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 1 million items</a:t>
            </a:r>
          </a:p>
        </p:txBody>
      </p:sp>
      <p:pic>
        <p:nvPicPr>
          <p:cNvPr id="6" name="Graphic 5" descr="Grocery bag outline">
            <a:extLst>
              <a:ext uri="{FF2B5EF4-FFF2-40B4-BE49-F238E27FC236}">
                <a16:creationId xmlns:a16="http://schemas.microsoft.com/office/drawing/2014/main" id="{EC1D082C-3166-4603-A9BC-C5837C95A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3379" y="144001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A8DD44-2D72-446D-B13D-11C6B5DA64A0}"/>
              </a:ext>
            </a:extLst>
          </p:cNvPr>
          <p:cNvSpPr txBox="1"/>
          <p:nvPr/>
        </p:nvSpPr>
        <p:spPr>
          <a:xfrm>
            <a:off x="9281098" y="1972017"/>
            <a:ext cx="153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Grocery brand</a:t>
            </a:r>
          </a:p>
        </p:txBody>
      </p:sp>
    </p:spTree>
    <p:extLst>
      <p:ext uri="{BB962C8B-B14F-4D97-AF65-F5344CB8AC3E}">
        <p14:creationId xmlns:p14="http://schemas.microsoft.com/office/powerpoint/2010/main" val="130718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www.marketreach.co.uk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1" y="2966455"/>
            <a:ext cx="10515600" cy="674228"/>
          </a:xfrm>
        </p:spPr>
        <p:txBody>
          <a:bodyPr/>
          <a:lstStyle/>
          <a:p>
            <a:r>
              <a:rPr lang="en-US" dirty="0"/>
              <a:t>PLEASE USE THESE SLIDES FREELY</a:t>
            </a: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8C0-B5D1-47A0-9CB8-B1976D00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types of mail cut through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DEC32D-EB91-4299-A445-0A9404F84AEE}"/>
              </a:ext>
            </a:extLst>
          </p:cNvPr>
          <p:cNvSpPr txBox="1"/>
          <p:nvPr/>
        </p:nvSpPr>
        <p:spPr>
          <a:xfrm>
            <a:off x="1637557" y="4529068"/>
            <a:ext cx="1399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+mj-lt"/>
              </a:rPr>
              <a:t>99</a:t>
            </a:r>
            <a:r>
              <a:rPr lang="en-GB" sz="48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60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B17F6C-5A5C-429C-8884-32730D6AACE5}"/>
              </a:ext>
            </a:extLst>
          </p:cNvPr>
          <p:cNvSpPr txBox="1"/>
          <p:nvPr/>
        </p:nvSpPr>
        <p:spPr>
          <a:xfrm>
            <a:off x="2018240" y="1731888"/>
            <a:ext cx="8161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Engagement rates with mail channels</a:t>
            </a:r>
            <a:r>
              <a:rPr lang="en-GB" sz="2000" dirty="0">
                <a:latin typeface="+mj-lt"/>
              </a:rPr>
              <a:t> – </a:t>
            </a:r>
            <a:r>
              <a:rPr lang="en-GB" sz="2000" dirty="0"/>
              <a:t>% of mail processed in some way including – opening, reading, sorting, put aside for later, filed, put on display, put in the usual place</a:t>
            </a:r>
            <a:endParaRPr lang="en-GB" sz="2000" b="1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B790AD-8572-474C-9A5E-4703E0343784}"/>
              </a:ext>
            </a:extLst>
          </p:cNvPr>
          <p:cNvSpPr txBox="1"/>
          <p:nvPr/>
        </p:nvSpPr>
        <p:spPr>
          <a:xfrm>
            <a:off x="1544583" y="4350767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Customer Mail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557263-92FB-4419-955F-3D9B54F1B2DD}"/>
              </a:ext>
            </a:extLst>
          </p:cNvPr>
          <p:cNvSpPr txBox="1"/>
          <p:nvPr/>
        </p:nvSpPr>
        <p:spPr>
          <a:xfrm>
            <a:off x="4140280" y="4529068"/>
            <a:ext cx="1399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+mj-lt"/>
              </a:rPr>
              <a:t>97</a:t>
            </a:r>
            <a:r>
              <a:rPr lang="en-GB" sz="48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60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E7D28B-D182-4B4B-8B6B-9793DEF36E28}"/>
              </a:ext>
            </a:extLst>
          </p:cNvPr>
          <p:cNvSpPr txBox="1"/>
          <p:nvPr/>
        </p:nvSpPr>
        <p:spPr>
          <a:xfrm>
            <a:off x="4220911" y="4350767"/>
            <a:ext cx="123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Direct Mail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3EBD0D-CD3B-4E2D-A1F4-4A80406810DE}"/>
              </a:ext>
            </a:extLst>
          </p:cNvPr>
          <p:cNvSpPr txBox="1"/>
          <p:nvPr/>
        </p:nvSpPr>
        <p:spPr>
          <a:xfrm>
            <a:off x="6800722" y="4529068"/>
            <a:ext cx="1399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+mj-lt"/>
              </a:rPr>
              <a:t>92</a:t>
            </a:r>
            <a:r>
              <a:rPr lang="en-GB" sz="48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60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316942-1DD5-49F1-8964-CCA1EDE07EB0}"/>
              </a:ext>
            </a:extLst>
          </p:cNvPr>
          <p:cNvSpPr txBox="1"/>
          <p:nvPr/>
        </p:nvSpPr>
        <p:spPr>
          <a:xfrm>
            <a:off x="6487655" y="4350767"/>
            <a:ext cx="20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Partially Addressed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FE367A-4185-4633-8BF7-0ADDCAFD6554}"/>
              </a:ext>
            </a:extLst>
          </p:cNvPr>
          <p:cNvSpPr txBox="1"/>
          <p:nvPr/>
        </p:nvSpPr>
        <p:spPr>
          <a:xfrm>
            <a:off x="9321532" y="4529068"/>
            <a:ext cx="1399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+mj-lt"/>
              </a:rPr>
              <a:t>78</a:t>
            </a:r>
            <a:r>
              <a:rPr lang="en-GB" sz="48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60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FCFD1F-09A2-4984-82EC-F268A63F8C2A}"/>
              </a:ext>
            </a:extLst>
          </p:cNvPr>
          <p:cNvSpPr txBox="1"/>
          <p:nvPr/>
        </p:nvSpPr>
        <p:spPr>
          <a:xfrm>
            <a:off x="9429542" y="4350767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Door Drop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ABB0B0-4CC2-4347-9871-F5F98CB1A7C9}"/>
              </a:ext>
            </a:extLst>
          </p:cNvPr>
          <p:cNvGrpSpPr/>
          <p:nvPr/>
        </p:nvGrpSpPr>
        <p:grpSpPr>
          <a:xfrm>
            <a:off x="1656462" y="3202436"/>
            <a:ext cx="1361932" cy="1355354"/>
            <a:chOff x="5542926" y="2639796"/>
            <a:chExt cx="1125564" cy="112012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AAD72B9-93B4-4A79-AB33-F61D8AABE90A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0F179964-F9CA-47FD-BBE4-152E3BBA9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B0156A34-EEC6-4DDF-B703-8922E7EFF4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457B1D92-B3EA-4F7D-B16B-10CEAAA37F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00BBEF53-F576-4581-B5E2-60C92F8905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1" name="Graphic 70" descr="Paperclip with solid fill">
              <a:extLst>
                <a:ext uri="{FF2B5EF4-FFF2-40B4-BE49-F238E27FC236}">
                  <a16:creationId xmlns:a16="http://schemas.microsoft.com/office/drawing/2014/main" id="{C8F4DBA5-6F65-4838-866D-FBEC813F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8ED1FE-0215-4FF9-AD0D-EB8DA00ABAED}"/>
              </a:ext>
            </a:extLst>
          </p:cNvPr>
          <p:cNvGrpSpPr/>
          <p:nvPr/>
        </p:nvGrpSpPr>
        <p:grpSpPr>
          <a:xfrm>
            <a:off x="4159185" y="2914833"/>
            <a:ext cx="1361932" cy="1623246"/>
            <a:chOff x="2829201" y="2440460"/>
            <a:chExt cx="1125564" cy="134152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791CD1A-CCF0-41F4-9F44-01B2C44EE254}"/>
                </a:ext>
              </a:extLst>
            </p:cNvPr>
            <p:cNvGrpSpPr/>
            <p:nvPr/>
          </p:nvGrpSpPr>
          <p:grpSpPr>
            <a:xfrm>
              <a:off x="2829201" y="2440460"/>
              <a:ext cx="1125564" cy="1341525"/>
              <a:chOff x="706510" y="2177365"/>
              <a:chExt cx="1201533" cy="1432070"/>
            </a:xfrm>
          </p:grpSpPr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9656884D-6B14-4E14-8D7C-25B7D2A3B3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6450CDC5-BECA-4DED-B431-4DBB7BD555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2BCD5702-AC72-40CD-BDFB-FB2FC75BF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7">
                <a:extLst>
                  <a:ext uri="{FF2B5EF4-FFF2-40B4-BE49-F238E27FC236}">
                    <a16:creationId xmlns:a16="http://schemas.microsoft.com/office/drawing/2014/main" id="{6A7EF620-E57B-441B-8F82-F76578F7EB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00258" y="2272723"/>
                <a:ext cx="172331" cy="114888"/>
              </a:xfrm>
              <a:custGeom>
                <a:avLst/>
                <a:gdLst>
                  <a:gd name="T0" fmla="*/ 292 w 339"/>
                  <a:gd name="T1" fmla="*/ 221 h 221"/>
                  <a:gd name="T2" fmla="*/ 278 w 339"/>
                  <a:gd name="T3" fmla="*/ 218 h 221"/>
                  <a:gd name="T4" fmla="*/ 104 w 339"/>
                  <a:gd name="T5" fmla="*/ 128 h 221"/>
                  <a:gd name="T6" fmla="*/ 28 w 339"/>
                  <a:gd name="T7" fmla="*/ 85 h 221"/>
                  <a:gd name="T8" fmla="*/ 10 w 339"/>
                  <a:gd name="T9" fmla="*/ 29 h 221"/>
                  <a:gd name="T10" fmla="*/ 66 w 339"/>
                  <a:gd name="T11" fmla="*/ 11 h 221"/>
                  <a:gd name="T12" fmla="*/ 146 w 339"/>
                  <a:gd name="T13" fmla="*/ 55 h 221"/>
                  <a:gd name="T14" fmla="*/ 306 w 339"/>
                  <a:gd name="T15" fmla="*/ 140 h 221"/>
                  <a:gd name="T16" fmla="*/ 331 w 339"/>
                  <a:gd name="T17" fmla="*/ 193 h 221"/>
                  <a:gd name="T18" fmla="*/ 292 w 339"/>
                  <a:gd name="T1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21">
                    <a:moveTo>
                      <a:pt x="292" y="221"/>
                    </a:moveTo>
                    <a:cubicBezTo>
                      <a:pt x="287" y="221"/>
                      <a:pt x="282" y="220"/>
                      <a:pt x="278" y="218"/>
                    </a:cubicBezTo>
                    <a:cubicBezTo>
                      <a:pt x="237" y="204"/>
                      <a:pt x="167" y="163"/>
                      <a:pt x="104" y="128"/>
                    </a:cubicBezTo>
                    <a:cubicBezTo>
                      <a:pt x="74" y="110"/>
                      <a:pt x="45" y="94"/>
                      <a:pt x="28" y="85"/>
                    </a:cubicBezTo>
                    <a:cubicBezTo>
                      <a:pt x="8" y="75"/>
                      <a:pt x="0" y="50"/>
                      <a:pt x="10" y="29"/>
                    </a:cubicBezTo>
                    <a:cubicBezTo>
                      <a:pt x="20" y="9"/>
                      <a:pt x="46" y="0"/>
                      <a:pt x="66" y="11"/>
                    </a:cubicBezTo>
                    <a:cubicBezTo>
                      <a:pt x="85" y="20"/>
                      <a:pt x="113" y="37"/>
                      <a:pt x="146" y="55"/>
                    </a:cubicBezTo>
                    <a:cubicBezTo>
                      <a:pt x="202" y="88"/>
                      <a:pt x="272" y="128"/>
                      <a:pt x="306" y="140"/>
                    </a:cubicBezTo>
                    <a:cubicBezTo>
                      <a:pt x="328" y="148"/>
                      <a:pt x="339" y="172"/>
                      <a:pt x="331" y="193"/>
                    </a:cubicBezTo>
                    <a:cubicBezTo>
                      <a:pt x="325" y="210"/>
                      <a:pt x="309" y="221"/>
                      <a:pt x="292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8">
                <a:extLst>
                  <a:ext uri="{FF2B5EF4-FFF2-40B4-BE49-F238E27FC236}">
                    <a16:creationId xmlns:a16="http://schemas.microsoft.com/office/drawing/2014/main" id="{66BD4A4C-C801-428E-91F7-6B7F880A5B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183988" y="2177365"/>
                <a:ext cx="138824" cy="157972"/>
              </a:xfrm>
              <a:custGeom>
                <a:avLst/>
                <a:gdLst>
                  <a:gd name="T0" fmla="*/ 227 w 274"/>
                  <a:gd name="T1" fmla="*/ 315 h 315"/>
                  <a:gd name="T2" fmla="*/ 195 w 274"/>
                  <a:gd name="T3" fmla="*/ 299 h 315"/>
                  <a:gd name="T4" fmla="*/ 15 w 274"/>
                  <a:gd name="T5" fmla="*/ 73 h 315"/>
                  <a:gd name="T6" fmla="*/ 22 w 274"/>
                  <a:gd name="T7" fmla="*/ 14 h 315"/>
                  <a:gd name="T8" fmla="*/ 80 w 274"/>
                  <a:gd name="T9" fmla="*/ 21 h 315"/>
                  <a:gd name="T10" fmla="*/ 260 w 274"/>
                  <a:gd name="T11" fmla="*/ 247 h 315"/>
                  <a:gd name="T12" fmla="*/ 253 w 274"/>
                  <a:gd name="T13" fmla="*/ 306 h 315"/>
                  <a:gd name="T14" fmla="*/ 227 w 274"/>
                  <a:gd name="T15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315">
                    <a:moveTo>
                      <a:pt x="227" y="315"/>
                    </a:moveTo>
                    <a:cubicBezTo>
                      <a:pt x="215" y="315"/>
                      <a:pt x="203" y="310"/>
                      <a:pt x="195" y="299"/>
                    </a:cubicBezTo>
                    <a:lnTo>
                      <a:pt x="15" y="73"/>
                    </a:lnTo>
                    <a:cubicBezTo>
                      <a:pt x="0" y="55"/>
                      <a:pt x="3" y="29"/>
                      <a:pt x="22" y="14"/>
                    </a:cubicBezTo>
                    <a:cubicBezTo>
                      <a:pt x="40" y="0"/>
                      <a:pt x="66" y="3"/>
                      <a:pt x="80" y="21"/>
                    </a:cubicBezTo>
                    <a:lnTo>
                      <a:pt x="260" y="247"/>
                    </a:lnTo>
                    <a:cubicBezTo>
                      <a:pt x="274" y="265"/>
                      <a:pt x="271" y="292"/>
                      <a:pt x="253" y="306"/>
                    </a:cubicBezTo>
                    <a:cubicBezTo>
                      <a:pt x="245" y="312"/>
                      <a:pt x="236" y="315"/>
                      <a:pt x="227" y="3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9">
                <a:extLst>
                  <a:ext uri="{FF2B5EF4-FFF2-40B4-BE49-F238E27FC236}">
                    <a16:creationId xmlns:a16="http://schemas.microsoft.com/office/drawing/2014/main" id="{5C94C338-DF63-4E45-BC04-97F1B84F5B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401238" y="2209168"/>
                <a:ext cx="62232" cy="153183"/>
              </a:xfrm>
              <a:custGeom>
                <a:avLst/>
                <a:gdLst>
                  <a:gd name="T0" fmla="*/ 78 w 123"/>
                  <a:gd name="T1" fmla="*/ 302 h 302"/>
                  <a:gd name="T2" fmla="*/ 37 w 123"/>
                  <a:gd name="T3" fmla="*/ 267 h 302"/>
                  <a:gd name="T4" fmla="*/ 4 w 123"/>
                  <a:gd name="T5" fmla="*/ 51 h 302"/>
                  <a:gd name="T6" fmla="*/ 38 w 123"/>
                  <a:gd name="T7" fmla="*/ 4 h 302"/>
                  <a:gd name="T8" fmla="*/ 86 w 123"/>
                  <a:gd name="T9" fmla="*/ 39 h 302"/>
                  <a:gd name="T10" fmla="*/ 120 w 123"/>
                  <a:gd name="T11" fmla="*/ 254 h 302"/>
                  <a:gd name="T12" fmla="*/ 85 w 123"/>
                  <a:gd name="T13" fmla="*/ 301 h 302"/>
                  <a:gd name="T14" fmla="*/ 78 w 123"/>
                  <a:gd name="T1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302">
                    <a:moveTo>
                      <a:pt x="78" y="302"/>
                    </a:moveTo>
                    <a:cubicBezTo>
                      <a:pt x="58" y="302"/>
                      <a:pt x="40" y="287"/>
                      <a:pt x="37" y="267"/>
                    </a:cubicBezTo>
                    <a:lnTo>
                      <a:pt x="4" y="51"/>
                    </a:lnTo>
                    <a:cubicBezTo>
                      <a:pt x="0" y="29"/>
                      <a:pt x="16" y="7"/>
                      <a:pt x="38" y="4"/>
                    </a:cubicBezTo>
                    <a:cubicBezTo>
                      <a:pt x="61" y="0"/>
                      <a:pt x="82" y="16"/>
                      <a:pt x="86" y="39"/>
                    </a:cubicBezTo>
                    <a:lnTo>
                      <a:pt x="120" y="254"/>
                    </a:lnTo>
                    <a:cubicBezTo>
                      <a:pt x="123" y="276"/>
                      <a:pt x="108" y="298"/>
                      <a:pt x="85" y="301"/>
                    </a:cubicBezTo>
                    <a:cubicBezTo>
                      <a:pt x="83" y="302"/>
                      <a:pt x="80" y="302"/>
                      <a:pt x="78" y="30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40">
                <a:extLst>
                  <a:ext uri="{FF2B5EF4-FFF2-40B4-BE49-F238E27FC236}">
                    <a16:creationId xmlns:a16="http://schemas.microsoft.com/office/drawing/2014/main" id="{29C526A0-67FD-4662-9841-EA576E24AB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547363" y="2298626"/>
                <a:ext cx="62232" cy="138824"/>
              </a:xfrm>
              <a:custGeom>
                <a:avLst/>
                <a:gdLst>
                  <a:gd name="T0" fmla="*/ 45 w 119"/>
                  <a:gd name="T1" fmla="*/ 269 h 269"/>
                  <a:gd name="T2" fmla="*/ 39 w 119"/>
                  <a:gd name="T3" fmla="*/ 268 h 269"/>
                  <a:gd name="T4" fmla="*/ 4 w 119"/>
                  <a:gd name="T5" fmla="*/ 221 h 269"/>
                  <a:gd name="T6" fmla="*/ 33 w 119"/>
                  <a:gd name="T7" fmla="*/ 39 h 269"/>
                  <a:gd name="T8" fmla="*/ 80 w 119"/>
                  <a:gd name="T9" fmla="*/ 4 h 269"/>
                  <a:gd name="T10" fmla="*/ 115 w 119"/>
                  <a:gd name="T11" fmla="*/ 52 h 269"/>
                  <a:gd name="T12" fmla="*/ 86 w 119"/>
                  <a:gd name="T13" fmla="*/ 234 h 269"/>
                  <a:gd name="T14" fmla="*/ 45 w 119"/>
                  <a:gd name="T15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69">
                    <a:moveTo>
                      <a:pt x="45" y="269"/>
                    </a:moveTo>
                    <a:cubicBezTo>
                      <a:pt x="43" y="269"/>
                      <a:pt x="41" y="269"/>
                      <a:pt x="39" y="268"/>
                    </a:cubicBezTo>
                    <a:cubicBezTo>
                      <a:pt x="16" y="265"/>
                      <a:pt x="0" y="243"/>
                      <a:pt x="4" y="221"/>
                    </a:cubicBezTo>
                    <a:lnTo>
                      <a:pt x="33" y="39"/>
                    </a:lnTo>
                    <a:cubicBezTo>
                      <a:pt x="36" y="16"/>
                      <a:pt x="58" y="0"/>
                      <a:pt x="80" y="4"/>
                    </a:cubicBezTo>
                    <a:cubicBezTo>
                      <a:pt x="103" y="8"/>
                      <a:pt x="119" y="29"/>
                      <a:pt x="115" y="52"/>
                    </a:cubicBezTo>
                    <a:lnTo>
                      <a:pt x="86" y="234"/>
                    </a:lnTo>
                    <a:cubicBezTo>
                      <a:pt x="83" y="254"/>
                      <a:pt x="65" y="269"/>
                      <a:pt x="45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4">
                <a:extLst>
                  <a:ext uri="{FF2B5EF4-FFF2-40B4-BE49-F238E27FC236}">
                    <a16:creationId xmlns:a16="http://schemas.microsoft.com/office/drawing/2014/main" id="{E1CF329B-4B2F-4C73-A3F9-818D2FC410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867962" y="2415567"/>
                <a:ext cx="148398" cy="67018"/>
              </a:xfrm>
              <a:custGeom>
                <a:avLst/>
                <a:gdLst>
                  <a:gd name="T0" fmla="*/ 243 w 297"/>
                  <a:gd name="T1" fmla="*/ 134 h 134"/>
                  <a:gd name="T2" fmla="*/ 235 w 297"/>
                  <a:gd name="T3" fmla="*/ 134 h 134"/>
                  <a:gd name="T4" fmla="*/ 46 w 297"/>
                  <a:gd name="T5" fmla="*/ 103 h 134"/>
                  <a:gd name="T6" fmla="*/ 4 w 297"/>
                  <a:gd name="T7" fmla="*/ 46 h 134"/>
                  <a:gd name="T8" fmla="*/ 62 w 297"/>
                  <a:gd name="T9" fmla="*/ 4 h 134"/>
                  <a:gd name="T10" fmla="*/ 251 w 297"/>
                  <a:gd name="T11" fmla="*/ 35 h 134"/>
                  <a:gd name="T12" fmla="*/ 292 w 297"/>
                  <a:gd name="T13" fmla="*/ 92 h 134"/>
                  <a:gd name="T14" fmla="*/ 243 w 297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7" h="134">
                    <a:moveTo>
                      <a:pt x="243" y="134"/>
                    </a:moveTo>
                    <a:cubicBezTo>
                      <a:pt x="240" y="134"/>
                      <a:pt x="238" y="134"/>
                      <a:pt x="235" y="134"/>
                    </a:cubicBezTo>
                    <a:lnTo>
                      <a:pt x="46" y="103"/>
                    </a:lnTo>
                    <a:cubicBezTo>
                      <a:pt x="18" y="99"/>
                      <a:pt x="0" y="73"/>
                      <a:pt x="4" y="46"/>
                    </a:cubicBezTo>
                    <a:cubicBezTo>
                      <a:pt x="9" y="18"/>
                      <a:pt x="34" y="0"/>
                      <a:pt x="62" y="4"/>
                    </a:cubicBezTo>
                    <a:lnTo>
                      <a:pt x="251" y="35"/>
                    </a:lnTo>
                    <a:cubicBezTo>
                      <a:pt x="278" y="39"/>
                      <a:pt x="297" y="65"/>
                      <a:pt x="292" y="92"/>
                    </a:cubicBezTo>
                    <a:cubicBezTo>
                      <a:pt x="288" y="117"/>
                      <a:pt x="267" y="134"/>
                      <a:pt x="243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15">
                <a:extLst>
                  <a:ext uri="{FF2B5EF4-FFF2-40B4-BE49-F238E27FC236}">
                    <a16:creationId xmlns:a16="http://schemas.microsoft.com/office/drawing/2014/main" id="{616C11A3-7373-4575-886F-68E676EF09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624149" y="2410717"/>
                <a:ext cx="90954" cy="129250"/>
              </a:xfrm>
              <a:custGeom>
                <a:avLst/>
                <a:gdLst>
                  <a:gd name="T0" fmla="*/ 57 w 176"/>
                  <a:gd name="T1" fmla="*/ 256 h 256"/>
                  <a:gd name="T2" fmla="*/ 37 w 176"/>
                  <a:gd name="T3" fmla="*/ 252 h 256"/>
                  <a:gd name="T4" fmla="*/ 11 w 176"/>
                  <a:gd name="T5" fmla="*/ 186 h 256"/>
                  <a:gd name="T6" fmla="*/ 73 w 176"/>
                  <a:gd name="T7" fmla="*/ 37 h 256"/>
                  <a:gd name="T8" fmla="*/ 139 w 176"/>
                  <a:gd name="T9" fmla="*/ 10 h 256"/>
                  <a:gd name="T10" fmla="*/ 166 w 176"/>
                  <a:gd name="T11" fmla="*/ 76 h 256"/>
                  <a:gd name="T12" fmla="*/ 103 w 176"/>
                  <a:gd name="T13" fmla="*/ 225 h 256"/>
                  <a:gd name="T14" fmla="*/ 57 w 176"/>
                  <a:gd name="T1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256">
                    <a:moveTo>
                      <a:pt x="57" y="256"/>
                    </a:moveTo>
                    <a:cubicBezTo>
                      <a:pt x="50" y="256"/>
                      <a:pt x="44" y="255"/>
                      <a:pt x="37" y="252"/>
                    </a:cubicBezTo>
                    <a:cubicBezTo>
                      <a:pt x="12" y="241"/>
                      <a:pt x="0" y="212"/>
                      <a:pt x="11" y="186"/>
                    </a:cubicBezTo>
                    <a:lnTo>
                      <a:pt x="73" y="37"/>
                    </a:lnTo>
                    <a:cubicBezTo>
                      <a:pt x="84" y="12"/>
                      <a:pt x="114" y="0"/>
                      <a:pt x="139" y="10"/>
                    </a:cubicBezTo>
                    <a:cubicBezTo>
                      <a:pt x="164" y="21"/>
                      <a:pt x="176" y="51"/>
                      <a:pt x="166" y="76"/>
                    </a:cubicBezTo>
                    <a:lnTo>
                      <a:pt x="103" y="225"/>
                    </a:lnTo>
                    <a:cubicBezTo>
                      <a:pt x="95" y="244"/>
                      <a:pt x="76" y="256"/>
                      <a:pt x="57" y="2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5C51432C-177C-4E2F-A371-72ECF85C9730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124420" y="2758091"/>
              <a:ext cx="547086" cy="421525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3513C954-7A42-4A99-B2E0-DE49117013B5}"/>
              </a:ext>
            </a:extLst>
          </p:cNvPr>
          <p:cNvSpPr txBox="1"/>
          <p:nvPr/>
        </p:nvSpPr>
        <p:spPr>
          <a:xfrm>
            <a:off x="809296" y="6327229"/>
            <a:ext cx="72491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JICMAIL, 2023, Engaged Mail = % of mail with any physical action taken other than being immediately thrown away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236F9-213B-43E1-A2BF-DDE81A01232D}"/>
              </a:ext>
            </a:extLst>
          </p:cNvPr>
          <p:cNvGrpSpPr/>
          <p:nvPr/>
        </p:nvGrpSpPr>
        <p:grpSpPr>
          <a:xfrm>
            <a:off x="9328437" y="3389584"/>
            <a:ext cx="1403829" cy="911814"/>
            <a:chOff x="9300605" y="3367550"/>
            <a:chExt cx="1403829" cy="9118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D68628-E2DC-4CEF-A9DE-03A613AB1981}"/>
                </a:ext>
              </a:extLst>
            </p:cNvPr>
            <p:cNvSpPr/>
            <p:nvPr/>
          </p:nvSpPr>
          <p:spPr>
            <a:xfrm>
              <a:off x="9300605" y="3367550"/>
              <a:ext cx="1403829" cy="91181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378049-B447-4C62-B3F7-C17E5640B54F}"/>
                </a:ext>
              </a:extLst>
            </p:cNvPr>
            <p:cNvCxnSpPr/>
            <p:nvPr/>
          </p:nvCxnSpPr>
          <p:spPr>
            <a:xfrm>
              <a:off x="9984727" y="3660831"/>
              <a:ext cx="614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98927B-AE2E-4544-A7D0-19893667F939}"/>
                </a:ext>
              </a:extLst>
            </p:cNvPr>
            <p:cNvCxnSpPr/>
            <p:nvPr/>
          </p:nvCxnSpPr>
          <p:spPr>
            <a:xfrm>
              <a:off x="9984727" y="3810202"/>
              <a:ext cx="614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69E343-2813-4CD8-8C43-3A5AEED121A5}"/>
                </a:ext>
              </a:extLst>
            </p:cNvPr>
            <p:cNvCxnSpPr/>
            <p:nvPr/>
          </p:nvCxnSpPr>
          <p:spPr>
            <a:xfrm>
              <a:off x="9984727" y="3959572"/>
              <a:ext cx="614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0DB2BF8-B717-4246-B008-DDB4AB8D5DAB}"/>
                </a:ext>
              </a:extLst>
            </p:cNvPr>
            <p:cNvCxnSpPr/>
            <p:nvPr/>
          </p:nvCxnSpPr>
          <p:spPr>
            <a:xfrm>
              <a:off x="9984727" y="4108943"/>
              <a:ext cx="614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 descr="Pizza outline">
              <a:extLst>
                <a:ext uri="{FF2B5EF4-FFF2-40B4-BE49-F238E27FC236}">
                  <a16:creationId xmlns:a16="http://schemas.microsoft.com/office/drawing/2014/main" id="{BBB6D1D9-9D22-4977-8C92-45F407262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08130" y="3548942"/>
              <a:ext cx="704858" cy="70485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2F273E-39D4-4709-8596-CA222D52433D}"/>
              </a:ext>
            </a:extLst>
          </p:cNvPr>
          <p:cNvGrpSpPr/>
          <p:nvPr/>
        </p:nvGrpSpPr>
        <p:grpSpPr>
          <a:xfrm>
            <a:off x="6740813" y="3389584"/>
            <a:ext cx="1519560" cy="917889"/>
            <a:chOff x="6682889" y="3367550"/>
            <a:chExt cx="1519560" cy="9178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5DCFD6-8DE8-42A1-8640-176578BFAF84}"/>
                </a:ext>
              </a:extLst>
            </p:cNvPr>
            <p:cNvSpPr txBox="1"/>
            <p:nvPr/>
          </p:nvSpPr>
          <p:spPr>
            <a:xfrm>
              <a:off x="7290020" y="3429214"/>
              <a:ext cx="9124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Cavolini" panose="020B0502040204020203" pitchFamily="66" charset="0"/>
                  <a:cs typeface="Cavolini" panose="020B0502040204020203" pitchFamily="66" charset="0"/>
                </a:rPr>
                <a:t>Dear Coffee Lover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710A3F-3134-4221-8F3B-ABE0B0F5C862}"/>
                </a:ext>
              </a:extLst>
            </p:cNvPr>
            <p:cNvSpPr/>
            <p:nvPr/>
          </p:nvSpPr>
          <p:spPr>
            <a:xfrm>
              <a:off x="6773089" y="3367550"/>
              <a:ext cx="1403827" cy="91181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7FCE91-94EC-4C0D-931C-3875DA3A0261}"/>
                </a:ext>
              </a:extLst>
            </p:cNvPr>
            <p:cNvCxnSpPr/>
            <p:nvPr/>
          </p:nvCxnSpPr>
          <p:spPr>
            <a:xfrm>
              <a:off x="7444589" y="3660831"/>
              <a:ext cx="6140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9DA17B-2FE5-4969-8548-CE2CED843FCE}"/>
                </a:ext>
              </a:extLst>
            </p:cNvPr>
            <p:cNvCxnSpPr/>
            <p:nvPr/>
          </p:nvCxnSpPr>
          <p:spPr>
            <a:xfrm>
              <a:off x="7444589" y="3810202"/>
              <a:ext cx="6140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A58830-D15E-40B4-A455-058E0AEA4732}"/>
                </a:ext>
              </a:extLst>
            </p:cNvPr>
            <p:cNvCxnSpPr/>
            <p:nvPr/>
          </p:nvCxnSpPr>
          <p:spPr>
            <a:xfrm>
              <a:off x="7444589" y="3959572"/>
              <a:ext cx="6140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DB8711-4682-4042-A04C-684633585429}"/>
                </a:ext>
              </a:extLst>
            </p:cNvPr>
            <p:cNvCxnSpPr/>
            <p:nvPr/>
          </p:nvCxnSpPr>
          <p:spPr>
            <a:xfrm>
              <a:off x="7444589" y="4108943"/>
              <a:ext cx="6140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 descr="Latte Cup outline">
              <a:extLst>
                <a:ext uri="{FF2B5EF4-FFF2-40B4-BE49-F238E27FC236}">
                  <a16:creationId xmlns:a16="http://schemas.microsoft.com/office/drawing/2014/main" id="{A01DADDD-1D68-4E3A-87DB-187FBB0EA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82889" y="3454166"/>
              <a:ext cx="831273" cy="831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0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D62E-2B8E-4EB8-9333-560E2CBC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RECEIVED by consumers drives a host of physical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C1318-7419-4A9B-92DC-99F44D8050B4}"/>
              </a:ext>
            </a:extLst>
          </p:cNvPr>
          <p:cNvSpPr txBox="1"/>
          <p:nvPr/>
        </p:nvSpPr>
        <p:spPr>
          <a:xfrm>
            <a:off x="2092676" y="2672046"/>
            <a:ext cx="1080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74</a:t>
            </a:r>
            <a:r>
              <a:rPr lang="en-GB" sz="36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44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6735F-2975-4C34-B474-16771B746F25}"/>
              </a:ext>
            </a:extLst>
          </p:cNvPr>
          <p:cNvSpPr txBox="1"/>
          <p:nvPr/>
        </p:nvSpPr>
        <p:spPr>
          <a:xfrm>
            <a:off x="876348" y="4121862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Mail is opened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98A80-469B-4D93-AF0B-5E8A924B6B64}"/>
              </a:ext>
            </a:extLst>
          </p:cNvPr>
          <p:cNvSpPr txBox="1"/>
          <p:nvPr/>
        </p:nvSpPr>
        <p:spPr>
          <a:xfrm>
            <a:off x="4579840" y="2661030"/>
            <a:ext cx="1080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71</a:t>
            </a:r>
            <a:r>
              <a:rPr lang="en-GB" sz="36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4400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F8277-2A87-472B-B1BA-DD31CEF8758E}"/>
              </a:ext>
            </a:extLst>
          </p:cNvPr>
          <p:cNvSpPr txBox="1"/>
          <p:nvPr/>
        </p:nvSpPr>
        <p:spPr>
          <a:xfrm>
            <a:off x="3582707" y="4121862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Mail is read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FD9A94-4FB1-4D58-9A5A-E33B2F4A592C}"/>
              </a:ext>
            </a:extLst>
          </p:cNvPr>
          <p:cNvSpPr txBox="1"/>
          <p:nvPr/>
        </p:nvSpPr>
        <p:spPr>
          <a:xfrm>
            <a:off x="6458226" y="3102416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4.4</a:t>
            </a:r>
            <a:endParaRPr lang="en-GB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DEC210-5410-438E-8922-36B241BC28CC}"/>
              </a:ext>
            </a:extLst>
          </p:cNvPr>
          <p:cNvSpPr txBox="1"/>
          <p:nvPr/>
        </p:nvSpPr>
        <p:spPr>
          <a:xfrm>
            <a:off x="5863511" y="4121862"/>
            <a:ext cx="218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Mail is returned to = frequency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29F233-B4E0-46E7-9D7D-44534F7634E6}"/>
              </a:ext>
            </a:extLst>
          </p:cNvPr>
          <p:cNvSpPr txBox="1"/>
          <p:nvPr/>
        </p:nvSpPr>
        <p:spPr>
          <a:xfrm>
            <a:off x="8124809" y="4121862"/>
            <a:ext cx="2288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Mail is shared</a:t>
            </a:r>
          </a:p>
          <a:p>
            <a:pPr algn="ctr"/>
            <a:r>
              <a:rPr lang="en-GB" b="1" dirty="0">
                <a:latin typeface="+mj-lt"/>
              </a:rPr>
              <a:t>= reach</a:t>
            </a:r>
          </a:p>
        </p:txBody>
      </p:sp>
      <p:grpSp>
        <p:nvGrpSpPr>
          <p:cNvPr id="61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B8A8D9F-10DC-4BA1-8ACD-C1BC9085AE1F}"/>
              </a:ext>
            </a:extLst>
          </p:cNvPr>
          <p:cNvGrpSpPr>
            <a:grpSpLocks noChangeAspect="1"/>
          </p:cNvGrpSpPr>
          <p:nvPr/>
        </p:nvGrpSpPr>
        <p:grpSpPr>
          <a:xfrm>
            <a:off x="6361568" y="2888616"/>
            <a:ext cx="1166659" cy="1227208"/>
            <a:chOff x="6855725" y="2321521"/>
            <a:chExt cx="914400" cy="961857"/>
          </a:xfrm>
        </p:grpSpPr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7060F4AA-8F26-483F-8735-73AE91C86182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508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9840960D-39BA-49F9-840D-1B06F958BD6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508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9515C35D-F822-4F72-9184-05514EFE745D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508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1A5E319-ECB3-42D5-A291-78FBADFF3BF2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508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4F7AF3C-6E87-4410-BBFF-1575FC594716}"/>
              </a:ext>
            </a:extLst>
          </p:cNvPr>
          <p:cNvSpPr txBox="1"/>
          <p:nvPr/>
        </p:nvSpPr>
        <p:spPr>
          <a:xfrm>
            <a:off x="9724434" y="2947555"/>
            <a:ext cx="1154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+13</a:t>
            </a:r>
            <a:endParaRPr lang="en-GB" sz="4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BB89497-9979-47B1-BE46-5BE4674EF78D}"/>
              </a:ext>
            </a:extLst>
          </p:cNvPr>
          <p:cNvGrpSpPr/>
          <p:nvPr/>
        </p:nvGrpSpPr>
        <p:grpSpPr>
          <a:xfrm>
            <a:off x="1207170" y="2944839"/>
            <a:ext cx="1125564" cy="1341525"/>
            <a:chOff x="706510" y="2177365"/>
            <a:chExt cx="1201533" cy="1432070"/>
          </a:xfrm>
        </p:grpSpPr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92B0DCFE-B556-4267-A119-B15BEB701A95}"/>
                </a:ext>
              </a:extLst>
            </p:cNvPr>
            <p:cNvSpPr>
              <a:spLocks noEditPoints="1"/>
            </p:cNvSpPr>
            <p:nvPr/>
          </p:nvSpPr>
          <p:spPr bwMode="auto">
            <a:xfrm rot="1910164">
              <a:off x="706510" y="2508429"/>
              <a:ext cx="1201533" cy="1101006"/>
            </a:xfrm>
            <a:custGeom>
              <a:avLst/>
              <a:gdLst>
                <a:gd name="T0" fmla="*/ 1289 w 2362"/>
                <a:gd name="T1" fmla="*/ 905 h 2158"/>
                <a:gd name="T2" fmla="*/ 2271 w 2362"/>
                <a:gd name="T3" fmla="*/ 1025 h 2158"/>
                <a:gd name="T4" fmla="*/ 2183 w 2362"/>
                <a:gd name="T5" fmla="*/ 827 h 2158"/>
                <a:gd name="T6" fmla="*/ 1734 w 2362"/>
                <a:gd name="T7" fmla="*/ 122 h 2158"/>
                <a:gd name="T8" fmla="*/ 1289 w 2362"/>
                <a:gd name="T9" fmla="*/ 905 h 2158"/>
                <a:gd name="T10" fmla="*/ 757 w 2362"/>
                <a:gd name="T11" fmla="*/ 2158 h 2158"/>
                <a:gd name="T12" fmla="*/ 664 w 2362"/>
                <a:gd name="T13" fmla="*/ 2139 h 2158"/>
                <a:gd name="T14" fmla="*/ 492 w 2362"/>
                <a:gd name="T15" fmla="*/ 1978 h 2158"/>
                <a:gd name="T16" fmla="*/ 11 w 2362"/>
                <a:gd name="T17" fmla="*/ 1180 h 2158"/>
                <a:gd name="T18" fmla="*/ 26 w 2362"/>
                <a:gd name="T19" fmla="*/ 1123 h 2158"/>
                <a:gd name="T20" fmla="*/ 83 w 2362"/>
                <a:gd name="T21" fmla="*/ 1137 h 2158"/>
                <a:gd name="T22" fmla="*/ 564 w 2362"/>
                <a:gd name="T23" fmla="*/ 1935 h 2158"/>
                <a:gd name="T24" fmla="*/ 696 w 2362"/>
                <a:gd name="T25" fmla="*/ 2063 h 2158"/>
                <a:gd name="T26" fmla="*/ 854 w 2362"/>
                <a:gd name="T27" fmla="*/ 2045 h 2158"/>
                <a:gd name="T28" fmla="*/ 1314 w 2362"/>
                <a:gd name="T29" fmla="*/ 1757 h 2158"/>
                <a:gd name="T30" fmla="*/ 2155 w 2362"/>
                <a:gd name="T31" fmla="*/ 1231 h 2158"/>
                <a:gd name="T32" fmla="*/ 2266 w 2362"/>
                <a:gd name="T33" fmla="*/ 1108 h 2158"/>
                <a:gd name="T34" fmla="*/ 1217 w 2362"/>
                <a:gd name="T35" fmla="*/ 980 h 2158"/>
                <a:gd name="T36" fmla="*/ 1185 w 2362"/>
                <a:gd name="T37" fmla="*/ 958 h 2158"/>
                <a:gd name="T38" fmla="*/ 1186 w 2362"/>
                <a:gd name="T39" fmla="*/ 918 h 2158"/>
                <a:gd name="T40" fmla="*/ 1696 w 2362"/>
                <a:gd name="T41" fmla="*/ 21 h 2158"/>
                <a:gd name="T42" fmla="*/ 1731 w 2362"/>
                <a:gd name="T43" fmla="*/ 0 h 2158"/>
                <a:gd name="T44" fmla="*/ 1767 w 2362"/>
                <a:gd name="T45" fmla="*/ 19 h 2158"/>
                <a:gd name="T46" fmla="*/ 2254 w 2362"/>
                <a:gd name="T47" fmla="*/ 784 h 2158"/>
                <a:gd name="T48" fmla="*/ 2357 w 2362"/>
                <a:gd name="T49" fmla="*/ 1046 h 2158"/>
                <a:gd name="T50" fmla="*/ 2198 w 2362"/>
                <a:gd name="T51" fmla="*/ 1302 h 2158"/>
                <a:gd name="T52" fmla="*/ 1358 w 2362"/>
                <a:gd name="T53" fmla="*/ 1827 h 2158"/>
                <a:gd name="T54" fmla="*/ 897 w 2362"/>
                <a:gd name="T55" fmla="*/ 2116 h 2158"/>
                <a:gd name="T56" fmla="*/ 757 w 2362"/>
                <a:gd name="T57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2" h="2158">
                  <a:moveTo>
                    <a:pt x="1289" y="905"/>
                  </a:moveTo>
                  <a:lnTo>
                    <a:pt x="2271" y="1025"/>
                  </a:lnTo>
                  <a:cubicBezTo>
                    <a:pt x="2260" y="961"/>
                    <a:pt x="2223" y="892"/>
                    <a:pt x="2183" y="827"/>
                  </a:cubicBezTo>
                  <a:cubicBezTo>
                    <a:pt x="2131" y="741"/>
                    <a:pt x="1839" y="285"/>
                    <a:pt x="1734" y="122"/>
                  </a:cubicBezTo>
                  <a:lnTo>
                    <a:pt x="1289" y="905"/>
                  </a:lnTo>
                  <a:close/>
                  <a:moveTo>
                    <a:pt x="757" y="2158"/>
                  </a:moveTo>
                  <a:cubicBezTo>
                    <a:pt x="725" y="2158"/>
                    <a:pt x="694" y="2152"/>
                    <a:pt x="664" y="2139"/>
                  </a:cubicBezTo>
                  <a:cubicBezTo>
                    <a:pt x="599" y="2112"/>
                    <a:pt x="540" y="2056"/>
                    <a:pt x="492" y="1978"/>
                  </a:cubicBezTo>
                  <a:lnTo>
                    <a:pt x="11" y="1180"/>
                  </a:lnTo>
                  <a:cubicBezTo>
                    <a:pt x="0" y="1160"/>
                    <a:pt x="6" y="1135"/>
                    <a:pt x="26" y="1123"/>
                  </a:cubicBezTo>
                  <a:cubicBezTo>
                    <a:pt x="45" y="1111"/>
                    <a:pt x="71" y="1118"/>
                    <a:pt x="83" y="1137"/>
                  </a:cubicBezTo>
                  <a:lnTo>
                    <a:pt x="564" y="1935"/>
                  </a:lnTo>
                  <a:cubicBezTo>
                    <a:pt x="602" y="1998"/>
                    <a:pt x="648" y="2043"/>
                    <a:pt x="696" y="2063"/>
                  </a:cubicBezTo>
                  <a:cubicBezTo>
                    <a:pt x="747" y="2084"/>
                    <a:pt x="800" y="2078"/>
                    <a:pt x="854" y="2045"/>
                  </a:cubicBezTo>
                  <a:cubicBezTo>
                    <a:pt x="882" y="2029"/>
                    <a:pt x="1082" y="1903"/>
                    <a:pt x="1314" y="1757"/>
                  </a:cubicBezTo>
                  <a:cubicBezTo>
                    <a:pt x="1651" y="1545"/>
                    <a:pt x="2071" y="1281"/>
                    <a:pt x="2155" y="1231"/>
                  </a:cubicBezTo>
                  <a:cubicBezTo>
                    <a:pt x="2225" y="1188"/>
                    <a:pt x="2255" y="1146"/>
                    <a:pt x="2266" y="1108"/>
                  </a:cubicBezTo>
                  <a:lnTo>
                    <a:pt x="1217" y="980"/>
                  </a:lnTo>
                  <a:cubicBezTo>
                    <a:pt x="1203" y="979"/>
                    <a:pt x="1191" y="970"/>
                    <a:pt x="1185" y="958"/>
                  </a:cubicBezTo>
                  <a:cubicBezTo>
                    <a:pt x="1178" y="945"/>
                    <a:pt x="1179" y="931"/>
                    <a:pt x="1186" y="918"/>
                  </a:cubicBezTo>
                  <a:lnTo>
                    <a:pt x="1696" y="21"/>
                  </a:lnTo>
                  <a:cubicBezTo>
                    <a:pt x="1703" y="8"/>
                    <a:pt x="1717" y="0"/>
                    <a:pt x="1731" y="0"/>
                  </a:cubicBezTo>
                  <a:cubicBezTo>
                    <a:pt x="1746" y="0"/>
                    <a:pt x="1760" y="7"/>
                    <a:pt x="1767" y="19"/>
                  </a:cubicBezTo>
                  <a:cubicBezTo>
                    <a:pt x="1785" y="46"/>
                    <a:pt x="2190" y="678"/>
                    <a:pt x="2254" y="784"/>
                  </a:cubicBezTo>
                  <a:cubicBezTo>
                    <a:pt x="2305" y="867"/>
                    <a:pt x="2352" y="957"/>
                    <a:pt x="2357" y="1046"/>
                  </a:cubicBezTo>
                  <a:cubicBezTo>
                    <a:pt x="2362" y="1149"/>
                    <a:pt x="2308" y="1235"/>
                    <a:pt x="2198" y="1302"/>
                  </a:cubicBezTo>
                  <a:cubicBezTo>
                    <a:pt x="2114" y="1352"/>
                    <a:pt x="1695" y="1616"/>
                    <a:pt x="1358" y="1827"/>
                  </a:cubicBezTo>
                  <a:cubicBezTo>
                    <a:pt x="1126" y="1973"/>
                    <a:pt x="925" y="2100"/>
                    <a:pt x="897" y="2116"/>
                  </a:cubicBezTo>
                  <a:cubicBezTo>
                    <a:pt x="851" y="2144"/>
                    <a:pt x="803" y="2158"/>
                    <a:pt x="757" y="215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AA5D5D88-E5B2-4AC1-BC85-79285A63D310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738310" y="2413705"/>
              <a:ext cx="899952" cy="1120154"/>
            </a:xfrm>
            <a:custGeom>
              <a:avLst/>
              <a:gdLst>
                <a:gd name="T0" fmla="*/ 713 w 1768"/>
                <a:gd name="T1" fmla="*/ 2194 h 2194"/>
                <a:gd name="T2" fmla="*/ 697 w 1768"/>
                <a:gd name="T3" fmla="*/ 2190 h 2194"/>
                <a:gd name="T4" fmla="*/ 675 w 1768"/>
                <a:gd name="T5" fmla="*/ 2136 h 2194"/>
                <a:gd name="T6" fmla="*/ 976 w 1768"/>
                <a:gd name="T7" fmla="*/ 1123 h 2194"/>
                <a:gd name="T8" fmla="*/ 47 w 1768"/>
                <a:gd name="T9" fmla="*/ 1196 h 2194"/>
                <a:gd name="T10" fmla="*/ 10 w 1768"/>
                <a:gd name="T11" fmla="*/ 1179 h 2194"/>
                <a:gd name="T12" fmla="*/ 5 w 1768"/>
                <a:gd name="T13" fmla="*/ 1139 h 2194"/>
                <a:gd name="T14" fmla="*/ 373 w 1768"/>
                <a:gd name="T15" fmla="*/ 168 h 2194"/>
                <a:gd name="T16" fmla="*/ 644 w 1768"/>
                <a:gd name="T17" fmla="*/ 7 h 2194"/>
                <a:gd name="T18" fmla="*/ 1727 w 1768"/>
                <a:gd name="T19" fmla="*/ 39 h 2194"/>
                <a:gd name="T20" fmla="*/ 1767 w 1768"/>
                <a:gd name="T21" fmla="*/ 82 h 2194"/>
                <a:gd name="T22" fmla="*/ 1724 w 1768"/>
                <a:gd name="T23" fmla="*/ 123 h 2194"/>
                <a:gd name="T24" fmla="*/ 640 w 1768"/>
                <a:gd name="T25" fmla="*/ 90 h 2194"/>
                <a:gd name="T26" fmla="*/ 452 w 1768"/>
                <a:gd name="T27" fmla="*/ 197 h 2194"/>
                <a:gd name="T28" fmla="*/ 106 w 1768"/>
                <a:gd name="T29" fmla="*/ 1108 h 2194"/>
                <a:gd name="T30" fmla="*/ 1029 w 1768"/>
                <a:gd name="T31" fmla="*/ 1035 h 2194"/>
                <a:gd name="T32" fmla="*/ 1065 w 1768"/>
                <a:gd name="T33" fmla="*/ 1050 h 2194"/>
                <a:gd name="T34" fmla="*/ 1073 w 1768"/>
                <a:gd name="T35" fmla="*/ 1088 h 2194"/>
                <a:gd name="T36" fmla="*/ 751 w 1768"/>
                <a:gd name="T37" fmla="*/ 2168 h 2194"/>
                <a:gd name="T38" fmla="*/ 713 w 1768"/>
                <a:gd name="T39" fmla="*/ 2194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8" h="2194">
                  <a:moveTo>
                    <a:pt x="713" y="2194"/>
                  </a:moveTo>
                  <a:cubicBezTo>
                    <a:pt x="708" y="2194"/>
                    <a:pt x="702" y="2193"/>
                    <a:pt x="697" y="2190"/>
                  </a:cubicBezTo>
                  <a:cubicBezTo>
                    <a:pt x="676" y="2181"/>
                    <a:pt x="666" y="2157"/>
                    <a:pt x="675" y="2136"/>
                  </a:cubicBezTo>
                  <a:cubicBezTo>
                    <a:pt x="730" y="2003"/>
                    <a:pt x="920" y="1326"/>
                    <a:pt x="976" y="1123"/>
                  </a:cubicBezTo>
                  <a:lnTo>
                    <a:pt x="47" y="1196"/>
                  </a:lnTo>
                  <a:cubicBezTo>
                    <a:pt x="33" y="1197"/>
                    <a:pt x="19" y="1191"/>
                    <a:pt x="10" y="1179"/>
                  </a:cubicBezTo>
                  <a:cubicBezTo>
                    <a:pt x="2" y="1168"/>
                    <a:pt x="0" y="1153"/>
                    <a:pt x="5" y="1139"/>
                  </a:cubicBezTo>
                  <a:cubicBezTo>
                    <a:pt x="8" y="1130"/>
                    <a:pt x="356" y="216"/>
                    <a:pt x="373" y="168"/>
                  </a:cubicBezTo>
                  <a:cubicBezTo>
                    <a:pt x="413" y="60"/>
                    <a:pt x="514" y="0"/>
                    <a:pt x="644" y="7"/>
                  </a:cubicBezTo>
                  <a:cubicBezTo>
                    <a:pt x="736" y="12"/>
                    <a:pt x="1717" y="39"/>
                    <a:pt x="1727" y="39"/>
                  </a:cubicBezTo>
                  <a:cubicBezTo>
                    <a:pt x="1750" y="40"/>
                    <a:pt x="1768" y="59"/>
                    <a:pt x="1767" y="82"/>
                  </a:cubicBezTo>
                  <a:cubicBezTo>
                    <a:pt x="1767" y="105"/>
                    <a:pt x="1748" y="123"/>
                    <a:pt x="1724" y="123"/>
                  </a:cubicBezTo>
                  <a:cubicBezTo>
                    <a:pt x="1684" y="122"/>
                    <a:pt x="733" y="95"/>
                    <a:pt x="640" y="90"/>
                  </a:cubicBezTo>
                  <a:cubicBezTo>
                    <a:pt x="596" y="88"/>
                    <a:pt x="490" y="93"/>
                    <a:pt x="452" y="197"/>
                  </a:cubicBezTo>
                  <a:cubicBezTo>
                    <a:pt x="436" y="238"/>
                    <a:pt x="185" y="899"/>
                    <a:pt x="106" y="1108"/>
                  </a:cubicBezTo>
                  <a:lnTo>
                    <a:pt x="1029" y="1035"/>
                  </a:lnTo>
                  <a:cubicBezTo>
                    <a:pt x="1043" y="1034"/>
                    <a:pt x="1056" y="1040"/>
                    <a:pt x="1065" y="1050"/>
                  </a:cubicBezTo>
                  <a:cubicBezTo>
                    <a:pt x="1073" y="1061"/>
                    <a:pt x="1076" y="1075"/>
                    <a:pt x="1073" y="1088"/>
                  </a:cubicBezTo>
                  <a:cubicBezTo>
                    <a:pt x="1062" y="1126"/>
                    <a:pt x="819" y="2007"/>
                    <a:pt x="751" y="2168"/>
                  </a:cubicBezTo>
                  <a:cubicBezTo>
                    <a:pt x="745" y="2184"/>
                    <a:pt x="729" y="2194"/>
                    <a:pt x="713" y="219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57C43952-C289-45B2-B704-5A670F75895E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209926" y="2957956"/>
              <a:ext cx="191479" cy="143609"/>
            </a:xfrm>
            <a:custGeom>
              <a:avLst/>
              <a:gdLst>
                <a:gd name="T0" fmla="*/ 48 w 371"/>
                <a:gd name="T1" fmla="*/ 285 h 285"/>
                <a:gd name="T2" fmla="*/ 29 w 371"/>
                <a:gd name="T3" fmla="*/ 281 h 285"/>
                <a:gd name="T4" fmla="*/ 11 w 371"/>
                <a:gd name="T5" fmla="*/ 225 h 285"/>
                <a:gd name="T6" fmla="*/ 41 w 371"/>
                <a:gd name="T7" fmla="*/ 161 h 285"/>
                <a:gd name="T8" fmla="*/ 330 w 371"/>
                <a:gd name="T9" fmla="*/ 12 h 285"/>
                <a:gd name="T10" fmla="*/ 369 w 371"/>
                <a:gd name="T11" fmla="*/ 57 h 285"/>
                <a:gd name="T12" fmla="*/ 325 w 371"/>
                <a:gd name="T13" fmla="*/ 95 h 285"/>
                <a:gd name="T14" fmla="*/ 117 w 371"/>
                <a:gd name="T15" fmla="*/ 196 h 285"/>
                <a:gd name="T16" fmla="*/ 85 w 371"/>
                <a:gd name="T17" fmla="*/ 262 h 285"/>
                <a:gd name="T18" fmla="*/ 48 w 371"/>
                <a:gd name="T1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285">
                  <a:moveTo>
                    <a:pt x="48" y="285"/>
                  </a:moveTo>
                  <a:cubicBezTo>
                    <a:pt x="42" y="285"/>
                    <a:pt x="35" y="284"/>
                    <a:pt x="29" y="281"/>
                  </a:cubicBezTo>
                  <a:cubicBezTo>
                    <a:pt x="9" y="271"/>
                    <a:pt x="0" y="246"/>
                    <a:pt x="11" y="225"/>
                  </a:cubicBezTo>
                  <a:cubicBezTo>
                    <a:pt x="22" y="201"/>
                    <a:pt x="32" y="180"/>
                    <a:pt x="41" y="161"/>
                  </a:cubicBezTo>
                  <a:cubicBezTo>
                    <a:pt x="104" y="23"/>
                    <a:pt x="131" y="0"/>
                    <a:pt x="330" y="12"/>
                  </a:cubicBezTo>
                  <a:cubicBezTo>
                    <a:pt x="353" y="14"/>
                    <a:pt x="371" y="34"/>
                    <a:pt x="369" y="57"/>
                  </a:cubicBezTo>
                  <a:cubicBezTo>
                    <a:pt x="368" y="80"/>
                    <a:pt x="349" y="97"/>
                    <a:pt x="325" y="95"/>
                  </a:cubicBezTo>
                  <a:cubicBezTo>
                    <a:pt x="167" y="86"/>
                    <a:pt x="167" y="86"/>
                    <a:pt x="117" y="196"/>
                  </a:cubicBezTo>
                  <a:cubicBezTo>
                    <a:pt x="108" y="215"/>
                    <a:pt x="98" y="237"/>
                    <a:pt x="85" y="262"/>
                  </a:cubicBezTo>
                  <a:cubicBezTo>
                    <a:pt x="78" y="277"/>
                    <a:pt x="63" y="285"/>
                    <a:pt x="48" y="28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72370FE9-B0AA-4434-B7FB-F2D23CFBA663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000258" y="2272723"/>
              <a:ext cx="172331" cy="114888"/>
            </a:xfrm>
            <a:custGeom>
              <a:avLst/>
              <a:gdLst>
                <a:gd name="T0" fmla="*/ 292 w 339"/>
                <a:gd name="T1" fmla="*/ 221 h 221"/>
                <a:gd name="T2" fmla="*/ 278 w 339"/>
                <a:gd name="T3" fmla="*/ 218 h 221"/>
                <a:gd name="T4" fmla="*/ 104 w 339"/>
                <a:gd name="T5" fmla="*/ 128 h 221"/>
                <a:gd name="T6" fmla="*/ 28 w 339"/>
                <a:gd name="T7" fmla="*/ 85 h 221"/>
                <a:gd name="T8" fmla="*/ 10 w 339"/>
                <a:gd name="T9" fmla="*/ 29 h 221"/>
                <a:gd name="T10" fmla="*/ 66 w 339"/>
                <a:gd name="T11" fmla="*/ 11 h 221"/>
                <a:gd name="T12" fmla="*/ 146 w 339"/>
                <a:gd name="T13" fmla="*/ 55 h 221"/>
                <a:gd name="T14" fmla="*/ 306 w 339"/>
                <a:gd name="T15" fmla="*/ 140 h 221"/>
                <a:gd name="T16" fmla="*/ 331 w 339"/>
                <a:gd name="T17" fmla="*/ 193 h 221"/>
                <a:gd name="T18" fmla="*/ 292 w 339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221">
                  <a:moveTo>
                    <a:pt x="292" y="221"/>
                  </a:moveTo>
                  <a:cubicBezTo>
                    <a:pt x="287" y="221"/>
                    <a:pt x="282" y="220"/>
                    <a:pt x="278" y="218"/>
                  </a:cubicBezTo>
                  <a:cubicBezTo>
                    <a:pt x="237" y="204"/>
                    <a:pt x="167" y="163"/>
                    <a:pt x="104" y="128"/>
                  </a:cubicBezTo>
                  <a:cubicBezTo>
                    <a:pt x="74" y="110"/>
                    <a:pt x="45" y="94"/>
                    <a:pt x="28" y="85"/>
                  </a:cubicBezTo>
                  <a:cubicBezTo>
                    <a:pt x="8" y="75"/>
                    <a:pt x="0" y="50"/>
                    <a:pt x="10" y="29"/>
                  </a:cubicBezTo>
                  <a:cubicBezTo>
                    <a:pt x="20" y="9"/>
                    <a:pt x="46" y="0"/>
                    <a:pt x="66" y="11"/>
                  </a:cubicBezTo>
                  <a:cubicBezTo>
                    <a:pt x="85" y="20"/>
                    <a:pt x="113" y="37"/>
                    <a:pt x="146" y="55"/>
                  </a:cubicBezTo>
                  <a:cubicBezTo>
                    <a:pt x="202" y="88"/>
                    <a:pt x="272" y="128"/>
                    <a:pt x="306" y="140"/>
                  </a:cubicBezTo>
                  <a:cubicBezTo>
                    <a:pt x="328" y="148"/>
                    <a:pt x="339" y="172"/>
                    <a:pt x="331" y="193"/>
                  </a:cubicBezTo>
                  <a:cubicBezTo>
                    <a:pt x="325" y="210"/>
                    <a:pt x="309" y="221"/>
                    <a:pt x="292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8FF134FF-5507-490B-9106-1E6731EB9F8A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183988" y="2177365"/>
              <a:ext cx="138824" cy="157972"/>
            </a:xfrm>
            <a:custGeom>
              <a:avLst/>
              <a:gdLst>
                <a:gd name="T0" fmla="*/ 227 w 274"/>
                <a:gd name="T1" fmla="*/ 315 h 315"/>
                <a:gd name="T2" fmla="*/ 195 w 274"/>
                <a:gd name="T3" fmla="*/ 299 h 315"/>
                <a:gd name="T4" fmla="*/ 15 w 274"/>
                <a:gd name="T5" fmla="*/ 73 h 315"/>
                <a:gd name="T6" fmla="*/ 22 w 274"/>
                <a:gd name="T7" fmla="*/ 14 h 315"/>
                <a:gd name="T8" fmla="*/ 80 w 274"/>
                <a:gd name="T9" fmla="*/ 21 h 315"/>
                <a:gd name="T10" fmla="*/ 260 w 274"/>
                <a:gd name="T11" fmla="*/ 247 h 315"/>
                <a:gd name="T12" fmla="*/ 253 w 274"/>
                <a:gd name="T13" fmla="*/ 306 h 315"/>
                <a:gd name="T14" fmla="*/ 227 w 274"/>
                <a:gd name="T15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315">
                  <a:moveTo>
                    <a:pt x="227" y="315"/>
                  </a:moveTo>
                  <a:cubicBezTo>
                    <a:pt x="215" y="315"/>
                    <a:pt x="203" y="310"/>
                    <a:pt x="195" y="299"/>
                  </a:cubicBezTo>
                  <a:lnTo>
                    <a:pt x="15" y="73"/>
                  </a:lnTo>
                  <a:cubicBezTo>
                    <a:pt x="0" y="55"/>
                    <a:pt x="3" y="29"/>
                    <a:pt x="22" y="14"/>
                  </a:cubicBezTo>
                  <a:cubicBezTo>
                    <a:pt x="40" y="0"/>
                    <a:pt x="66" y="3"/>
                    <a:pt x="80" y="21"/>
                  </a:cubicBezTo>
                  <a:lnTo>
                    <a:pt x="260" y="247"/>
                  </a:lnTo>
                  <a:cubicBezTo>
                    <a:pt x="274" y="265"/>
                    <a:pt x="271" y="292"/>
                    <a:pt x="253" y="306"/>
                  </a:cubicBezTo>
                  <a:cubicBezTo>
                    <a:pt x="245" y="312"/>
                    <a:pt x="236" y="315"/>
                    <a:pt x="227" y="3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CC6CF2C6-90D4-430F-BE23-1CC075D99D32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401238" y="2209168"/>
              <a:ext cx="62232" cy="153183"/>
            </a:xfrm>
            <a:custGeom>
              <a:avLst/>
              <a:gdLst>
                <a:gd name="T0" fmla="*/ 78 w 123"/>
                <a:gd name="T1" fmla="*/ 302 h 302"/>
                <a:gd name="T2" fmla="*/ 37 w 123"/>
                <a:gd name="T3" fmla="*/ 267 h 302"/>
                <a:gd name="T4" fmla="*/ 4 w 123"/>
                <a:gd name="T5" fmla="*/ 51 h 302"/>
                <a:gd name="T6" fmla="*/ 38 w 123"/>
                <a:gd name="T7" fmla="*/ 4 h 302"/>
                <a:gd name="T8" fmla="*/ 86 w 123"/>
                <a:gd name="T9" fmla="*/ 39 h 302"/>
                <a:gd name="T10" fmla="*/ 120 w 123"/>
                <a:gd name="T11" fmla="*/ 254 h 302"/>
                <a:gd name="T12" fmla="*/ 85 w 123"/>
                <a:gd name="T13" fmla="*/ 301 h 302"/>
                <a:gd name="T14" fmla="*/ 78 w 123"/>
                <a:gd name="T1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02">
                  <a:moveTo>
                    <a:pt x="78" y="302"/>
                  </a:moveTo>
                  <a:cubicBezTo>
                    <a:pt x="58" y="302"/>
                    <a:pt x="40" y="287"/>
                    <a:pt x="37" y="267"/>
                  </a:cubicBezTo>
                  <a:lnTo>
                    <a:pt x="4" y="51"/>
                  </a:lnTo>
                  <a:cubicBezTo>
                    <a:pt x="0" y="29"/>
                    <a:pt x="16" y="7"/>
                    <a:pt x="38" y="4"/>
                  </a:cubicBezTo>
                  <a:cubicBezTo>
                    <a:pt x="61" y="0"/>
                    <a:pt x="82" y="16"/>
                    <a:pt x="86" y="39"/>
                  </a:cubicBezTo>
                  <a:lnTo>
                    <a:pt x="120" y="254"/>
                  </a:lnTo>
                  <a:cubicBezTo>
                    <a:pt x="123" y="276"/>
                    <a:pt x="108" y="298"/>
                    <a:pt x="85" y="301"/>
                  </a:cubicBezTo>
                  <a:cubicBezTo>
                    <a:pt x="83" y="302"/>
                    <a:pt x="80" y="302"/>
                    <a:pt x="78" y="3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4CFBE5F2-4660-497F-BF82-51A601C8BEC1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547363" y="2298626"/>
              <a:ext cx="62232" cy="138824"/>
            </a:xfrm>
            <a:custGeom>
              <a:avLst/>
              <a:gdLst>
                <a:gd name="T0" fmla="*/ 45 w 119"/>
                <a:gd name="T1" fmla="*/ 269 h 269"/>
                <a:gd name="T2" fmla="*/ 39 w 119"/>
                <a:gd name="T3" fmla="*/ 268 h 269"/>
                <a:gd name="T4" fmla="*/ 4 w 119"/>
                <a:gd name="T5" fmla="*/ 221 h 269"/>
                <a:gd name="T6" fmla="*/ 33 w 119"/>
                <a:gd name="T7" fmla="*/ 39 h 269"/>
                <a:gd name="T8" fmla="*/ 80 w 119"/>
                <a:gd name="T9" fmla="*/ 4 h 269"/>
                <a:gd name="T10" fmla="*/ 115 w 119"/>
                <a:gd name="T11" fmla="*/ 52 h 269"/>
                <a:gd name="T12" fmla="*/ 86 w 119"/>
                <a:gd name="T13" fmla="*/ 234 h 269"/>
                <a:gd name="T14" fmla="*/ 45 w 119"/>
                <a:gd name="T15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69">
                  <a:moveTo>
                    <a:pt x="45" y="269"/>
                  </a:moveTo>
                  <a:cubicBezTo>
                    <a:pt x="43" y="269"/>
                    <a:pt x="41" y="269"/>
                    <a:pt x="39" y="268"/>
                  </a:cubicBezTo>
                  <a:cubicBezTo>
                    <a:pt x="16" y="265"/>
                    <a:pt x="0" y="243"/>
                    <a:pt x="4" y="221"/>
                  </a:cubicBezTo>
                  <a:lnTo>
                    <a:pt x="33" y="39"/>
                  </a:lnTo>
                  <a:cubicBezTo>
                    <a:pt x="36" y="16"/>
                    <a:pt x="58" y="0"/>
                    <a:pt x="80" y="4"/>
                  </a:cubicBezTo>
                  <a:cubicBezTo>
                    <a:pt x="103" y="8"/>
                    <a:pt x="119" y="29"/>
                    <a:pt x="115" y="52"/>
                  </a:cubicBezTo>
                  <a:lnTo>
                    <a:pt x="86" y="234"/>
                  </a:lnTo>
                  <a:cubicBezTo>
                    <a:pt x="83" y="254"/>
                    <a:pt x="65" y="269"/>
                    <a:pt x="45" y="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14">
              <a:extLst>
                <a:ext uri="{FF2B5EF4-FFF2-40B4-BE49-F238E27FC236}">
                  <a16:creationId xmlns:a16="http://schemas.microsoft.com/office/drawing/2014/main" id="{E3C2BF05-C091-42C8-8B93-DAA3B2BB883A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867962" y="2415567"/>
              <a:ext cx="148398" cy="67018"/>
            </a:xfrm>
            <a:custGeom>
              <a:avLst/>
              <a:gdLst>
                <a:gd name="T0" fmla="*/ 243 w 297"/>
                <a:gd name="T1" fmla="*/ 134 h 134"/>
                <a:gd name="T2" fmla="*/ 235 w 297"/>
                <a:gd name="T3" fmla="*/ 134 h 134"/>
                <a:gd name="T4" fmla="*/ 46 w 297"/>
                <a:gd name="T5" fmla="*/ 103 h 134"/>
                <a:gd name="T6" fmla="*/ 4 w 297"/>
                <a:gd name="T7" fmla="*/ 46 h 134"/>
                <a:gd name="T8" fmla="*/ 62 w 297"/>
                <a:gd name="T9" fmla="*/ 4 h 134"/>
                <a:gd name="T10" fmla="*/ 251 w 297"/>
                <a:gd name="T11" fmla="*/ 35 h 134"/>
                <a:gd name="T12" fmla="*/ 292 w 297"/>
                <a:gd name="T13" fmla="*/ 92 h 134"/>
                <a:gd name="T14" fmla="*/ 243 w 297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" h="134">
                  <a:moveTo>
                    <a:pt x="243" y="134"/>
                  </a:moveTo>
                  <a:cubicBezTo>
                    <a:pt x="240" y="134"/>
                    <a:pt x="238" y="134"/>
                    <a:pt x="235" y="134"/>
                  </a:cubicBezTo>
                  <a:lnTo>
                    <a:pt x="46" y="103"/>
                  </a:lnTo>
                  <a:cubicBezTo>
                    <a:pt x="18" y="99"/>
                    <a:pt x="0" y="73"/>
                    <a:pt x="4" y="46"/>
                  </a:cubicBezTo>
                  <a:cubicBezTo>
                    <a:pt x="9" y="18"/>
                    <a:pt x="34" y="0"/>
                    <a:pt x="62" y="4"/>
                  </a:cubicBezTo>
                  <a:lnTo>
                    <a:pt x="251" y="35"/>
                  </a:lnTo>
                  <a:cubicBezTo>
                    <a:pt x="278" y="39"/>
                    <a:pt x="297" y="65"/>
                    <a:pt x="292" y="92"/>
                  </a:cubicBezTo>
                  <a:cubicBezTo>
                    <a:pt x="288" y="117"/>
                    <a:pt x="267" y="134"/>
                    <a:pt x="243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15">
              <a:extLst>
                <a:ext uri="{FF2B5EF4-FFF2-40B4-BE49-F238E27FC236}">
                  <a16:creationId xmlns:a16="http://schemas.microsoft.com/office/drawing/2014/main" id="{C380F54C-782D-4B45-9ED9-B33936E1195A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624149" y="2410717"/>
              <a:ext cx="90954" cy="129250"/>
            </a:xfrm>
            <a:custGeom>
              <a:avLst/>
              <a:gdLst>
                <a:gd name="T0" fmla="*/ 57 w 176"/>
                <a:gd name="T1" fmla="*/ 256 h 256"/>
                <a:gd name="T2" fmla="*/ 37 w 176"/>
                <a:gd name="T3" fmla="*/ 252 h 256"/>
                <a:gd name="T4" fmla="*/ 11 w 176"/>
                <a:gd name="T5" fmla="*/ 186 h 256"/>
                <a:gd name="T6" fmla="*/ 73 w 176"/>
                <a:gd name="T7" fmla="*/ 37 h 256"/>
                <a:gd name="T8" fmla="*/ 139 w 176"/>
                <a:gd name="T9" fmla="*/ 10 h 256"/>
                <a:gd name="T10" fmla="*/ 166 w 176"/>
                <a:gd name="T11" fmla="*/ 76 h 256"/>
                <a:gd name="T12" fmla="*/ 103 w 176"/>
                <a:gd name="T13" fmla="*/ 225 h 256"/>
                <a:gd name="T14" fmla="*/ 57 w 176"/>
                <a:gd name="T1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56">
                  <a:moveTo>
                    <a:pt x="57" y="256"/>
                  </a:moveTo>
                  <a:cubicBezTo>
                    <a:pt x="50" y="256"/>
                    <a:pt x="44" y="255"/>
                    <a:pt x="37" y="252"/>
                  </a:cubicBezTo>
                  <a:cubicBezTo>
                    <a:pt x="12" y="241"/>
                    <a:pt x="0" y="212"/>
                    <a:pt x="11" y="186"/>
                  </a:cubicBezTo>
                  <a:lnTo>
                    <a:pt x="73" y="37"/>
                  </a:lnTo>
                  <a:cubicBezTo>
                    <a:pt x="84" y="12"/>
                    <a:pt x="114" y="0"/>
                    <a:pt x="139" y="10"/>
                  </a:cubicBezTo>
                  <a:cubicBezTo>
                    <a:pt x="164" y="21"/>
                    <a:pt x="176" y="51"/>
                    <a:pt x="166" y="76"/>
                  </a:cubicBezTo>
                  <a:lnTo>
                    <a:pt x="103" y="225"/>
                  </a:lnTo>
                  <a:cubicBezTo>
                    <a:pt x="95" y="244"/>
                    <a:pt x="76" y="256"/>
                    <a:pt x="57" y="25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A85CD4C-ABC5-4483-8B45-B1150F3ADCED}"/>
              </a:ext>
            </a:extLst>
          </p:cNvPr>
          <p:cNvGrpSpPr/>
          <p:nvPr/>
        </p:nvGrpSpPr>
        <p:grpSpPr>
          <a:xfrm>
            <a:off x="3699364" y="3077152"/>
            <a:ext cx="1238120" cy="1232140"/>
            <a:chOff x="706510" y="2413705"/>
            <a:chExt cx="1201533" cy="1195730"/>
          </a:xfrm>
        </p:grpSpPr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C1D70B6B-2224-45C0-B902-99F385AA00F6}"/>
                </a:ext>
              </a:extLst>
            </p:cNvPr>
            <p:cNvSpPr>
              <a:spLocks noEditPoints="1"/>
            </p:cNvSpPr>
            <p:nvPr/>
          </p:nvSpPr>
          <p:spPr bwMode="auto">
            <a:xfrm rot="1910164">
              <a:off x="706510" y="2508429"/>
              <a:ext cx="1201533" cy="1101006"/>
            </a:xfrm>
            <a:custGeom>
              <a:avLst/>
              <a:gdLst>
                <a:gd name="T0" fmla="*/ 1289 w 2362"/>
                <a:gd name="T1" fmla="*/ 905 h 2158"/>
                <a:gd name="T2" fmla="*/ 2271 w 2362"/>
                <a:gd name="T3" fmla="*/ 1025 h 2158"/>
                <a:gd name="T4" fmla="*/ 2183 w 2362"/>
                <a:gd name="T5" fmla="*/ 827 h 2158"/>
                <a:gd name="T6" fmla="*/ 1734 w 2362"/>
                <a:gd name="T7" fmla="*/ 122 h 2158"/>
                <a:gd name="T8" fmla="*/ 1289 w 2362"/>
                <a:gd name="T9" fmla="*/ 905 h 2158"/>
                <a:gd name="T10" fmla="*/ 757 w 2362"/>
                <a:gd name="T11" fmla="*/ 2158 h 2158"/>
                <a:gd name="T12" fmla="*/ 664 w 2362"/>
                <a:gd name="T13" fmla="*/ 2139 h 2158"/>
                <a:gd name="T14" fmla="*/ 492 w 2362"/>
                <a:gd name="T15" fmla="*/ 1978 h 2158"/>
                <a:gd name="T16" fmla="*/ 11 w 2362"/>
                <a:gd name="T17" fmla="*/ 1180 h 2158"/>
                <a:gd name="T18" fmla="*/ 26 w 2362"/>
                <a:gd name="T19" fmla="*/ 1123 h 2158"/>
                <a:gd name="T20" fmla="*/ 83 w 2362"/>
                <a:gd name="T21" fmla="*/ 1137 h 2158"/>
                <a:gd name="T22" fmla="*/ 564 w 2362"/>
                <a:gd name="T23" fmla="*/ 1935 h 2158"/>
                <a:gd name="T24" fmla="*/ 696 w 2362"/>
                <a:gd name="T25" fmla="*/ 2063 h 2158"/>
                <a:gd name="T26" fmla="*/ 854 w 2362"/>
                <a:gd name="T27" fmla="*/ 2045 h 2158"/>
                <a:gd name="T28" fmla="*/ 1314 w 2362"/>
                <a:gd name="T29" fmla="*/ 1757 h 2158"/>
                <a:gd name="T30" fmla="*/ 2155 w 2362"/>
                <a:gd name="T31" fmla="*/ 1231 h 2158"/>
                <a:gd name="T32" fmla="*/ 2266 w 2362"/>
                <a:gd name="T33" fmla="*/ 1108 h 2158"/>
                <a:gd name="T34" fmla="*/ 1217 w 2362"/>
                <a:gd name="T35" fmla="*/ 980 h 2158"/>
                <a:gd name="T36" fmla="*/ 1185 w 2362"/>
                <a:gd name="T37" fmla="*/ 958 h 2158"/>
                <a:gd name="T38" fmla="*/ 1186 w 2362"/>
                <a:gd name="T39" fmla="*/ 918 h 2158"/>
                <a:gd name="T40" fmla="*/ 1696 w 2362"/>
                <a:gd name="T41" fmla="*/ 21 h 2158"/>
                <a:gd name="T42" fmla="*/ 1731 w 2362"/>
                <a:gd name="T43" fmla="*/ 0 h 2158"/>
                <a:gd name="T44" fmla="*/ 1767 w 2362"/>
                <a:gd name="T45" fmla="*/ 19 h 2158"/>
                <a:gd name="T46" fmla="*/ 2254 w 2362"/>
                <a:gd name="T47" fmla="*/ 784 h 2158"/>
                <a:gd name="T48" fmla="*/ 2357 w 2362"/>
                <a:gd name="T49" fmla="*/ 1046 h 2158"/>
                <a:gd name="T50" fmla="*/ 2198 w 2362"/>
                <a:gd name="T51" fmla="*/ 1302 h 2158"/>
                <a:gd name="T52" fmla="*/ 1358 w 2362"/>
                <a:gd name="T53" fmla="*/ 1827 h 2158"/>
                <a:gd name="T54" fmla="*/ 897 w 2362"/>
                <a:gd name="T55" fmla="*/ 2116 h 2158"/>
                <a:gd name="T56" fmla="*/ 757 w 2362"/>
                <a:gd name="T57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2" h="2158">
                  <a:moveTo>
                    <a:pt x="1289" y="905"/>
                  </a:moveTo>
                  <a:lnTo>
                    <a:pt x="2271" y="1025"/>
                  </a:lnTo>
                  <a:cubicBezTo>
                    <a:pt x="2260" y="961"/>
                    <a:pt x="2223" y="892"/>
                    <a:pt x="2183" y="827"/>
                  </a:cubicBezTo>
                  <a:cubicBezTo>
                    <a:pt x="2131" y="741"/>
                    <a:pt x="1839" y="285"/>
                    <a:pt x="1734" y="122"/>
                  </a:cubicBezTo>
                  <a:lnTo>
                    <a:pt x="1289" y="905"/>
                  </a:lnTo>
                  <a:close/>
                  <a:moveTo>
                    <a:pt x="757" y="2158"/>
                  </a:moveTo>
                  <a:cubicBezTo>
                    <a:pt x="725" y="2158"/>
                    <a:pt x="694" y="2152"/>
                    <a:pt x="664" y="2139"/>
                  </a:cubicBezTo>
                  <a:cubicBezTo>
                    <a:pt x="599" y="2112"/>
                    <a:pt x="540" y="2056"/>
                    <a:pt x="492" y="1978"/>
                  </a:cubicBezTo>
                  <a:lnTo>
                    <a:pt x="11" y="1180"/>
                  </a:lnTo>
                  <a:cubicBezTo>
                    <a:pt x="0" y="1160"/>
                    <a:pt x="6" y="1135"/>
                    <a:pt x="26" y="1123"/>
                  </a:cubicBezTo>
                  <a:cubicBezTo>
                    <a:pt x="45" y="1111"/>
                    <a:pt x="71" y="1118"/>
                    <a:pt x="83" y="1137"/>
                  </a:cubicBezTo>
                  <a:lnTo>
                    <a:pt x="564" y="1935"/>
                  </a:lnTo>
                  <a:cubicBezTo>
                    <a:pt x="602" y="1998"/>
                    <a:pt x="648" y="2043"/>
                    <a:pt x="696" y="2063"/>
                  </a:cubicBezTo>
                  <a:cubicBezTo>
                    <a:pt x="747" y="2084"/>
                    <a:pt x="800" y="2078"/>
                    <a:pt x="854" y="2045"/>
                  </a:cubicBezTo>
                  <a:cubicBezTo>
                    <a:pt x="882" y="2029"/>
                    <a:pt x="1082" y="1903"/>
                    <a:pt x="1314" y="1757"/>
                  </a:cubicBezTo>
                  <a:cubicBezTo>
                    <a:pt x="1651" y="1545"/>
                    <a:pt x="2071" y="1281"/>
                    <a:pt x="2155" y="1231"/>
                  </a:cubicBezTo>
                  <a:cubicBezTo>
                    <a:pt x="2225" y="1188"/>
                    <a:pt x="2255" y="1146"/>
                    <a:pt x="2266" y="1108"/>
                  </a:cubicBezTo>
                  <a:lnTo>
                    <a:pt x="1217" y="980"/>
                  </a:lnTo>
                  <a:cubicBezTo>
                    <a:pt x="1203" y="979"/>
                    <a:pt x="1191" y="970"/>
                    <a:pt x="1185" y="958"/>
                  </a:cubicBezTo>
                  <a:cubicBezTo>
                    <a:pt x="1178" y="945"/>
                    <a:pt x="1179" y="931"/>
                    <a:pt x="1186" y="918"/>
                  </a:cubicBezTo>
                  <a:lnTo>
                    <a:pt x="1696" y="21"/>
                  </a:lnTo>
                  <a:cubicBezTo>
                    <a:pt x="1703" y="8"/>
                    <a:pt x="1717" y="0"/>
                    <a:pt x="1731" y="0"/>
                  </a:cubicBezTo>
                  <a:cubicBezTo>
                    <a:pt x="1746" y="0"/>
                    <a:pt x="1760" y="7"/>
                    <a:pt x="1767" y="19"/>
                  </a:cubicBezTo>
                  <a:cubicBezTo>
                    <a:pt x="1785" y="46"/>
                    <a:pt x="2190" y="678"/>
                    <a:pt x="2254" y="784"/>
                  </a:cubicBezTo>
                  <a:cubicBezTo>
                    <a:pt x="2305" y="867"/>
                    <a:pt x="2352" y="957"/>
                    <a:pt x="2357" y="1046"/>
                  </a:cubicBezTo>
                  <a:cubicBezTo>
                    <a:pt x="2362" y="1149"/>
                    <a:pt x="2308" y="1235"/>
                    <a:pt x="2198" y="1302"/>
                  </a:cubicBezTo>
                  <a:cubicBezTo>
                    <a:pt x="2114" y="1352"/>
                    <a:pt x="1695" y="1616"/>
                    <a:pt x="1358" y="1827"/>
                  </a:cubicBezTo>
                  <a:cubicBezTo>
                    <a:pt x="1126" y="1973"/>
                    <a:pt x="925" y="2100"/>
                    <a:pt x="897" y="2116"/>
                  </a:cubicBezTo>
                  <a:cubicBezTo>
                    <a:pt x="851" y="2144"/>
                    <a:pt x="803" y="2158"/>
                    <a:pt x="757" y="215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73A1BA4D-EF15-45BD-883F-0239E1A3A158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738310" y="2413705"/>
              <a:ext cx="899952" cy="1120154"/>
            </a:xfrm>
            <a:custGeom>
              <a:avLst/>
              <a:gdLst>
                <a:gd name="T0" fmla="*/ 713 w 1768"/>
                <a:gd name="T1" fmla="*/ 2194 h 2194"/>
                <a:gd name="T2" fmla="*/ 697 w 1768"/>
                <a:gd name="T3" fmla="*/ 2190 h 2194"/>
                <a:gd name="T4" fmla="*/ 675 w 1768"/>
                <a:gd name="T5" fmla="*/ 2136 h 2194"/>
                <a:gd name="T6" fmla="*/ 976 w 1768"/>
                <a:gd name="T7" fmla="*/ 1123 h 2194"/>
                <a:gd name="T8" fmla="*/ 47 w 1768"/>
                <a:gd name="T9" fmla="*/ 1196 h 2194"/>
                <a:gd name="T10" fmla="*/ 10 w 1768"/>
                <a:gd name="T11" fmla="*/ 1179 h 2194"/>
                <a:gd name="T12" fmla="*/ 5 w 1768"/>
                <a:gd name="T13" fmla="*/ 1139 h 2194"/>
                <a:gd name="T14" fmla="*/ 373 w 1768"/>
                <a:gd name="T15" fmla="*/ 168 h 2194"/>
                <a:gd name="T16" fmla="*/ 644 w 1768"/>
                <a:gd name="T17" fmla="*/ 7 h 2194"/>
                <a:gd name="T18" fmla="*/ 1727 w 1768"/>
                <a:gd name="T19" fmla="*/ 39 h 2194"/>
                <a:gd name="T20" fmla="*/ 1767 w 1768"/>
                <a:gd name="T21" fmla="*/ 82 h 2194"/>
                <a:gd name="T22" fmla="*/ 1724 w 1768"/>
                <a:gd name="T23" fmla="*/ 123 h 2194"/>
                <a:gd name="T24" fmla="*/ 640 w 1768"/>
                <a:gd name="T25" fmla="*/ 90 h 2194"/>
                <a:gd name="T26" fmla="*/ 452 w 1768"/>
                <a:gd name="T27" fmla="*/ 197 h 2194"/>
                <a:gd name="T28" fmla="*/ 106 w 1768"/>
                <a:gd name="T29" fmla="*/ 1108 h 2194"/>
                <a:gd name="T30" fmla="*/ 1029 w 1768"/>
                <a:gd name="T31" fmla="*/ 1035 h 2194"/>
                <a:gd name="T32" fmla="*/ 1065 w 1768"/>
                <a:gd name="T33" fmla="*/ 1050 h 2194"/>
                <a:gd name="T34" fmla="*/ 1073 w 1768"/>
                <a:gd name="T35" fmla="*/ 1088 h 2194"/>
                <a:gd name="T36" fmla="*/ 751 w 1768"/>
                <a:gd name="T37" fmla="*/ 2168 h 2194"/>
                <a:gd name="T38" fmla="*/ 713 w 1768"/>
                <a:gd name="T39" fmla="*/ 2194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8" h="2194">
                  <a:moveTo>
                    <a:pt x="713" y="2194"/>
                  </a:moveTo>
                  <a:cubicBezTo>
                    <a:pt x="708" y="2194"/>
                    <a:pt x="702" y="2193"/>
                    <a:pt x="697" y="2190"/>
                  </a:cubicBezTo>
                  <a:cubicBezTo>
                    <a:pt x="676" y="2181"/>
                    <a:pt x="666" y="2157"/>
                    <a:pt x="675" y="2136"/>
                  </a:cubicBezTo>
                  <a:cubicBezTo>
                    <a:pt x="730" y="2003"/>
                    <a:pt x="920" y="1326"/>
                    <a:pt x="976" y="1123"/>
                  </a:cubicBezTo>
                  <a:lnTo>
                    <a:pt x="47" y="1196"/>
                  </a:lnTo>
                  <a:cubicBezTo>
                    <a:pt x="33" y="1197"/>
                    <a:pt x="19" y="1191"/>
                    <a:pt x="10" y="1179"/>
                  </a:cubicBezTo>
                  <a:cubicBezTo>
                    <a:pt x="2" y="1168"/>
                    <a:pt x="0" y="1153"/>
                    <a:pt x="5" y="1139"/>
                  </a:cubicBezTo>
                  <a:cubicBezTo>
                    <a:pt x="8" y="1130"/>
                    <a:pt x="356" y="216"/>
                    <a:pt x="373" y="168"/>
                  </a:cubicBezTo>
                  <a:cubicBezTo>
                    <a:pt x="413" y="60"/>
                    <a:pt x="514" y="0"/>
                    <a:pt x="644" y="7"/>
                  </a:cubicBezTo>
                  <a:cubicBezTo>
                    <a:pt x="736" y="12"/>
                    <a:pt x="1717" y="39"/>
                    <a:pt x="1727" y="39"/>
                  </a:cubicBezTo>
                  <a:cubicBezTo>
                    <a:pt x="1750" y="40"/>
                    <a:pt x="1768" y="59"/>
                    <a:pt x="1767" y="82"/>
                  </a:cubicBezTo>
                  <a:cubicBezTo>
                    <a:pt x="1767" y="105"/>
                    <a:pt x="1748" y="123"/>
                    <a:pt x="1724" y="123"/>
                  </a:cubicBezTo>
                  <a:cubicBezTo>
                    <a:pt x="1684" y="122"/>
                    <a:pt x="733" y="95"/>
                    <a:pt x="640" y="90"/>
                  </a:cubicBezTo>
                  <a:cubicBezTo>
                    <a:pt x="596" y="88"/>
                    <a:pt x="490" y="93"/>
                    <a:pt x="452" y="197"/>
                  </a:cubicBezTo>
                  <a:cubicBezTo>
                    <a:pt x="436" y="238"/>
                    <a:pt x="185" y="899"/>
                    <a:pt x="106" y="1108"/>
                  </a:cubicBezTo>
                  <a:lnTo>
                    <a:pt x="1029" y="1035"/>
                  </a:lnTo>
                  <a:cubicBezTo>
                    <a:pt x="1043" y="1034"/>
                    <a:pt x="1056" y="1040"/>
                    <a:pt x="1065" y="1050"/>
                  </a:cubicBezTo>
                  <a:cubicBezTo>
                    <a:pt x="1073" y="1061"/>
                    <a:pt x="1076" y="1075"/>
                    <a:pt x="1073" y="1088"/>
                  </a:cubicBezTo>
                  <a:cubicBezTo>
                    <a:pt x="1062" y="1126"/>
                    <a:pt x="819" y="2007"/>
                    <a:pt x="751" y="2168"/>
                  </a:cubicBezTo>
                  <a:cubicBezTo>
                    <a:pt x="745" y="2184"/>
                    <a:pt x="729" y="2194"/>
                    <a:pt x="713" y="219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F1A11A0E-5A7B-4FC7-B6D9-3C5EA8D3B81A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209926" y="2957956"/>
              <a:ext cx="191479" cy="143609"/>
            </a:xfrm>
            <a:custGeom>
              <a:avLst/>
              <a:gdLst>
                <a:gd name="T0" fmla="*/ 48 w 371"/>
                <a:gd name="T1" fmla="*/ 285 h 285"/>
                <a:gd name="T2" fmla="*/ 29 w 371"/>
                <a:gd name="T3" fmla="*/ 281 h 285"/>
                <a:gd name="T4" fmla="*/ 11 w 371"/>
                <a:gd name="T5" fmla="*/ 225 h 285"/>
                <a:gd name="T6" fmla="*/ 41 w 371"/>
                <a:gd name="T7" fmla="*/ 161 h 285"/>
                <a:gd name="T8" fmla="*/ 330 w 371"/>
                <a:gd name="T9" fmla="*/ 12 h 285"/>
                <a:gd name="T10" fmla="*/ 369 w 371"/>
                <a:gd name="T11" fmla="*/ 57 h 285"/>
                <a:gd name="T12" fmla="*/ 325 w 371"/>
                <a:gd name="T13" fmla="*/ 95 h 285"/>
                <a:gd name="T14" fmla="*/ 117 w 371"/>
                <a:gd name="T15" fmla="*/ 196 h 285"/>
                <a:gd name="T16" fmla="*/ 85 w 371"/>
                <a:gd name="T17" fmla="*/ 262 h 285"/>
                <a:gd name="T18" fmla="*/ 48 w 371"/>
                <a:gd name="T1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285">
                  <a:moveTo>
                    <a:pt x="48" y="285"/>
                  </a:moveTo>
                  <a:cubicBezTo>
                    <a:pt x="42" y="285"/>
                    <a:pt x="35" y="284"/>
                    <a:pt x="29" y="281"/>
                  </a:cubicBezTo>
                  <a:cubicBezTo>
                    <a:pt x="9" y="271"/>
                    <a:pt x="0" y="246"/>
                    <a:pt x="11" y="225"/>
                  </a:cubicBezTo>
                  <a:cubicBezTo>
                    <a:pt x="22" y="201"/>
                    <a:pt x="32" y="180"/>
                    <a:pt x="41" y="161"/>
                  </a:cubicBezTo>
                  <a:cubicBezTo>
                    <a:pt x="104" y="23"/>
                    <a:pt x="131" y="0"/>
                    <a:pt x="330" y="12"/>
                  </a:cubicBezTo>
                  <a:cubicBezTo>
                    <a:pt x="353" y="14"/>
                    <a:pt x="371" y="34"/>
                    <a:pt x="369" y="57"/>
                  </a:cubicBezTo>
                  <a:cubicBezTo>
                    <a:pt x="368" y="80"/>
                    <a:pt x="349" y="97"/>
                    <a:pt x="325" y="95"/>
                  </a:cubicBezTo>
                  <a:cubicBezTo>
                    <a:pt x="167" y="86"/>
                    <a:pt x="167" y="86"/>
                    <a:pt x="117" y="196"/>
                  </a:cubicBezTo>
                  <a:cubicBezTo>
                    <a:pt x="108" y="215"/>
                    <a:pt x="98" y="237"/>
                    <a:pt x="85" y="262"/>
                  </a:cubicBezTo>
                  <a:cubicBezTo>
                    <a:pt x="78" y="277"/>
                    <a:pt x="63" y="285"/>
                    <a:pt x="48" y="28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876D3479-6AC9-4461-9B7A-11A9687C56F1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1013843" y="2523154"/>
              <a:ext cx="584011" cy="449976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5965A9F5-2D88-45D9-9167-80491EA2FC5E}"/>
              </a:ext>
            </a:extLst>
          </p:cNvPr>
          <p:cNvSpPr txBox="1"/>
          <p:nvPr/>
        </p:nvSpPr>
        <p:spPr>
          <a:xfrm>
            <a:off x="809296" y="6327229"/>
            <a:ext cx="2481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JICMAIL, Advertising Mail, 2023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BA5C93A-6341-492E-A970-83716F2BCC30}"/>
              </a:ext>
            </a:extLst>
          </p:cNvPr>
          <p:cNvSpPr txBox="1"/>
          <p:nvPr/>
        </p:nvSpPr>
        <p:spPr>
          <a:xfrm>
            <a:off x="9779519" y="351786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 100 mailings</a:t>
            </a:r>
          </a:p>
        </p:txBody>
      </p:sp>
      <p:grpSp>
        <p:nvGrpSpPr>
          <p:cNvPr id="54" name="Engag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72406A7-32A0-4A16-9C8C-BA3992C77484}"/>
              </a:ext>
            </a:extLst>
          </p:cNvPr>
          <p:cNvGrpSpPr>
            <a:grpSpLocks noChangeAspect="1"/>
          </p:cNvGrpSpPr>
          <p:nvPr/>
        </p:nvGrpSpPr>
        <p:grpSpPr>
          <a:xfrm>
            <a:off x="8725389" y="3045142"/>
            <a:ext cx="1087165" cy="1073284"/>
            <a:chOff x="5553076" y="6440488"/>
            <a:chExt cx="373063" cy="368300"/>
          </a:xfrm>
          <a:solidFill>
            <a:schemeClr val="tx1"/>
          </a:solidFill>
        </p:grpSpPr>
        <p:sp>
          <p:nvSpPr>
            <p:cNvPr id="89" name="Freeform 669">
              <a:extLst>
                <a:ext uri="{FF2B5EF4-FFF2-40B4-BE49-F238E27FC236}">
                  <a16:creationId xmlns:a16="http://schemas.microsoft.com/office/drawing/2014/main" id="{0B15FB16-A25B-4C1C-81D5-7DAA93EE2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6" y="6583363"/>
              <a:ext cx="373063" cy="225425"/>
            </a:xfrm>
            <a:custGeom>
              <a:avLst/>
              <a:gdLst>
                <a:gd name="T0" fmla="*/ 100 w 2210"/>
                <a:gd name="T1" fmla="*/ 136 h 1335"/>
                <a:gd name="T2" fmla="*/ 100 w 2210"/>
                <a:gd name="T3" fmla="*/ 1198 h 1335"/>
                <a:gd name="T4" fmla="*/ 1042 w 2210"/>
                <a:gd name="T5" fmla="*/ 647 h 1335"/>
                <a:gd name="T6" fmla="*/ 100 w 2210"/>
                <a:gd name="T7" fmla="*/ 136 h 1335"/>
                <a:gd name="T8" fmla="*/ 235 w 2210"/>
                <a:gd name="T9" fmla="*/ 1235 h 1335"/>
                <a:gd name="T10" fmla="*/ 2110 w 2210"/>
                <a:gd name="T11" fmla="*/ 1235 h 1335"/>
                <a:gd name="T12" fmla="*/ 2110 w 2210"/>
                <a:gd name="T13" fmla="*/ 139 h 1335"/>
                <a:gd name="T14" fmla="*/ 235 w 2210"/>
                <a:gd name="T15" fmla="*/ 1235 h 1335"/>
                <a:gd name="T16" fmla="*/ 50 w 2210"/>
                <a:gd name="T17" fmla="*/ 1335 h 1335"/>
                <a:gd name="T18" fmla="*/ 45 w 2210"/>
                <a:gd name="T19" fmla="*/ 1335 h 1335"/>
                <a:gd name="T20" fmla="*/ 25 w 2210"/>
                <a:gd name="T21" fmla="*/ 1328 h 1335"/>
                <a:gd name="T22" fmla="*/ 9 w 2210"/>
                <a:gd name="T23" fmla="*/ 1314 h 1335"/>
                <a:gd name="T24" fmla="*/ 1 w 2210"/>
                <a:gd name="T25" fmla="*/ 1298 h 1335"/>
                <a:gd name="T26" fmla="*/ 0 w 2210"/>
                <a:gd name="T27" fmla="*/ 1284 h 1335"/>
                <a:gd name="T28" fmla="*/ 0 w 2210"/>
                <a:gd name="T29" fmla="*/ 52 h 1335"/>
                <a:gd name="T30" fmla="*/ 24 w 2210"/>
                <a:gd name="T31" fmla="*/ 9 h 1335"/>
                <a:gd name="T32" fmla="*/ 74 w 2210"/>
                <a:gd name="T33" fmla="*/ 9 h 1335"/>
                <a:gd name="T34" fmla="*/ 1133 w 2210"/>
                <a:gd name="T35" fmla="*/ 583 h 1335"/>
                <a:gd name="T36" fmla="*/ 1142 w 2210"/>
                <a:gd name="T37" fmla="*/ 589 h 1335"/>
                <a:gd name="T38" fmla="*/ 2135 w 2210"/>
                <a:gd name="T39" fmla="*/ 9 h 1335"/>
                <a:gd name="T40" fmla="*/ 2185 w 2210"/>
                <a:gd name="T41" fmla="*/ 9 h 1335"/>
                <a:gd name="T42" fmla="*/ 2210 w 2210"/>
                <a:gd name="T43" fmla="*/ 52 h 1335"/>
                <a:gd name="T44" fmla="*/ 2210 w 2210"/>
                <a:gd name="T45" fmla="*/ 1285 h 1335"/>
                <a:gd name="T46" fmla="*/ 2160 w 2210"/>
                <a:gd name="T47" fmla="*/ 1335 h 1335"/>
                <a:gd name="T48" fmla="*/ 51 w 2210"/>
                <a:gd name="T49" fmla="*/ 1335 h 1335"/>
                <a:gd name="T50" fmla="*/ 50 w 2210"/>
                <a:gd name="T51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10" h="1335">
                  <a:moveTo>
                    <a:pt x="100" y="136"/>
                  </a:moveTo>
                  <a:lnTo>
                    <a:pt x="100" y="1198"/>
                  </a:lnTo>
                  <a:lnTo>
                    <a:pt x="1042" y="647"/>
                  </a:lnTo>
                  <a:lnTo>
                    <a:pt x="100" y="136"/>
                  </a:lnTo>
                  <a:close/>
                  <a:moveTo>
                    <a:pt x="235" y="1235"/>
                  </a:moveTo>
                  <a:lnTo>
                    <a:pt x="2110" y="1235"/>
                  </a:lnTo>
                  <a:lnTo>
                    <a:pt x="2110" y="139"/>
                  </a:lnTo>
                  <a:lnTo>
                    <a:pt x="235" y="1235"/>
                  </a:lnTo>
                  <a:close/>
                  <a:moveTo>
                    <a:pt x="50" y="1335"/>
                  </a:moveTo>
                  <a:cubicBezTo>
                    <a:pt x="48" y="1335"/>
                    <a:pt x="47" y="1335"/>
                    <a:pt x="45" y="1335"/>
                  </a:cubicBezTo>
                  <a:cubicBezTo>
                    <a:pt x="38" y="1334"/>
                    <a:pt x="31" y="1332"/>
                    <a:pt x="25" y="1328"/>
                  </a:cubicBezTo>
                  <a:cubicBezTo>
                    <a:pt x="19" y="1325"/>
                    <a:pt x="14" y="1320"/>
                    <a:pt x="9" y="1314"/>
                  </a:cubicBezTo>
                  <a:cubicBezTo>
                    <a:pt x="6" y="1310"/>
                    <a:pt x="3" y="1304"/>
                    <a:pt x="1" y="1298"/>
                  </a:cubicBezTo>
                  <a:cubicBezTo>
                    <a:pt x="0" y="1294"/>
                    <a:pt x="0" y="1289"/>
                    <a:pt x="0" y="1284"/>
                  </a:cubicBezTo>
                  <a:lnTo>
                    <a:pt x="0" y="52"/>
                  </a:lnTo>
                  <a:cubicBezTo>
                    <a:pt x="0" y="35"/>
                    <a:pt x="9" y="19"/>
                    <a:pt x="24" y="9"/>
                  </a:cubicBezTo>
                  <a:cubicBezTo>
                    <a:pt x="39" y="0"/>
                    <a:pt x="58" y="0"/>
                    <a:pt x="74" y="9"/>
                  </a:cubicBezTo>
                  <a:lnTo>
                    <a:pt x="1133" y="583"/>
                  </a:lnTo>
                  <a:cubicBezTo>
                    <a:pt x="1136" y="585"/>
                    <a:pt x="1139" y="587"/>
                    <a:pt x="1142" y="589"/>
                  </a:cubicBezTo>
                  <a:lnTo>
                    <a:pt x="2135" y="9"/>
                  </a:lnTo>
                  <a:cubicBezTo>
                    <a:pt x="2150" y="0"/>
                    <a:pt x="2169" y="0"/>
                    <a:pt x="2185" y="9"/>
                  </a:cubicBezTo>
                  <a:cubicBezTo>
                    <a:pt x="2201" y="18"/>
                    <a:pt x="2210" y="34"/>
                    <a:pt x="2210" y="52"/>
                  </a:cubicBezTo>
                  <a:lnTo>
                    <a:pt x="2210" y="1285"/>
                  </a:lnTo>
                  <a:cubicBezTo>
                    <a:pt x="2210" y="1313"/>
                    <a:pt x="2188" y="1335"/>
                    <a:pt x="2160" y="1335"/>
                  </a:cubicBezTo>
                  <a:lnTo>
                    <a:pt x="51" y="1335"/>
                  </a:lnTo>
                  <a:lnTo>
                    <a:pt x="50" y="1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70">
              <a:extLst>
                <a:ext uri="{FF2B5EF4-FFF2-40B4-BE49-F238E27FC236}">
                  <a16:creationId xmlns:a16="http://schemas.microsoft.com/office/drawing/2014/main" id="{83125BAE-8D21-4D00-9FB1-F44FC71F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6729413"/>
              <a:ext cx="106363" cy="74613"/>
            </a:xfrm>
            <a:custGeom>
              <a:avLst/>
              <a:gdLst>
                <a:gd name="T0" fmla="*/ 570 w 627"/>
                <a:gd name="T1" fmla="*/ 437 h 437"/>
                <a:gd name="T2" fmla="*/ 543 w 627"/>
                <a:gd name="T3" fmla="*/ 429 h 437"/>
                <a:gd name="T4" fmla="*/ 30 w 627"/>
                <a:gd name="T5" fmla="*/ 100 h 437"/>
                <a:gd name="T6" fmla="*/ 14 w 627"/>
                <a:gd name="T7" fmla="*/ 31 h 437"/>
                <a:gd name="T8" fmla="*/ 83 w 627"/>
                <a:gd name="T9" fmla="*/ 15 h 437"/>
                <a:gd name="T10" fmla="*/ 598 w 627"/>
                <a:gd name="T11" fmla="*/ 345 h 437"/>
                <a:gd name="T12" fmla="*/ 612 w 627"/>
                <a:gd name="T13" fmla="*/ 414 h 437"/>
                <a:gd name="T14" fmla="*/ 570 w 627"/>
                <a:gd name="T1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437">
                  <a:moveTo>
                    <a:pt x="570" y="437"/>
                  </a:moveTo>
                  <a:cubicBezTo>
                    <a:pt x="561" y="437"/>
                    <a:pt x="552" y="434"/>
                    <a:pt x="543" y="429"/>
                  </a:cubicBezTo>
                  <a:cubicBezTo>
                    <a:pt x="540" y="427"/>
                    <a:pt x="265" y="247"/>
                    <a:pt x="30" y="100"/>
                  </a:cubicBezTo>
                  <a:cubicBezTo>
                    <a:pt x="7" y="85"/>
                    <a:pt x="0" y="54"/>
                    <a:pt x="14" y="31"/>
                  </a:cubicBezTo>
                  <a:cubicBezTo>
                    <a:pt x="29" y="7"/>
                    <a:pt x="60" y="0"/>
                    <a:pt x="83" y="15"/>
                  </a:cubicBezTo>
                  <a:cubicBezTo>
                    <a:pt x="319" y="163"/>
                    <a:pt x="595" y="343"/>
                    <a:pt x="598" y="345"/>
                  </a:cubicBezTo>
                  <a:cubicBezTo>
                    <a:pt x="621" y="360"/>
                    <a:pt x="627" y="391"/>
                    <a:pt x="612" y="414"/>
                  </a:cubicBezTo>
                  <a:cubicBezTo>
                    <a:pt x="603" y="429"/>
                    <a:pt x="587" y="437"/>
                    <a:pt x="570" y="4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671">
              <a:extLst>
                <a:ext uri="{FF2B5EF4-FFF2-40B4-BE49-F238E27FC236}">
                  <a16:creationId xmlns:a16="http://schemas.microsoft.com/office/drawing/2014/main" id="{9A85CC68-1486-4F41-9B87-6CBDD9AC1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6715125"/>
              <a:ext cx="20638" cy="19050"/>
            </a:xfrm>
            <a:custGeom>
              <a:avLst/>
              <a:gdLst>
                <a:gd name="T0" fmla="*/ 68 w 125"/>
                <a:gd name="T1" fmla="*/ 113 h 113"/>
                <a:gd name="T2" fmla="*/ 41 w 125"/>
                <a:gd name="T3" fmla="*/ 106 h 113"/>
                <a:gd name="T4" fmla="*/ 31 w 125"/>
                <a:gd name="T5" fmla="*/ 99 h 113"/>
                <a:gd name="T6" fmla="*/ 15 w 125"/>
                <a:gd name="T7" fmla="*/ 30 h 113"/>
                <a:gd name="T8" fmla="*/ 83 w 125"/>
                <a:gd name="T9" fmla="*/ 14 h 113"/>
                <a:gd name="T10" fmla="*/ 94 w 125"/>
                <a:gd name="T11" fmla="*/ 21 h 113"/>
                <a:gd name="T12" fmla="*/ 110 w 125"/>
                <a:gd name="T13" fmla="*/ 89 h 113"/>
                <a:gd name="T14" fmla="*/ 68 w 125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13">
                  <a:moveTo>
                    <a:pt x="68" y="113"/>
                  </a:moveTo>
                  <a:cubicBezTo>
                    <a:pt x="59" y="113"/>
                    <a:pt x="50" y="111"/>
                    <a:pt x="41" y="106"/>
                  </a:cubicBezTo>
                  <a:lnTo>
                    <a:pt x="31" y="99"/>
                  </a:lnTo>
                  <a:cubicBezTo>
                    <a:pt x="7" y="85"/>
                    <a:pt x="0" y="54"/>
                    <a:pt x="15" y="30"/>
                  </a:cubicBezTo>
                  <a:cubicBezTo>
                    <a:pt x="29" y="7"/>
                    <a:pt x="60" y="0"/>
                    <a:pt x="83" y="14"/>
                  </a:cubicBezTo>
                  <a:lnTo>
                    <a:pt x="94" y="21"/>
                  </a:lnTo>
                  <a:cubicBezTo>
                    <a:pt x="117" y="35"/>
                    <a:pt x="125" y="66"/>
                    <a:pt x="110" y="89"/>
                  </a:cubicBezTo>
                  <a:cubicBezTo>
                    <a:pt x="101" y="105"/>
                    <a:pt x="84" y="113"/>
                    <a:pt x="68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72">
              <a:extLst>
                <a:ext uri="{FF2B5EF4-FFF2-40B4-BE49-F238E27FC236}">
                  <a16:creationId xmlns:a16="http://schemas.microsoft.com/office/drawing/2014/main" id="{56D1BB34-BEDD-4F4D-AFB3-9529A162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1" y="6702425"/>
              <a:ext cx="20638" cy="19050"/>
            </a:xfrm>
            <a:custGeom>
              <a:avLst/>
              <a:gdLst>
                <a:gd name="T0" fmla="*/ 67 w 124"/>
                <a:gd name="T1" fmla="*/ 114 h 114"/>
                <a:gd name="T2" fmla="*/ 41 w 124"/>
                <a:gd name="T3" fmla="*/ 106 h 114"/>
                <a:gd name="T4" fmla="*/ 31 w 124"/>
                <a:gd name="T5" fmla="*/ 100 h 114"/>
                <a:gd name="T6" fmla="*/ 14 w 124"/>
                <a:gd name="T7" fmla="*/ 31 h 114"/>
                <a:gd name="T8" fmla="*/ 83 w 124"/>
                <a:gd name="T9" fmla="*/ 15 h 114"/>
                <a:gd name="T10" fmla="*/ 94 w 124"/>
                <a:gd name="T11" fmla="*/ 21 h 114"/>
                <a:gd name="T12" fmla="*/ 110 w 124"/>
                <a:gd name="T13" fmla="*/ 90 h 114"/>
                <a:gd name="T14" fmla="*/ 67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67" y="114"/>
                  </a:moveTo>
                  <a:cubicBezTo>
                    <a:pt x="58" y="114"/>
                    <a:pt x="49" y="111"/>
                    <a:pt x="41" y="106"/>
                  </a:cubicBezTo>
                  <a:lnTo>
                    <a:pt x="31" y="100"/>
                  </a:lnTo>
                  <a:cubicBezTo>
                    <a:pt x="7" y="85"/>
                    <a:pt x="0" y="55"/>
                    <a:pt x="14" y="31"/>
                  </a:cubicBezTo>
                  <a:cubicBezTo>
                    <a:pt x="29" y="8"/>
                    <a:pt x="60" y="0"/>
                    <a:pt x="83" y="15"/>
                  </a:cubicBezTo>
                  <a:lnTo>
                    <a:pt x="94" y="21"/>
                  </a:lnTo>
                  <a:cubicBezTo>
                    <a:pt x="117" y="36"/>
                    <a:pt x="124" y="66"/>
                    <a:pt x="110" y="90"/>
                  </a:cubicBezTo>
                  <a:cubicBezTo>
                    <a:pt x="101" y="105"/>
                    <a:pt x="84" y="114"/>
                    <a:pt x="67" y="1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673">
              <a:extLst>
                <a:ext uri="{FF2B5EF4-FFF2-40B4-BE49-F238E27FC236}">
                  <a16:creationId xmlns:a16="http://schemas.microsoft.com/office/drawing/2014/main" id="{D0D81F93-E8D6-49CF-9EFF-7708EFC39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1" y="6554788"/>
              <a:ext cx="55563" cy="42863"/>
            </a:xfrm>
            <a:custGeom>
              <a:avLst/>
              <a:gdLst>
                <a:gd name="T0" fmla="*/ 57 w 330"/>
                <a:gd name="T1" fmla="*/ 257 h 257"/>
                <a:gd name="T2" fmla="*/ 16 w 330"/>
                <a:gd name="T3" fmla="*/ 235 h 257"/>
                <a:gd name="T4" fmla="*/ 29 w 330"/>
                <a:gd name="T5" fmla="*/ 166 h 257"/>
                <a:gd name="T6" fmla="*/ 245 w 330"/>
                <a:gd name="T7" fmla="*/ 16 h 257"/>
                <a:gd name="T8" fmla="*/ 314 w 330"/>
                <a:gd name="T9" fmla="*/ 29 h 257"/>
                <a:gd name="T10" fmla="*/ 302 w 330"/>
                <a:gd name="T11" fmla="*/ 98 h 257"/>
                <a:gd name="T12" fmla="*/ 86 w 330"/>
                <a:gd name="T13" fmla="*/ 248 h 257"/>
                <a:gd name="T14" fmla="*/ 57 w 330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257">
                  <a:moveTo>
                    <a:pt x="57" y="257"/>
                  </a:moveTo>
                  <a:cubicBezTo>
                    <a:pt x="41" y="257"/>
                    <a:pt x="26" y="249"/>
                    <a:pt x="16" y="235"/>
                  </a:cubicBezTo>
                  <a:cubicBezTo>
                    <a:pt x="0" y="213"/>
                    <a:pt x="6" y="182"/>
                    <a:pt x="29" y="166"/>
                  </a:cubicBezTo>
                  <a:lnTo>
                    <a:pt x="245" y="16"/>
                  </a:lnTo>
                  <a:cubicBezTo>
                    <a:pt x="267" y="0"/>
                    <a:pt x="298" y="6"/>
                    <a:pt x="314" y="29"/>
                  </a:cubicBezTo>
                  <a:cubicBezTo>
                    <a:pt x="330" y="51"/>
                    <a:pt x="324" y="82"/>
                    <a:pt x="302" y="98"/>
                  </a:cubicBezTo>
                  <a:lnTo>
                    <a:pt x="86" y="248"/>
                  </a:lnTo>
                  <a:cubicBezTo>
                    <a:pt x="77" y="254"/>
                    <a:pt x="67" y="257"/>
                    <a:pt x="57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674">
              <a:extLst>
                <a:ext uri="{FF2B5EF4-FFF2-40B4-BE49-F238E27FC236}">
                  <a16:creationId xmlns:a16="http://schemas.microsoft.com/office/drawing/2014/main" id="{0D87E675-7095-40DC-B038-ECEC0462F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6440488"/>
              <a:ext cx="293688" cy="139700"/>
            </a:xfrm>
            <a:custGeom>
              <a:avLst/>
              <a:gdLst>
                <a:gd name="T0" fmla="*/ 11 w 185"/>
                <a:gd name="T1" fmla="*/ 88 h 88"/>
                <a:gd name="T2" fmla="*/ 0 w 185"/>
                <a:gd name="T3" fmla="*/ 88 h 88"/>
                <a:gd name="T4" fmla="*/ 0 w 185"/>
                <a:gd name="T5" fmla="*/ 0 h 88"/>
                <a:gd name="T6" fmla="*/ 185 w 185"/>
                <a:gd name="T7" fmla="*/ 0 h 88"/>
                <a:gd name="T8" fmla="*/ 185 w 185"/>
                <a:gd name="T9" fmla="*/ 86 h 88"/>
                <a:gd name="T10" fmla="*/ 175 w 185"/>
                <a:gd name="T11" fmla="*/ 86 h 88"/>
                <a:gd name="T12" fmla="*/ 175 w 185"/>
                <a:gd name="T13" fmla="*/ 11 h 88"/>
                <a:gd name="T14" fmla="*/ 11 w 185"/>
                <a:gd name="T15" fmla="*/ 11 h 88"/>
                <a:gd name="T16" fmla="*/ 11 w 18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88">
                  <a:moveTo>
                    <a:pt x="11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86"/>
                  </a:lnTo>
                  <a:lnTo>
                    <a:pt x="175" y="86"/>
                  </a:lnTo>
                  <a:lnTo>
                    <a:pt x="175" y="11"/>
                  </a:lnTo>
                  <a:lnTo>
                    <a:pt x="11" y="11"/>
                  </a:ln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75">
              <a:extLst>
                <a:ext uri="{FF2B5EF4-FFF2-40B4-BE49-F238E27FC236}">
                  <a16:creationId xmlns:a16="http://schemas.microsoft.com/office/drawing/2014/main" id="{8DC6EB74-E2B3-479A-93B1-AFC35D4C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6554788"/>
              <a:ext cx="53975" cy="42863"/>
            </a:xfrm>
            <a:custGeom>
              <a:avLst/>
              <a:gdLst>
                <a:gd name="T0" fmla="*/ 266 w 322"/>
                <a:gd name="T1" fmla="*/ 257 h 257"/>
                <a:gd name="T2" fmla="*/ 237 w 322"/>
                <a:gd name="T3" fmla="*/ 248 h 257"/>
                <a:gd name="T4" fmla="*/ 28 w 322"/>
                <a:gd name="T5" fmla="*/ 98 h 257"/>
                <a:gd name="T6" fmla="*/ 16 w 322"/>
                <a:gd name="T7" fmla="*/ 28 h 257"/>
                <a:gd name="T8" fmla="*/ 86 w 322"/>
                <a:gd name="T9" fmla="*/ 17 h 257"/>
                <a:gd name="T10" fmla="*/ 295 w 322"/>
                <a:gd name="T11" fmla="*/ 166 h 257"/>
                <a:gd name="T12" fmla="*/ 306 w 322"/>
                <a:gd name="T13" fmla="*/ 236 h 257"/>
                <a:gd name="T14" fmla="*/ 266 w 322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57">
                  <a:moveTo>
                    <a:pt x="266" y="257"/>
                  </a:moveTo>
                  <a:cubicBezTo>
                    <a:pt x="256" y="257"/>
                    <a:pt x="245" y="254"/>
                    <a:pt x="237" y="248"/>
                  </a:cubicBezTo>
                  <a:lnTo>
                    <a:pt x="28" y="98"/>
                  </a:lnTo>
                  <a:cubicBezTo>
                    <a:pt x="5" y="82"/>
                    <a:pt x="0" y="50"/>
                    <a:pt x="16" y="28"/>
                  </a:cubicBezTo>
                  <a:cubicBezTo>
                    <a:pt x="32" y="6"/>
                    <a:pt x="63" y="0"/>
                    <a:pt x="86" y="17"/>
                  </a:cubicBezTo>
                  <a:lnTo>
                    <a:pt x="295" y="166"/>
                  </a:lnTo>
                  <a:cubicBezTo>
                    <a:pt x="317" y="182"/>
                    <a:pt x="322" y="214"/>
                    <a:pt x="306" y="236"/>
                  </a:cubicBezTo>
                  <a:cubicBezTo>
                    <a:pt x="297" y="250"/>
                    <a:pt x="281" y="257"/>
                    <a:pt x="266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76">
              <a:extLst>
                <a:ext uri="{FF2B5EF4-FFF2-40B4-BE49-F238E27FC236}">
                  <a16:creationId xmlns:a16="http://schemas.microsoft.com/office/drawing/2014/main" id="{4DD768E2-6C93-4841-9626-D4EABCD0E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592888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77">
              <a:extLst>
                <a:ext uri="{FF2B5EF4-FFF2-40B4-BE49-F238E27FC236}">
                  <a16:creationId xmlns:a16="http://schemas.microsoft.com/office/drawing/2014/main" id="{514E2A13-2E82-45E6-85FD-A7CA764DB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2164" y="6589713"/>
              <a:ext cx="158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678">
              <a:extLst>
                <a:ext uri="{FF2B5EF4-FFF2-40B4-BE49-F238E27FC236}">
                  <a16:creationId xmlns:a16="http://schemas.microsoft.com/office/drawing/2014/main" id="{00BEE273-65B4-4161-98A7-9E7E11F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9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0 w 716"/>
                <a:gd name="T3" fmla="*/ 358 h 716"/>
                <a:gd name="T4" fmla="*/ 358 w 716"/>
                <a:gd name="T5" fmla="*/ 0 h 716"/>
                <a:gd name="T6" fmla="*/ 444 w 716"/>
                <a:gd name="T7" fmla="*/ 10 h 716"/>
                <a:gd name="T8" fmla="*/ 480 w 716"/>
                <a:gd name="T9" fmla="*/ 71 h 716"/>
                <a:gd name="T10" fmla="*/ 420 w 716"/>
                <a:gd name="T11" fmla="*/ 107 h 716"/>
                <a:gd name="T12" fmla="*/ 358 w 716"/>
                <a:gd name="T13" fmla="*/ 100 h 716"/>
                <a:gd name="T14" fmla="*/ 100 w 716"/>
                <a:gd name="T15" fmla="*/ 358 h 716"/>
                <a:gd name="T16" fmla="*/ 358 w 716"/>
                <a:gd name="T17" fmla="*/ 616 h 716"/>
                <a:gd name="T18" fmla="*/ 616 w 716"/>
                <a:gd name="T19" fmla="*/ 358 h 716"/>
                <a:gd name="T20" fmla="*/ 570 w 716"/>
                <a:gd name="T21" fmla="*/ 210 h 716"/>
                <a:gd name="T22" fmla="*/ 582 w 716"/>
                <a:gd name="T23" fmla="*/ 140 h 716"/>
                <a:gd name="T24" fmla="*/ 652 w 716"/>
                <a:gd name="T25" fmla="*/ 153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161" y="716"/>
                    <a:pt x="0" y="555"/>
                    <a:pt x="0" y="358"/>
                  </a:cubicBezTo>
                  <a:cubicBezTo>
                    <a:pt x="0" y="160"/>
                    <a:pt x="161" y="0"/>
                    <a:pt x="358" y="0"/>
                  </a:cubicBezTo>
                  <a:cubicBezTo>
                    <a:pt x="387" y="0"/>
                    <a:pt x="416" y="3"/>
                    <a:pt x="444" y="10"/>
                  </a:cubicBezTo>
                  <a:cubicBezTo>
                    <a:pt x="470" y="17"/>
                    <a:pt x="487" y="44"/>
                    <a:pt x="480" y="71"/>
                  </a:cubicBezTo>
                  <a:cubicBezTo>
                    <a:pt x="474" y="97"/>
                    <a:pt x="447" y="114"/>
                    <a:pt x="420" y="107"/>
                  </a:cubicBezTo>
                  <a:cubicBezTo>
                    <a:pt x="400" y="102"/>
                    <a:pt x="379" y="100"/>
                    <a:pt x="358" y="100"/>
                  </a:cubicBezTo>
                  <a:cubicBezTo>
                    <a:pt x="216" y="100"/>
                    <a:pt x="100" y="216"/>
                    <a:pt x="100" y="358"/>
                  </a:cubicBezTo>
                  <a:cubicBezTo>
                    <a:pt x="100" y="500"/>
                    <a:pt x="216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305"/>
                    <a:pt x="600" y="253"/>
                    <a:pt x="570" y="210"/>
                  </a:cubicBezTo>
                  <a:cubicBezTo>
                    <a:pt x="554" y="187"/>
                    <a:pt x="559" y="156"/>
                    <a:pt x="582" y="140"/>
                  </a:cubicBezTo>
                  <a:cubicBezTo>
                    <a:pt x="605" y="125"/>
                    <a:pt x="636" y="130"/>
                    <a:pt x="652" y="153"/>
                  </a:cubicBezTo>
                  <a:cubicBezTo>
                    <a:pt x="694" y="213"/>
                    <a:pt x="716" y="284"/>
                    <a:pt x="716" y="358"/>
                  </a:cubicBezTo>
                  <a:cubicBezTo>
                    <a:pt x="716" y="555"/>
                    <a:pt x="556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79">
              <a:extLst>
                <a:ext uri="{FF2B5EF4-FFF2-40B4-BE49-F238E27FC236}">
                  <a16:creationId xmlns:a16="http://schemas.microsoft.com/office/drawing/2014/main" id="{F803ED05-953D-4D4F-B7E8-65E0C057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4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337 w 716"/>
                <a:gd name="T3" fmla="*/ 715 h 716"/>
                <a:gd name="T4" fmla="*/ 290 w 716"/>
                <a:gd name="T5" fmla="*/ 662 h 716"/>
                <a:gd name="T6" fmla="*/ 343 w 716"/>
                <a:gd name="T7" fmla="*/ 615 h 716"/>
                <a:gd name="T8" fmla="*/ 358 w 716"/>
                <a:gd name="T9" fmla="*/ 616 h 716"/>
                <a:gd name="T10" fmla="*/ 616 w 716"/>
                <a:gd name="T11" fmla="*/ 358 h 716"/>
                <a:gd name="T12" fmla="*/ 358 w 716"/>
                <a:gd name="T13" fmla="*/ 100 h 716"/>
                <a:gd name="T14" fmla="*/ 100 w 716"/>
                <a:gd name="T15" fmla="*/ 358 h 716"/>
                <a:gd name="T16" fmla="*/ 199 w 716"/>
                <a:gd name="T17" fmla="*/ 561 h 716"/>
                <a:gd name="T18" fmla="*/ 208 w 716"/>
                <a:gd name="T19" fmla="*/ 632 h 716"/>
                <a:gd name="T20" fmla="*/ 138 w 716"/>
                <a:gd name="T21" fmla="*/ 640 h 716"/>
                <a:gd name="T22" fmla="*/ 0 w 716"/>
                <a:gd name="T23" fmla="*/ 358 h 716"/>
                <a:gd name="T24" fmla="*/ 358 w 716"/>
                <a:gd name="T25" fmla="*/ 0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351" y="716"/>
                    <a:pt x="344" y="716"/>
                    <a:pt x="337" y="715"/>
                  </a:cubicBezTo>
                  <a:cubicBezTo>
                    <a:pt x="310" y="714"/>
                    <a:pt x="289" y="690"/>
                    <a:pt x="290" y="662"/>
                  </a:cubicBezTo>
                  <a:cubicBezTo>
                    <a:pt x="292" y="635"/>
                    <a:pt x="315" y="614"/>
                    <a:pt x="343" y="615"/>
                  </a:cubicBezTo>
                  <a:cubicBezTo>
                    <a:pt x="348" y="616"/>
                    <a:pt x="353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216"/>
                    <a:pt x="500" y="100"/>
                    <a:pt x="358" y="100"/>
                  </a:cubicBezTo>
                  <a:cubicBezTo>
                    <a:pt x="215" y="100"/>
                    <a:pt x="100" y="216"/>
                    <a:pt x="100" y="358"/>
                  </a:cubicBezTo>
                  <a:cubicBezTo>
                    <a:pt x="100" y="438"/>
                    <a:pt x="136" y="512"/>
                    <a:pt x="199" y="561"/>
                  </a:cubicBezTo>
                  <a:cubicBezTo>
                    <a:pt x="221" y="579"/>
                    <a:pt x="225" y="610"/>
                    <a:pt x="208" y="632"/>
                  </a:cubicBezTo>
                  <a:cubicBezTo>
                    <a:pt x="191" y="653"/>
                    <a:pt x="159" y="657"/>
                    <a:pt x="138" y="640"/>
                  </a:cubicBezTo>
                  <a:cubicBezTo>
                    <a:pt x="50" y="572"/>
                    <a:pt x="0" y="469"/>
                    <a:pt x="0" y="358"/>
                  </a:cubicBezTo>
                  <a:cubicBezTo>
                    <a:pt x="0" y="160"/>
                    <a:pt x="160" y="0"/>
                    <a:pt x="358" y="0"/>
                  </a:cubicBezTo>
                  <a:cubicBezTo>
                    <a:pt x="555" y="0"/>
                    <a:pt x="716" y="160"/>
                    <a:pt x="716" y="358"/>
                  </a:cubicBezTo>
                  <a:cubicBezTo>
                    <a:pt x="716" y="555"/>
                    <a:pt x="555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Graphic 3" descr="User outline">
            <a:extLst>
              <a:ext uri="{FF2B5EF4-FFF2-40B4-BE49-F238E27FC236}">
                <a16:creationId xmlns:a16="http://schemas.microsoft.com/office/drawing/2014/main" id="{E12491FF-B309-4DFF-964B-C24E988C3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9129" y="3158217"/>
            <a:ext cx="426575" cy="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Source:</a:t>
            </a:r>
            <a:r>
              <a:rPr lang="en-GB" sz="800" cap="none" dirty="0"/>
              <a:t>  Emailmonday “The Ultimate Marketing Automation stats” (2019)</a:t>
            </a:r>
          </a:p>
          <a:p>
            <a:endParaRPr lang="en-GB" sz="800" cap="non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5175128" cy="475686"/>
          </a:xfrm>
        </p:spPr>
        <p:txBody>
          <a:bodyPr/>
          <a:lstStyle/>
          <a:p>
            <a:r>
              <a:rPr lang="en-GB" dirty="0"/>
              <a:t>Mail also drives commercial actions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A0BCE-7DC5-3042-BA3E-30304B70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2" r="1754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108FAC-0CBC-4D1E-9041-8F1EED369B2E}"/>
              </a:ext>
            </a:extLst>
          </p:cNvPr>
          <p:cNvSpPr txBox="1"/>
          <p:nvPr/>
        </p:nvSpPr>
        <p:spPr>
          <a:xfrm>
            <a:off x="2377124" y="2420268"/>
            <a:ext cx="2138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 dirty="0">
                <a:latin typeface="Century Gothic"/>
              </a:rPr>
              <a:t>39</a:t>
            </a:r>
            <a:r>
              <a:rPr lang="en-GB" sz="8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88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A6F00-DC5D-4E3C-958A-4CD07D349416}"/>
              </a:ext>
            </a:extLst>
          </p:cNvPr>
          <p:cNvSpPr txBox="1"/>
          <p:nvPr/>
        </p:nvSpPr>
        <p:spPr>
          <a:xfrm>
            <a:off x="545912" y="3742456"/>
            <a:ext cx="4918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Of mail drives a commercial action = discussion, going online, buying something or going in store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40BB7-7D10-45C2-977F-C73A2CAB8E14}"/>
              </a:ext>
            </a:extLst>
          </p:cNvPr>
          <p:cNvSpPr txBox="1"/>
          <p:nvPr/>
        </p:nvSpPr>
        <p:spPr>
          <a:xfrm>
            <a:off x="795420" y="6315299"/>
            <a:ext cx="4221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JICMAIL, Advertising Mail, All Commercial Actions, n=129.807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95B255-1A35-42D2-A3AD-5EDFFAAD88A2}"/>
              </a:ext>
            </a:extLst>
          </p:cNvPr>
          <p:cNvGrpSpPr/>
          <p:nvPr/>
        </p:nvGrpSpPr>
        <p:grpSpPr>
          <a:xfrm>
            <a:off x="734230" y="2474021"/>
            <a:ext cx="1640452" cy="1170615"/>
            <a:chOff x="7205982" y="4875657"/>
            <a:chExt cx="1232495" cy="879500"/>
          </a:xfrm>
        </p:grpSpPr>
        <p:sp>
          <p:nvSpPr>
            <p:cNvPr id="22" name="Freeform 376">
              <a:extLst>
                <a:ext uri="{FF2B5EF4-FFF2-40B4-BE49-F238E27FC236}">
                  <a16:creationId xmlns:a16="http://schemas.microsoft.com/office/drawing/2014/main" id="{22A3984A-9F84-485D-B176-5A357D9EC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182" y="5013266"/>
              <a:ext cx="538469" cy="388895"/>
            </a:xfrm>
            <a:custGeom>
              <a:avLst/>
              <a:gdLst>
                <a:gd name="T0" fmla="*/ 0 w 564"/>
                <a:gd name="T1" fmla="*/ 0 h 406"/>
                <a:gd name="T2" fmla="*/ 76 w 564"/>
                <a:gd name="T3" fmla="*/ 0 h 406"/>
                <a:gd name="T4" fmla="*/ 138 w 564"/>
                <a:gd name="T5" fmla="*/ 46 h 406"/>
                <a:gd name="T6" fmla="*/ 238 w 564"/>
                <a:gd name="T7" fmla="*/ 378 h 406"/>
                <a:gd name="T8" fmla="*/ 275 w 564"/>
                <a:gd name="T9" fmla="*/ 406 h 406"/>
                <a:gd name="T10" fmla="*/ 564 w 564"/>
                <a:gd name="T1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406">
                  <a:moveTo>
                    <a:pt x="0" y="0"/>
                  </a:moveTo>
                  <a:lnTo>
                    <a:pt x="76" y="0"/>
                  </a:lnTo>
                  <a:cubicBezTo>
                    <a:pt x="105" y="0"/>
                    <a:pt x="130" y="19"/>
                    <a:pt x="138" y="46"/>
                  </a:cubicBezTo>
                  <a:lnTo>
                    <a:pt x="238" y="378"/>
                  </a:lnTo>
                  <a:cubicBezTo>
                    <a:pt x="243" y="395"/>
                    <a:pt x="258" y="406"/>
                    <a:pt x="275" y="406"/>
                  </a:cubicBezTo>
                  <a:lnTo>
                    <a:pt x="564" y="406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377">
              <a:extLst>
                <a:ext uri="{FF2B5EF4-FFF2-40B4-BE49-F238E27FC236}">
                  <a16:creationId xmlns:a16="http://schemas.microsoft.com/office/drawing/2014/main" id="{A44F4E66-C329-451F-993E-051F2A7C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70" y="5111986"/>
              <a:ext cx="361972" cy="197439"/>
            </a:xfrm>
            <a:custGeom>
              <a:avLst/>
              <a:gdLst>
                <a:gd name="T0" fmla="*/ 8 w 379"/>
                <a:gd name="T1" fmla="*/ 0 h 207"/>
                <a:gd name="T2" fmla="*/ 379 w 379"/>
                <a:gd name="T3" fmla="*/ 0 h 207"/>
                <a:gd name="T4" fmla="*/ 316 w 379"/>
                <a:gd name="T5" fmla="*/ 207 h 207"/>
                <a:gd name="T6" fmla="*/ 0 w 379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207">
                  <a:moveTo>
                    <a:pt x="8" y="0"/>
                  </a:moveTo>
                  <a:lnTo>
                    <a:pt x="379" y="0"/>
                  </a:lnTo>
                  <a:lnTo>
                    <a:pt x="316" y="207"/>
                  </a:lnTo>
                  <a:lnTo>
                    <a:pt x="0" y="207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378">
              <a:extLst>
                <a:ext uri="{FF2B5EF4-FFF2-40B4-BE49-F238E27FC236}">
                  <a16:creationId xmlns:a16="http://schemas.microsoft.com/office/drawing/2014/main" id="{250B54EB-0FFC-4C90-BE8D-1FD15A07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545" y="5461990"/>
              <a:ext cx="80771" cy="80771"/>
            </a:xfrm>
            <a:custGeom>
              <a:avLst/>
              <a:gdLst>
                <a:gd name="T0" fmla="*/ 84 w 84"/>
                <a:gd name="T1" fmla="*/ 41 h 83"/>
                <a:gd name="T2" fmla="*/ 42 w 84"/>
                <a:gd name="T3" fmla="*/ 83 h 83"/>
                <a:gd name="T4" fmla="*/ 0 w 84"/>
                <a:gd name="T5" fmla="*/ 41 h 83"/>
                <a:gd name="T6" fmla="*/ 42 w 84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3">
                  <a:moveTo>
                    <a:pt x="84" y="41"/>
                  </a:moveTo>
                  <a:cubicBezTo>
                    <a:pt x="84" y="64"/>
                    <a:pt x="65" y="83"/>
                    <a:pt x="42" y="83"/>
                  </a:cubicBezTo>
                  <a:cubicBezTo>
                    <a:pt x="19" y="83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379">
              <a:extLst>
                <a:ext uri="{FF2B5EF4-FFF2-40B4-BE49-F238E27FC236}">
                  <a16:creationId xmlns:a16="http://schemas.microsoft.com/office/drawing/2014/main" id="{27CA9A4E-ADE7-4DED-98EC-AC1A6AF1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865" y="5461990"/>
              <a:ext cx="77779" cy="80771"/>
            </a:xfrm>
            <a:custGeom>
              <a:avLst/>
              <a:gdLst>
                <a:gd name="T0" fmla="*/ 83 w 83"/>
                <a:gd name="T1" fmla="*/ 41 h 83"/>
                <a:gd name="T2" fmla="*/ 42 w 83"/>
                <a:gd name="T3" fmla="*/ 83 h 83"/>
                <a:gd name="T4" fmla="*/ 0 w 83"/>
                <a:gd name="T5" fmla="*/ 41 h 83"/>
                <a:gd name="T6" fmla="*/ 42 w 8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3">
                  <a:moveTo>
                    <a:pt x="83" y="41"/>
                  </a:moveTo>
                  <a:cubicBezTo>
                    <a:pt x="83" y="64"/>
                    <a:pt x="65" y="83"/>
                    <a:pt x="42" y="83"/>
                  </a:cubicBezTo>
                  <a:cubicBezTo>
                    <a:pt x="19" y="83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</a:path>
              </a:pathLst>
            </a:custGeom>
            <a:noFill/>
            <a:ln w="381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80">
              <a:extLst>
                <a:ext uri="{FF2B5EF4-FFF2-40B4-BE49-F238E27FC236}">
                  <a16:creationId xmlns:a16="http://schemas.microsoft.com/office/drawing/2014/main" id="{84F3EA2D-5BBA-4224-B822-7317B7FEB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710" y="4875657"/>
              <a:ext cx="1041039" cy="783772"/>
            </a:xfrm>
            <a:custGeom>
              <a:avLst/>
              <a:gdLst>
                <a:gd name="T0" fmla="*/ 0 w 1087"/>
                <a:gd name="T1" fmla="*/ 818 h 818"/>
                <a:gd name="T2" fmla="*/ 1087 w 1087"/>
                <a:gd name="T3" fmla="*/ 818 h 818"/>
                <a:gd name="T4" fmla="*/ 1087 w 1087"/>
                <a:gd name="T5" fmla="*/ 61 h 818"/>
                <a:gd name="T6" fmla="*/ 1027 w 1087"/>
                <a:gd name="T7" fmla="*/ 0 h 818"/>
                <a:gd name="T8" fmla="*/ 61 w 1087"/>
                <a:gd name="T9" fmla="*/ 0 h 818"/>
                <a:gd name="T10" fmla="*/ 0 w 1087"/>
                <a:gd name="T11" fmla="*/ 61 h 818"/>
                <a:gd name="T12" fmla="*/ 0 w 1087"/>
                <a:gd name="T13" fmla="*/ 8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7" h="818">
                  <a:moveTo>
                    <a:pt x="0" y="818"/>
                  </a:moveTo>
                  <a:lnTo>
                    <a:pt x="1087" y="818"/>
                  </a:lnTo>
                  <a:lnTo>
                    <a:pt x="1087" y="61"/>
                  </a:lnTo>
                  <a:cubicBezTo>
                    <a:pt x="1087" y="28"/>
                    <a:pt x="1060" y="0"/>
                    <a:pt x="1027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1"/>
                  </a:cubicBezTo>
                  <a:lnTo>
                    <a:pt x="0" y="818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81">
              <a:extLst>
                <a:ext uri="{FF2B5EF4-FFF2-40B4-BE49-F238E27FC236}">
                  <a16:creationId xmlns:a16="http://schemas.microsoft.com/office/drawing/2014/main" id="{28FCEECA-A4F4-4C8A-B551-10C263666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982" y="5659429"/>
              <a:ext cx="1232495" cy="95728"/>
            </a:xfrm>
            <a:custGeom>
              <a:avLst/>
              <a:gdLst>
                <a:gd name="T0" fmla="*/ 0 w 1287"/>
                <a:gd name="T1" fmla="*/ 0 h 100"/>
                <a:gd name="T2" fmla="*/ 100 w 1287"/>
                <a:gd name="T3" fmla="*/ 100 h 100"/>
                <a:gd name="T4" fmla="*/ 1187 w 1287"/>
                <a:gd name="T5" fmla="*/ 100 h 100"/>
                <a:gd name="T6" fmla="*/ 1287 w 1287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7" h="100">
                  <a:moveTo>
                    <a:pt x="0" y="0"/>
                  </a:moveTo>
                  <a:cubicBezTo>
                    <a:pt x="0" y="55"/>
                    <a:pt x="45" y="100"/>
                    <a:pt x="100" y="100"/>
                  </a:cubicBezTo>
                  <a:lnTo>
                    <a:pt x="1187" y="100"/>
                  </a:lnTo>
                  <a:cubicBezTo>
                    <a:pt x="1243" y="100"/>
                    <a:pt x="1287" y="55"/>
                    <a:pt x="1287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60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6BDF872-CE54-444B-A471-37AE3A358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674315"/>
              </p:ext>
            </p:extLst>
          </p:nvPr>
        </p:nvGraphicFramePr>
        <p:xfrm>
          <a:off x="7120750" y="3029107"/>
          <a:ext cx="3721117" cy="24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EEA4D8F-1A17-40C5-A9A7-D602BEC95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215899"/>
              </p:ext>
            </p:extLst>
          </p:nvPr>
        </p:nvGraphicFramePr>
        <p:xfrm>
          <a:off x="4223311" y="3029107"/>
          <a:ext cx="3721117" cy="24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B7C0CA4B-725F-4837-90CB-D42B1452D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200286"/>
              </p:ext>
            </p:extLst>
          </p:nvPr>
        </p:nvGraphicFramePr>
        <p:xfrm>
          <a:off x="1261606" y="3029107"/>
          <a:ext cx="3721117" cy="24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18DD5-8B88-4B13-A57D-F1651182FE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1D93DF-4C0C-4D3E-936C-3E517D92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8538731" cy="475686"/>
          </a:xfrm>
        </p:spPr>
        <p:txBody>
          <a:bodyPr/>
          <a:lstStyle/>
          <a:p>
            <a:r>
              <a:rPr lang="en-GB" dirty="0"/>
              <a:t>Mail is engaged with by all age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D2527-3DF1-481D-9A72-EB3AF0F18F47}"/>
              </a:ext>
            </a:extLst>
          </p:cNvPr>
          <p:cNvSpPr txBox="1"/>
          <p:nvPr/>
        </p:nvSpPr>
        <p:spPr>
          <a:xfrm>
            <a:off x="2722055" y="545335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18-34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E4D10E-D3E2-4607-A652-F5150DABDBE7}"/>
              </a:ext>
            </a:extLst>
          </p:cNvPr>
          <p:cNvSpPr txBox="1"/>
          <p:nvPr/>
        </p:nvSpPr>
        <p:spPr>
          <a:xfrm>
            <a:off x="2318669" y="3770282"/>
            <a:ext cx="160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latin typeface="Century Gothic"/>
              </a:rPr>
              <a:t>97</a:t>
            </a:r>
            <a:r>
              <a:rPr lang="en-GB" sz="54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6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9C9F3D-3E6D-4F26-85FB-60C104FD7DDE}"/>
              </a:ext>
            </a:extLst>
          </p:cNvPr>
          <p:cNvSpPr txBox="1"/>
          <p:nvPr/>
        </p:nvSpPr>
        <p:spPr>
          <a:xfrm>
            <a:off x="5683760" y="545152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35-54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6A7927-448B-4B12-B7FA-210925E5B6FB}"/>
              </a:ext>
            </a:extLst>
          </p:cNvPr>
          <p:cNvSpPr txBox="1"/>
          <p:nvPr/>
        </p:nvSpPr>
        <p:spPr>
          <a:xfrm>
            <a:off x="5280374" y="3770282"/>
            <a:ext cx="160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latin typeface="Century Gothic"/>
              </a:rPr>
              <a:t>96</a:t>
            </a:r>
            <a:r>
              <a:rPr lang="en-GB" sz="54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6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75CE98-A9F3-40C6-BE7B-01BA8E797743}"/>
              </a:ext>
            </a:extLst>
          </p:cNvPr>
          <p:cNvSpPr txBox="1"/>
          <p:nvPr/>
        </p:nvSpPr>
        <p:spPr>
          <a:xfrm>
            <a:off x="8690203" y="544968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55+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1B8F7F-FAA1-400C-B0CB-EFE22F2001BD}"/>
              </a:ext>
            </a:extLst>
          </p:cNvPr>
          <p:cNvSpPr txBox="1"/>
          <p:nvPr/>
        </p:nvSpPr>
        <p:spPr>
          <a:xfrm>
            <a:off x="8177813" y="3770282"/>
            <a:ext cx="160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latin typeface="Century Gothic"/>
              </a:rPr>
              <a:t>97</a:t>
            </a:r>
            <a:r>
              <a:rPr lang="en-GB" sz="54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6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8F6CCF-5E5B-40AA-AF07-B2867D3E2BCA}"/>
              </a:ext>
            </a:extLst>
          </p:cNvPr>
          <p:cNvSpPr txBox="1"/>
          <p:nvPr/>
        </p:nvSpPr>
        <p:spPr>
          <a:xfrm>
            <a:off x="925975" y="6310178"/>
            <a:ext cx="10830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Source:  JICMAIL, Advertising Mail,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8315C4-9E66-4AE7-97E7-014F7FFB4D4B}"/>
              </a:ext>
            </a:extLst>
          </p:cNvPr>
          <p:cNvSpPr txBox="1"/>
          <p:nvPr/>
        </p:nvSpPr>
        <p:spPr>
          <a:xfrm>
            <a:off x="2040274" y="1831041"/>
            <a:ext cx="8161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Engagement rates with Direct Mail</a:t>
            </a:r>
            <a:r>
              <a:rPr lang="en-GB" sz="2000" dirty="0">
                <a:latin typeface="+mj-lt"/>
              </a:rPr>
              <a:t> – </a:t>
            </a:r>
            <a:r>
              <a:rPr lang="en-GB" sz="2000" dirty="0"/>
              <a:t>% of Direct Mail processed in some way including – opening, reading, sorting, put aside for later, filed, put on display, put in the usual place</a:t>
            </a:r>
            <a:endParaRPr lang="en-GB" sz="2000" b="1" dirty="0">
              <a:latin typeface="+mj-lt"/>
            </a:endParaRPr>
          </a:p>
        </p:txBody>
      </p:sp>
      <p:pic>
        <p:nvPicPr>
          <p:cNvPr id="7" name="Graphic 6" descr="Flowers in pot outline">
            <a:extLst>
              <a:ext uri="{FF2B5EF4-FFF2-40B4-BE49-F238E27FC236}">
                <a16:creationId xmlns:a16="http://schemas.microsoft.com/office/drawing/2014/main" id="{495B100C-8271-4496-A758-2D13A0584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179061" y="4371077"/>
            <a:ext cx="516155" cy="516155"/>
          </a:xfrm>
          <a:prstGeom prst="rect">
            <a:avLst/>
          </a:prstGeom>
        </p:spPr>
      </p:pic>
      <p:pic>
        <p:nvPicPr>
          <p:cNvPr id="9" name="Graphic 8" descr="Cherry Blossom outline">
            <a:extLst>
              <a:ext uri="{FF2B5EF4-FFF2-40B4-BE49-F238E27FC236}">
                <a16:creationId xmlns:a16="http://schemas.microsoft.com/office/drawing/2014/main" id="{3396B8D6-2590-428A-BF95-2BA986017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1807" y="4342950"/>
            <a:ext cx="516155" cy="516155"/>
          </a:xfrm>
          <a:prstGeom prst="rect">
            <a:avLst/>
          </a:prstGeom>
        </p:spPr>
      </p:pic>
      <p:pic>
        <p:nvPicPr>
          <p:cNvPr id="11" name="Graphic 10" descr="Plant outline">
            <a:extLst>
              <a:ext uri="{FF2B5EF4-FFF2-40B4-BE49-F238E27FC236}">
                <a16:creationId xmlns:a16="http://schemas.microsoft.com/office/drawing/2014/main" id="{77E291C3-A19B-4937-A1A1-5F5C25FA6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6717" y="4348103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8FDCA9-0E89-44EB-BB58-3FC643672DE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3773820"/>
              </p:ext>
            </p:extLst>
          </p:nvPr>
        </p:nvGraphicFramePr>
        <p:xfrm>
          <a:off x="423863" y="2034564"/>
          <a:ext cx="11333162" cy="37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673BA1-074E-4266-9912-23B0464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rates with mail on the rise as more people work from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64FAD-F523-4D12-A7CD-43B6C22B19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DDFEE-3F0A-4CD0-9C56-0F47F1862C7F}"/>
              </a:ext>
            </a:extLst>
          </p:cNvPr>
          <p:cNvSpPr txBox="1"/>
          <p:nvPr/>
        </p:nvSpPr>
        <p:spPr>
          <a:xfrm>
            <a:off x="925975" y="6310178"/>
            <a:ext cx="10830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Source:  JICMAIL, Advertising Mail, 2017-2023, ONS. February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742E3-78E8-4603-B3FB-833E82CE7555}"/>
              </a:ext>
            </a:extLst>
          </p:cNvPr>
          <p:cNvGrpSpPr/>
          <p:nvPr/>
        </p:nvGrpSpPr>
        <p:grpSpPr>
          <a:xfrm>
            <a:off x="5066010" y="3676442"/>
            <a:ext cx="1475983" cy="854956"/>
            <a:chOff x="5535979" y="2560809"/>
            <a:chExt cx="1108928" cy="706575"/>
          </a:xfrm>
        </p:grpSpPr>
        <p:sp>
          <p:nvSpPr>
            <p:cNvPr id="11" name="Freeform 623">
              <a:extLst>
                <a:ext uri="{FF2B5EF4-FFF2-40B4-BE49-F238E27FC236}">
                  <a16:creationId xmlns:a16="http://schemas.microsoft.com/office/drawing/2014/main" id="{051C0FCA-580E-40CB-9C0F-D06875BC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43" y="2884656"/>
              <a:ext cx="578999" cy="382728"/>
            </a:xfrm>
            <a:custGeom>
              <a:avLst/>
              <a:gdLst>
                <a:gd name="T0" fmla="*/ 2127 w 2204"/>
                <a:gd name="T1" fmla="*/ 1452 h 1452"/>
                <a:gd name="T2" fmla="*/ 72 w 2204"/>
                <a:gd name="T3" fmla="*/ 1452 h 1452"/>
                <a:gd name="T4" fmla="*/ 0 w 2204"/>
                <a:gd name="T5" fmla="*/ 1379 h 1452"/>
                <a:gd name="T6" fmla="*/ 0 w 2204"/>
                <a:gd name="T7" fmla="*/ 72 h 1452"/>
                <a:gd name="T8" fmla="*/ 72 w 2204"/>
                <a:gd name="T9" fmla="*/ 0 h 1452"/>
                <a:gd name="T10" fmla="*/ 145 w 2204"/>
                <a:gd name="T11" fmla="*/ 72 h 1452"/>
                <a:gd name="T12" fmla="*/ 145 w 2204"/>
                <a:gd name="T13" fmla="*/ 1307 h 1452"/>
                <a:gd name="T14" fmla="*/ 2055 w 2204"/>
                <a:gd name="T15" fmla="*/ 1307 h 1452"/>
                <a:gd name="T16" fmla="*/ 2059 w 2204"/>
                <a:gd name="T17" fmla="*/ 100 h 1452"/>
                <a:gd name="T18" fmla="*/ 2132 w 2204"/>
                <a:gd name="T19" fmla="*/ 27 h 1452"/>
                <a:gd name="T20" fmla="*/ 2132 w 2204"/>
                <a:gd name="T21" fmla="*/ 27 h 1452"/>
                <a:gd name="T22" fmla="*/ 2204 w 2204"/>
                <a:gd name="T23" fmla="*/ 100 h 1452"/>
                <a:gd name="T24" fmla="*/ 2199 w 2204"/>
                <a:gd name="T25" fmla="*/ 1380 h 1452"/>
                <a:gd name="T26" fmla="*/ 2127 w 2204"/>
                <a:gd name="T27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4" h="1452">
                  <a:moveTo>
                    <a:pt x="2127" y="1452"/>
                  </a:moveTo>
                  <a:lnTo>
                    <a:pt x="72" y="1452"/>
                  </a:lnTo>
                  <a:cubicBezTo>
                    <a:pt x="32" y="1452"/>
                    <a:pt x="0" y="1419"/>
                    <a:pt x="0" y="1379"/>
                  </a:cubicBezTo>
                  <a:lnTo>
                    <a:pt x="0" y="72"/>
                  </a:lnTo>
                  <a:cubicBezTo>
                    <a:pt x="0" y="32"/>
                    <a:pt x="32" y="0"/>
                    <a:pt x="72" y="0"/>
                  </a:cubicBezTo>
                  <a:cubicBezTo>
                    <a:pt x="112" y="0"/>
                    <a:pt x="145" y="32"/>
                    <a:pt x="145" y="72"/>
                  </a:cubicBezTo>
                  <a:lnTo>
                    <a:pt x="145" y="1307"/>
                  </a:lnTo>
                  <a:lnTo>
                    <a:pt x="2055" y="1307"/>
                  </a:lnTo>
                  <a:lnTo>
                    <a:pt x="2059" y="100"/>
                  </a:lnTo>
                  <a:cubicBezTo>
                    <a:pt x="2059" y="60"/>
                    <a:pt x="2092" y="27"/>
                    <a:pt x="2132" y="27"/>
                  </a:cubicBezTo>
                  <a:lnTo>
                    <a:pt x="2132" y="27"/>
                  </a:lnTo>
                  <a:cubicBezTo>
                    <a:pt x="2172" y="28"/>
                    <a:pt x="2204" y="60"/>
                    <a:pt x="2204" y="100"/>
                  </a:cubicBezTo>
                  <a:lnTo>
                    <a:pt x="2199" y="1380"/>
                  </a:lnTo>
                  <a:cubicBezTo>
                    <a:pt x="2199" y="1420"/>
                    <a:pt x="2166" y="1452"/>
                    <a:pt x="2127" y="145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24">
              <a:extLst>
                <a:ext uri="{FF2B5EF4-FFF2-40B4-BE49-F238E27FC236}">
                  <a16:creationId xmlns:a16="http://schemas.microsoft.com/office/drawing/2014/main" id="{4575F6DC-8056-4515-ACC0-59929584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603" y="2776707"/>
              <a:ext cx="127577" cy="111220"/>
            </a:xfrm>
            <a:custGeom>
              <a:avLst/>
              <a:gdLst>
                <a:gd name="T0" fmla="*/ 403 w 484"/>
                <a:gd name="T1" fmla="*/ 423 h 423"/>
                <a:gd name="T2" fmla="*/ 356 w 484"/>
                <a:gd name="T3" fmla="*/ 406 h 423"/>
                <a:gd name="T4" fmla="*/ 34 w 484"/>
                <a:gd name="T5" fmla="*/ 137 h 423"/>
                <a:gd name="T6" fmla="*/ 25 w 484"/>
                <a:gd name="T7" fmla="*/ 34 h 423"/>
                <a:gd name="T8" fmla="*/ 127 w 484"/>
                <a:gd name="T9" fmla="*/ 26 h 423"/>
                <a:gd name="T10" fmla="*/ 449 w 484"/>
                <a:gd name="T11" fmla="*/ 295 h 423"/>
                <a:gd name="T12" fmla="*/ 458 w 484"/>
                <a:gd name="T13" fmla="*/ 397 h 423"/>
                <a:gd name="T14" fmla="*/ 403 w 484"/>
                <a:gd name="T1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423">
                  <a:moveTo>
                    <a:pt x="403" y="423"/>
                  </a:moveTo>
                  <a:cubicBezTo>
                    <a:pt x="386" y="423"/>
                    <a:pt x="369" y="418"/>
                    <a:pt x="356" y="406"/>
                  </a:cubicBezTo>
                  <a:lnTo>
                    <a:pt x="34" y="137"/>
                  </a:lnTo>
                  <a:cubicBezTo>
                    <a:pt x="3" y="111"/>
                    <a:pt x="0" y="65"/>
                    <a:pt x="25" y="34"/>
                  </a:cubicBezTo>
                  <a:cubicBezTo>
                    <a:pt x="51" y="4"/>
                    <a:pt x="97" y="0"/>
                    <a:pt x="127" y="26"/>
                  </a:cubicBezTo>
                  <a:lnTo>
                    <a:pt x="449" y="295"/>
                  </a:lnTo>
                  <a:cubicBezTo>
                    <a:pt x="480" y="321"/>
                    <a:pt x="484" y="367"/>
                    <a:pt x="458" y="397"/>
                  </a:cubicBezTo>
                  <a:cubicBezTo>
                    <a:pt x="444" y="414"/>
                    <a:pt x="423" y="423"/>
                    <a:pt x="403" y="42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25">
              <a:extLst>
                <a:ext uri="{FF2B5EF4-FFF2-40B4-BE49-F238E27FC236}">
                  <a16:creationId xmlns:a16="http://schemas.microsoft.com/office/drawing/2014/main" id="{3F9B56B1-67D6-47B0-BFBF-BF25F87D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977" y="2560809"/>
              <a:ext cx="549557" cy="317304"/>
            </a:xfrm>
            <a:custGeom>
              <a:avLst/>
              <a:gdLst>
                <a:gd name="T0" fmla="*/ 81 w 2087"/>
                <a:gd name="T1" fmla="*/ 1194 h 1194"/>
                <a:gd name="T2" fmla="*/ 25 w 2087"/>
                <a:gd name="T3" fmla="*/ 1167 h 1194"/>
                <a:gd name="T4" fmla="*/ 36 w 2087"/>
                <a:gd name="T5" fmla="*/ 1065 h 1194"/>
                <a:gd name="T6" fmla="*/ 1334 w 2087"/>
                <a:gd name="T7" fmla="*/ 22 h 1194"/>
                <a:gd name="T8" fmla="*/ 1427 w 2087"/>
                <a:gd name="T9" fmla="*/ 23 h 1194"/>
                <a:gd name="T10" fmla="*/ 2052 w 2087"/>
                <a:gd name="T11" fmla="*/ 551 h 1194"/>
                <a:gd name="T12" fmla="*/ 2061 w 2087"/>
                <a:gd name="T13" fmla="*/ 653 h 1194"/>
                <a:gd name="T14" fmla="*/ 1959 w 2087"/>
                <a:gd name="T15" fmla="*/ 662 h 1194"/>
                <a:gd name="T16" fmla="*/ 1378 w 2087"/>
                <a:gd name="T17" fmla="*/ 173 h 1194"/>
                <a:gd name="T18" fmla="*/ 126 w 2087"/>
                <a:gd name="T19" fmla="*/ 1178 h 1194"/>
                <a:gd name="T20" fmla="*/ 81 w 2087"/>
                <a:gd name="T21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7" h="1194">
                  <a:moveTo>
                    <a:pt x="81" y="1194"/>
                  </a:moveTo>
                  <a:cubicBezTo>
                    <a:pt x="60" y="1194"/>
                    <a:pt x="39" y="1185"/>
                    <a:pt x="25" y="1167"/>
                  </a:cubicBezTo>
                  <a:cubicBezTo>
                    <a:pt x="0" y="1136"/>
                    <a:pt x="5" y="1090"/>
                    <a:pt x="36" y="1065"/>
                  </a:cubicBezTo>
                  <a:lnTo>
                    <a:pt x="1334" y="22"/>
                  </a:lnTo>
                  <a:cubicBezTo>
                    <a:pt x="1361" y="0"/>
                    <a:pt x="1400" y="1"/>
                    <a:pt x="1427" y="23"/>
                  </a:cubicBezTo>
                  <a:cubicBezTo>
                    <a:pt x="1430" y="26"/>
                    <a:pt x="1763" y="309"/>
                    <a:pt x="2052" y="551"/>
                  </a:cubicBezTo>
                  <a:cubicBezTo>
                    <a:pt x="2083" y="577"/>
                    <a:pt x="2087" y="623"/>
                    <a:pt x="2061" y="653"/>
                  </a:cubicBezTo>
                  <a:cubicBezTo>
                    <a:pt x="2035" y="684"/>
                    <a:pt x="1990" y="688"/>
                    <a:pt x="1959" y="662"/>
                  </a:cubicBezTo>
                  <a:cubicBezTo>
                    <a:pt x="1733" y="473"/>
                    <a:pt x="1480" y="259"/>
                    <a:pt x="1378" y="173"/>
                  </a:cubicBezTo>
                  <a:lnTo>
                    <a:pt x="126" y="1178"/>
                  </a:lnTo>
                  <a:cubicBezTo>
                    <a:pt x="113" y="1189"/>
                    <a:pt x="97" y="1194"/>
                    <a:pt x="81" y="119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26">
              <a:extLst>
                <a:ext uri="{FF2B5EF4-FFF2-40B4-BE49-F238E27FC236}">
                  <a16:creationId xmlns:a16="http://schemas.microsoft.com/office/drawing/2014/main" id="{BE998E41-2A69-4962-84F2-B7A96E33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788" y="2593521"/>
              <a:ext cx="39254" cy="212627"/>
            </a:xfrm>
            <a:custGeom>
              <a:avLst/>
              <a:gdLst>
                <a:gd name="T0" fmla="*/ 72 w 145"/>
                <a:gd name="T1" fmla="*/ 807 h 807"/>
                <a:gd name="T2" fmla="*/ 0 w 145"/>
                <a:gd name="T3" fmla="*/ 734 h 807"/>
                <a:gd name="T4" fmla="*/ 0 w 145"/>
                <a:gd name="T5" fmla="*/ 73 h 807"/>
                <a:gd name="T6" fmla="*/ 72 w 145"/>
                <a:gd name="T7" fmla="*/ 0 h 807"/>
                <a:gd name="T8" fmla="*/ 145 w 145"/>
                <a:gd name="T9" fmla="*/ 73 h 807"/>
                <a:gd name="T10" fmla="*/ 145 w 145"/>
                <a:gd name="T11" fmla="*/ 734 h 807"/>
                <a:gd name="T12" fmla="*/ 72 w 145"/>
                <a:gd name="T13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807">
                  <a:moveTo>
                    <a:pt x="72" y="807"/>
                  </a:moveTo>
                  <a:cubicBezTo>
                    <a:pt x="32" y="807"/>
                    <a:pt x="0" y="774"/>
                    <a:pt x="0" y="734"/>
                  </a:cubicBezTo>
                  <a:lnTo>
                    <a:pt x="0" y="73"/>
                  </a:ln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3"/>
                  </a:cubicBezTo>
                  <a:lnTo>
                    <a:pt x="145" y="734"/>
                  </a:lnTo>
                  <a:cubicBezTo>
                    <a:pt x="145" y="774"/>
                    <a:pt x="112" y="807"/>
                    <a:pt x="72" y="8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27">
              <a:extLst>
                <a:ext uri="{FF2B5EF4-FFF2-40B4-BE49-F238E27FC236}">
                  <a16:creationId xmlns:a16="http://schemas.microsoft.com/office/drawing/2014/main" id="{A23F2D76-00CA-43F3-AC46-5A1891B6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280" y="2629505"/>
              <a:ext cx="35985" cy="111220"/>
            </a:xfrm>
            <a:custGeom>
              <a:avLst/>
              <a:gdLst>
                <a:gd name="T0" fmla="*/ 73 w 145"/>
                <a:gd name="T1" fmla="*/ 421 h 421"/>
                <a:gd name="T2" fmla="*/ 0 w 145"/>
                <a:gd name="T3" fmla="*/ 349 h 421"/>
                <a:gd name="T4" fmla="*/ 0 w 145"/>
                <a:gd name="T5" fmla="*/ 72 h 421"/>
                <a:gd name="T6" fmla="*/ 73 w 145"/>
                <a:gd name="T7" fmla="*/ 0 h 421"/>
                <a:gd name="T8" fmla="*/ 145 w 145"/>
                <a:gd name="T9" fmla="*/ 72 h 421"/>
                <a:gd name="T10" fmla="*/ 145 w 145"/>
                <a:gd name="T11" fmla="*/ 349 h 421"/>
                <a:gd name="T12" fmla="*/ 73 w 145"/>
                <a:gd name="T1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21">
                  <a:moveTo>
                    <a:pt x="73" y="421"/>
                  </a:moveTo>
                  <a:cubicBezTo>
                    <a:pt x="32" y="421"/>
                    <a:pt x="0" y="389"/>
                    <a:pt x="0" y="349"/>
                  </a:cubicBezTo>
                  <a:lnTo>
                    <a:pt x="0" y="72"/>
                  </a:lnTo>
                  <a:cubicBezTo>
                    <a:pt x="0" y="32"/>
                    <a:pt x="32" y="0"/>
                    <a:pt x="73" y="0"/>
                  </a:cubicBezTo>
                  <a:cubicBezTo>
                    <a:pt x="112" y="0"/>
                    <a:pt x="145" y="32"/>
                    <a:pt x="145" y="72"/>
                  </a:cubicBezTo>
                  <a:lnTo>
                    <a:pt x="145" y="349"/>
                  </a:lnTo>
                  <a:cubicBezTo>
                    <a:pt x="145" y="389"/>
                    <a:pt x="112" y="421"/>
                    <a:pt x="73" y="4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28">
              <a:extLst>
                <a:ext uri="{FF2B5EF4-FFF2-40B4-BE49-F238E27FC236}">
                  <a16:creationId xmlns:a16="http://schemas.microsoft.com/office/drawing/2014/main" id="{1460D820-183E-4DA0-A85E-F9AF7533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10" y="2577166"/>
              <a:ext cx="163559" cy="39254"/>
            </a:xfrm>
            <a:custGeom>
              <a:avLst/>
              <a:gdLst>
                <a:gd name="T0" fmla="*/ 549 w 621"/>
                <a:gd name="T1" fmla="*/ 145 h 145"/>
                <a:gd name="T2" fmla="*/ 72 w 621"/>
                <a:gd name="T3" fmla="*/ 145 h 145"/>
                <a:gd name="T4" fmla="*/ 0 w 621"/>
                <a:gd name="T5" fmla="*/ 72 h 145"/>
                <a:gd name="T6" fmla="*/ 72 w 621"/>
                <a:gd name="T7" fmla="*/ 0 h 145"/>
                <a:gd name="T8" fmla="*/ 549 w 621"/>
                <a:gd name="T9" fmla="*/ 0 h 145"/>
                <a:gd name="T10" fmla="*/ 621 w 621"/>
                <a:gd name="T11" fmla="*/ 72 h 145"/>
                <a:gd name="T12" fmla="*/ 549 w 621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1" h="145">
                  <a:moveTo>
                    <a:pt x="549" y="145"/>
                  </a:moveTo>
                  <a:lnTo>
                    <a:pt x="72" y="145"/>
                  </a:lnTo>
                  <a:cubicBezTo>
                    <a:pt x="32" y="145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lnTo>
                    <a:pt x="549" y="0"/>
                  </a:lnTo>
                  <a:cubicBezTo>
                    <a:pt x="589" y="0"/>
                    <a:pt x="621" y="32"/>
                    <a:pt x="621" y="72"/>
                  </a:cubicBezTo>
                  <a:cubicBezTo>
                    <a:pt x="621" y="112"/>
                    <a:pt x="589" y="145"/>
                    <a:pt x="549" y="14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29">
              <a:extLst>
                <a:ext uri="{FF2B5EF4-FFF2-40B4-BE49-F238E27FC236}">
                  <a16:creationId xmlns:a16="http://schemas.microsoft.com/office/drawing/2014/main" id="{71D52322-0EB4-49E7-A055-33EFF539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672" y="2665486"/>
              <a:ext cx="585540" cy="264966"/>
            </a:xfrm>
            <a:custGeom>
              <a:avLst/>
              <a:gdLst>
                <a:gd name="T0" fmla="*/ 2140 w 2222"/>
                <a:gd name="T1" fmla="*/ 1004 h 1004"/>
                <a:gd name="T2" fmla="*/ 2094 w 2222"/>
                <a:gd name="T3" fmla="*/ 988 h 1004"/>
                <a:gd name="T4" fmla="*/ 1117 w 2222"/>
                <a:gd name="T5" fmla="*/ 171 h 1004"/>
                <a:gd name="T6" fmla="*/ 126 w 2222"/>
                <a:gd name="T7" fmla="*/ 963 h 1004"/>
                <a:gd name="T8" fmla="*/ 25 w 2222"/>
                <a:gd name="T9" fmla="*/ 951 h 1004"/>
                <a:gd name="T10" fmla="*/ 36 w 2222"/>
                <a:gd name="T11" fmla="*/ 849 h 1004"/>
                <a:gd name="T12" fmla="*/ 1073 w 2222"/>
                <a:gd name="T13" fmla="*/ 21 h 1004"/>
                <a:gd name="T14" fmla="*/ 1164 w 2222"/>
                <a:gd name="T15" fmla="*/ 22 h 1004"/>
                <a:gd name="T16" fmla="*/ 2187 w 2222"/>
                <a:gd name="T17" fmla="*/ 876 h 1004"/>
                <a:gd name="T18" fmla="*/ 2196 w 2222"/>
                <a:gd name="T19" fmla="*/ 978 h 1004"/>
                <a:gd name="T20" fmla="*/ 2140 w 2222"/>
                <a:gd name="T2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2" h="1004">
                  <a:moveTo>
                    <a:pt x="2140" y="1004"/>
                  </a:moveTo>
                  <a:cubicBezTo>
                    <a:pt x="2124" y="1004"/>
                    <a:pt x="2107" y="999"/>
                    <a:pt x="2094" y="988"/>
                  </a:cubicBezTo>
                  <a:lnTo>
                    <a:pt x="1117" y="171"/>
                  </a:lnTo>
                  <a:lnTo>
                    <a:pt x="126" y="963"/>
                  </a:lnTo>
                  <a:cubicBezTo>
                    <a:pt x="95" y="987"/>
                    <a:pt x="50" y="982"/>
                    <a:pt x="25" y="951"/>
                  </a:cubicBezTo>
                  <a:cubicBezTo>
                    <a:pt x="0" y="920"/>
                    <a:pt x="5" y="874"/>
                    <a:pt x="36" y="849"/>
                  </a:cubicBezTo>
                  <a:lnTo>
                    <a:pt x="1073" y="21"/>
                  </a:lnTo>
                  <a:cubicBezTo>
                    <a:pt x="1099" y="0"/>
                    <a:pt x="1138" y="0"/>
                    <a:pt x="1164" y="22"/>
                  </a:cubicBezTo>
                  <a:lnTo>
                    <a:pt x="2187" y="876"/>
                  </a:lnTo>
                  <a:cubicBezTo>
                    <a:pt x="2217" y="902"/>
                    <a:pt x="2222" y="948"/>
                    <a:pt x="2196" y="978"/>
                  </a:cubicBezTo>
                  <a:cubicBezTo>
                    <a:pt x="2182" y="995"/>
                    <a:pt x="2161" y="1004"/>
                    <a:pt x="2140" y="100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32">
              <a:extLst>
                <a:ext uri="{FF2B5EF4-FFF2-40B4-BE49-F238E27FC236}">
                  <a16:creationId xmlns:a16="http://schemas.microsoft.com/office/drawing/2014/main" id="{B21E1F48-60A9-4BAB-AD1C-9A41DC1FE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979" y="3074383"/>
              <a:ext cx="255152" cy="94865"/>
            </a:xfrm>
            <a:custGeom>
              <a:avLst/>
              <a:gdLst>
                <a:gd name="T0" fmla="*/ 80 w 960"/>
                <a:gd name="T1" fmla="*/ 354 h 360"/>
                <a:gd name="T2" fmla="*/ 29 w 960"/>
                <a:gd name="T3" fmla="*/ 333 h 360"/>
                <a:gd name="T4" fmla="*/ 28 w 960"/>
                <a:gd name="T5" fmla="*/ 231 h 360"/>
                <a:gd name="T6" fmla="*/ 236 w 960"/>
                <a:gd name="T7" fmla="*/ 21 h 360"/>
                <a:gd name="T8" fmla="*/ 289 w 960"/>
                <a:gd name="T9" fmla="*/ 0 h 360"/>
                <a:gd name="T10" fmla="*/ 341 w 960"/>
                <a:gd name="T11" fmla="*/ 23 h 360"/>
                <a:gd name="T12" fmla="*/ 481 w 960"/>
                <a:gd name="T13" fmla="*/ 175 h 360"/>
                <a:gd name="T14" fmla="*/ 628 w 960"/>
                <a:gd name="T15" fmla="*/ 22 h 360"/>
                <a:gd name="T16" fmla="*/ 680 w 960"/>
                <a:gd name="T17" fmla="*/ 0 h 360"/>
                <a:gd name="T18" fmla="*/ 732 w 960"/>
                <a:gd name="T19" fmla="*/ 22 h 360"/>
                <a:gd name="T20" fmla="*/ 932 w 960"/>
                <a:gd name="T21" fmla="*/ 230 h 360"/>
                <a:gd name="T22" fmla="*/ 930 w 960"/>
                <a:gd name="T23" fmla="*/ 333 h 360"/>
                <a:gd name="T24" fmla="*/ 828 w 960"/>
                <a:gd name="T25" fmla="*/ 331 h 360"/>
                <a:gd name="T26" fmla="*/ 680 w 960"/>
                <a:gd name="T27" fmla="*/ 177 h 360"/>
                <a:gd name="T28" fmla="*/ 532 w 960"/>
                <a:gd name="T29" fmla="*/ 331 h 360"/>
                <a:gd name="T30" fmla="*/ 479 w 960"/>
                <a:gd name="T31" fmla="*/ 353 h 360"/>
                <a:gd name="T32" fmla="*/ 427 w 960"/>
                <a:gd name="T33" fmla="*/ 330 h 360"/>
                <a:gd name="T34" fmla="*/ 286 w 960"/>
                <a:gd name="T35" fmla="*/ 177 h 360"/>
                <a:gd name="T36" fmla="*/ 131 w 960"/>
                <a:gd name="T37" fmla="*/ 333 h 360"/>
                <a:gd name="T38" fmla="*/ 80 w 960"/>
                <a:gd name="T39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0" h="360">
                  <a:moveTo>
                    <a:pt x="80" y="354"/>
                  </a:moveTo>
                  <a:cubicBezTo>
                    <a:pt x="61" y="354"/>
                    <a:pt x="43" y="347"/>
                    <a:pt x="29" y="333"/>
                  </a:cubicBezTo>
                  <a:cubicBezTo>
                    <a:pt x="0" y="305"/>
                    <a:pt x="0" y="259"/>
                    <a:pt x="28" y="231"/>
                  </a:cubicBezTo>
                  <a:lnTo>
                    <a:pt x="236" y="21"/>
                  </a:lnTo>
                  <a:cubicBezTo>
                    <a:pt x="250" y="7"/>
                    <a:pt x="269" y="0"/>
                    <a:pt x="289" y="0"/>
                  </a:cubicBezTo>
                  <a:cubicBezTo>
                    <a:pt x="309" y="0"/>
                    <a:pt x="327" y="9"/>
                    <a:pt x="341" y="23"/>
                  </a:cubicBezTo>
                  <a:lnTo>
                    <a:pt x="481" y="175"/>
                  </a:lnTo>
                  <a:lnTo>
                    <a:pt x="628" y="22"/>
                  </a:lnTo>
                  <a:cubicBezTo>
                    <a:pt x="641" y="8"/>
                    <a:pt x="660" y="0"/>
                    <a:pt x="680" y="0"/>
                  </a:cubicBezTo>
                  <a:cubicBezTo>
                    <a:pt x="700" y="0"/>
                    <a:pt x="718" y="8"/>
                    <a:pt x="732" y="22"/>
                  </a:cubicBezTo>
                  <a:lnTo>
                    <a:pt x="932" y="230"/>
                  </a:lnTo>
                  <a:cubicBezTo>
                    <a:pt x="960" y="259"/>
                    <a:pt x="959" y="305"/>
                    <a:pt x="930" y="333"/>
                  </a:cubicBezTo>
                  <a:cubicBezTo>
                    <a:pt x="901" y="360"/>
                    <a:pt x="855" y="359"/>
                    <a:pt x="828" y="331"/>
                  </a:cubicBezTo>
                  <a:lnTo>
                    <a:pt x="680" y="177"/>
                  </a:lnTo>
                  <a:lnTo>
                    <a:pt x="532" y="331"/>
                  </a:lnTo>
                  <a:cubicBezTo>
                    <a:pt x="518" y="345"/>
                    <a:pt x="499" y="353"/>
                    <a:pt x="479" y="353"/>
                  </a:cubicBezTo>
                  <a:cubicBezTo>
                    <a:pt x="459" y="353"/>
                    <a:pt x="440" y="344"/>
                    <a:pt x="427" y="330"/>
                  </a:cubicBezTo>
                  <a:lnTo>
                    <a:pt x="286" y="177"/>
                  </a:lnTo>
                  <a:lnTo>
                    <a:pt x="131" y="333"/>
                  </a:lnTo>
                  <a:cubicBezTo>
                    <a:pt x="117" y="347"/>
                    <a:pt x="99" y="354"/>
                    <a:pt x="80" y="35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33">
              <a:extLst>
                <a:ext uri="{FF2B5EF4-FFF2-40B4-BE49-F238E27FC236}">
                  <a16:creationId xmlns:a16="http://schemas.microsoft.com/office/drawing/2014/main" id="{07510873-7703-4DDC-B7FF-8125646E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026" y="3074383"/>
              <a:ext cx="251881" cy="94865"/>
            </a:xfrm>
            <a:custGeom>
              <a:avLst/>
              <a:gdLst>
                <a:gd name="T0" fmla="*/ 79 w 959"/>
                <a:gd name="T1" fmla="*/ 354 h 360"/>
                <a:gd name="T2" fmla="*/ 28 w 959"/>
                <a:gd name="T3" fmla="*/ 333 h 360"/>
                <a:gd name="T4" fmla="*/ 28 w 959"/>
                <a:gd name="T5" fmla="*/ 231 h 360"/>
                <a:gd name="T6" fmla="*/ 236 w 959"/>
                <a:gd name="T7" fmla="*/ 21 h 360"/>
                <a:gd name="T8" fmla="*/ 288 w 959"/>
                <a:gd name="T9" fmla="*/ 0 h 360"/>
                <a:gd name="T10" fmla="*/ 340 w 959"/>
                <a:gd name="T11" fmla="*/ 23 h 360"/>
                <a:gd name="T12" fmla="*/ 481 w 959"/>
                <a:gd name="T13" fmla="*/ 175 h 360"/>
                <a:gd name="T14" fmla="*/ 627 w 959"/>
                <a:gd name="T15" fmla="*/ 22 h 360"/>
                <a:gd name="T16" fmla="*/ 679 w 959"/>
                <a:gd name="T17" fmla="*/ 0 h 360"/>
                <a:gd name="T18" fmla="*/ 732 w 959"/>
                <a:gd name="T19" fmla="*/ 22 h 360"/>
                <a:gd name="T20" fmla="*/ 932 w 959"/>
                <a:gd name="T21" fmla="*/ 230 h 360"/>
                <a:gd name="T22" fmla="*/ 930 w 959"/>
                <a:gd name="T23" fmla="*/ 333 h 360"/>
                <a:gd name="T24" fmla="*/ 827 w 959"/>
                <a:gd name="T25" fmla="*/ 331 h 360"/>
                <a:gd name="T26" fmla="*/ 679 w 959"/>
                <a:gd name="T27" fmla="*/ 177 h 360"/>
                <a:gd name="T28" fmla="*/ 532 w 959"/>
                <a:gd name="T29" fmla="*/ 331 h 360"/>
                <a:gd name="T30" fmla="*/ 479 w 959"/>
                <a:gd name="T31" fmla="*/ 353 h 360"/>
                <a:gd name="T32" fmla="*/ 426 w 959"/>
                <a:gd name="T33" fmla="*/ 330 h 360"/>
                <a:gd name="T34" fmla="*/ 285 w 959"/>
                <a:gd name="T35" fmla="*/ 177 h 360"/>
                <a:gd name="T36" fmla="*/ 131 w 959"/>
                <a:gd name="T37" fmla="*/ 333 h 360"/>
                <a:gd name="T38" fmla="*/ 79 w 959"/>
                <a:gd name="T39" fmla="*/ 35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9" h="360">
                  <a:moveTo>
                    <a:pt x="79" y="354"/>
                  </a:moveTo>
                  <a:cubicBezTo>
                    <a:pt x="61" y="354"/>
                    <a:pt x="42" y="347"/>
                    <a:pt x="28" y="333"/>
                  </a:cubicBezTo>
                  <a:cubicBezTo>
                    <a:pt x="0" y="305"/>
                    <a:pt x="0" y="259"/>
                    <a:pt x="28" y="231"/>
                  </a:cubicBezTo>
                  <a:lnTo>
                    <a:pt x="236" y="21"/>
                  </a:lnTo>
                  <a:cubicBezTo>
                    <a:pt x="250" y="7"/>
                    <a:pt x="268" y="0"/>
                    <a:pt x="288" y="0"/>
                  </a:cubicBezTo>
                  <a:cubicBezTo>
                    <a:pt x="308" y="0"/>
                    <a:pt x="327" y="9"/>
                    <a:pt x="340" y="23"/>
                  </a:cubicBezTo>
                  <a:lnTo>
                    <a:pt x="481" y="175"/>
                  </a:lnTo>
                  <a:lnTo>
                    <a:pt x="627" y="22"/>
                  </a:lnTo>
                  <a:cubicBezTo>
                    <a:pt x="641" y="8"/>
                    <a:pt x="660" y="0"/>
                    <a:pt x="679" y="0"/>
                  </a:cubicBezTo>
                  <a:cubicBezTo>
                    <a:pt x="699" y="0"/>
                    <a:pt x="718" y="8"/>
                    <a:pt x="732" y="22"/>
                  </a:cubicBezTo>
                  <a:lnTo>
                    <a:pt x="932" y="230"/>
                  </a:lnTo>
                  <a:cubicBezTo>
                    <a:pt x="959" y="259"/>
                    <a:pt x="958" y="305"/>
                    <a:pt x="930" y="333"/>
                  </a:cubicBezTo>
                  <a:cubicBezTo>
                    <a:pt x="901" y="360"/>
                    <a:pt x="855" y="359"/>
                    <a:pt x="827" y="331"/>
                  </a:cubicBezTo>
                  <a:lnTo>
                    <a:pt x="679" y="177"/>
                  </a:lnTo>
                  <a:lnTo>
                    <a:pt x="532" y="331"/>
                  </a:lnTo>
                  <a:cubicBezTo>
                    <a:pt x="518" y="345"/>
                    <a:pt x="499" y="353"/>
                    <a:pt x="479" y="353"/>
                  </a:cubicBezTo>
                  <a:cubicBezTo>
                    <a:pt x="459" y="353"/>
                    <a:pt x="440" y="344"/>
                    <a:pt x="426" y="330"/>
                  </a:cubicBezTo>
                  <a:lnTo>
                    <a:pt x="285" y="177"/>
                  </a:lnTo>
                  <a:lnTo>
                    <a:pt x="131" y="333"/>
                  </a:lnTo>
                  <a:cubicBezTo>
                    <a:pt x="117" y="347"/>
                    <a:pt x="98" y="354"/>
                    <a:pt x="79" y="35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642B6B-61B3-447A-A045-1C8C0F19EA3B}"/>
              </a:ext>
            </a:extLst>
          </p:cNvPr>
          <p:cNvSpPr txBox="1"/>
          <p:nvPr/>
        </p:nvSpPr>
        <p:spPr>
          <a:xfrm>
            <a:off x="6508761" y="3773610"/>
            <a:ext cx="4586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23132"/>
                </a:solidFill>
                <a:latin typeface="+mj-lt"/>
              </a:rPr>
              <a:t>of </a:t>
            </a:r>
            <a:r>
              <a:rPr lang="en-GB" sz="2000" b="1" i="0" dirty="0">
                <a:solidFill>
                  <a:srgbClr val="323132"/>
                </a:solidFill>
                <a:effectLst/>
                <a:latin typeface="+mj-lt"/>
              </a:rPr>
              <a:t>working adults reported having worked from home at some point in the past seven days</a:t>
            </a:r>
            <a:endParaRPr lang="en-GB" sz="2000" b="1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C849B-99FA-46BF-BAB0-A162D2CEC9C5}"/>
              </a:ext>
            </a:extLst>
          </p:cNvPr>
          <p:cNvSpPr txBox="1"/>
          <p:nvPr/>
        </p:nvSpPr>
        <p:spPr>
          <a:xfrm>
            <a:off x="5393438" y="3943348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40</a:t>
            </a:r>
            <a:r>
              <a:rPr lang="en-GB" sz="2400" b="1" baseline="30000" dirty="0">
                <a:solidFill>
                  <a:srgbClr val="FF0000"/>
                </a:solidFill>
                <a:latin typeface="+mj-lt"/>
              </a:rPr>
              <a:t>%</a:t>
            </a:r>
            <a:endParaRPr lang="en-GB" sz="32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5EDD7A-3B6C-44B7-BBF3-77DAEAFF6FBE}"/>
              </a:ext>
            </a:extLst>
          </p:cNvPr>
          <p:cNvCxnSpPr/>
          <p:nvPr/>
        </p:nvCxnSpPr>
        <p:spPr>
          <a:xfrm flipV="1">
            <a:off x="6067572" y="3233886"/>
            <a:ext cx="0" cy="405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1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EBADE-3502-4EC9-B019-E964BBD7CB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FC5D0-5904-4EBE-80AE-A07EB742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actions have risen over time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3AD9FE4-5B34-438C-9657-F9513DF9B7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8078225"/>
              </p:ext>
            </p:extLst>
          </p:nvPr>
        </p:nvGraphicFramePr>
        <p:xfrm>
          <a:off x="423863" y="1781175"/>
          <a:ext cx="11333162" cy="425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08491C-6FA2-4FCA-A7ED-F46D28F3C9A3}"/>
              </a:ext>
            </a:extLst>
          </p:cNvPr>
          <p:cNvSpPr txBox="1"/>
          <p:nvPr/>
        </p:nvSpPr>
        <p:spPr>
          <a:xfrm>
            <a:off x="925975" y="6310178"/>
            <a:ext cx="10830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Source:  JICMAIL, Advertising Mail, 2017-2023, ONS. February 2023</a:t>
            </a:r>
          </a:p>
        </p:txBody>
      </p:sp>
    </p:spTree>
    <p:extLst>
      <p:ext uri="{BB962C8B-B14F-4D97-AF65-F5344CB8AC3E}">
        <p14:creationId xmlns:p14="http://schemas.microsoft.com/office/powerpoint/2010/main" val="215172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7B5C-6EBD-4577-8225-5D73F12A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TYPES OF MAIL achieve enviable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5A614-5445-480A-A0F4-C1E8257FBA4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E31919-B6BA-4C5D-8B7B-EB5D7AD48494}"/>
              </a:ext>
            </a:extLst>
          </p:cNvPr>
          <p:cNvSpPr txBox="1"/>
          <p:nvPr/>
        </p:nvSpPr>
        <p:spPr>
          <a:xfrm>
            <a:off x="2268967" y="3670177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Customer Mail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C72DF6-2E06-45BB-85DD-C4E2B2EB5A18}"/>
              </a:ext>
            </a:extLst>
          </p:cNvPr>
          <p:cNvSpPr txBox="1"/>
          <p:nvPr/>
        </p:nvSpPr>
        <p:spPr>
          <a:xfrm>
            <a:off x="4808102" y="3670177"/>
            <a:ext cx="137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Direct Mail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101C081-4550-4168-85F3-7EE5A7449606}"/>
              </a:ext>
            </a:extLst>
          </p:cNvPr>
          <p:cNvSpPr txBox="1"/>
          <p:nvPr/>
        </p:nvSpPr>
        <p:spPr>
          <a:xfrm>
            <a:off x="6769510" y="3670177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Partially Addressed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484F77-13B8-44DF-90A3-473F00130886}"/>
              </a:ext>
            </a:extLst>
          </p:cNvPr>
          <p:cNvSpPr txBox="1"/>
          <p:nvPr/>
        </p:nvSpPr>
        <p:spPr>
          <a:xfrm>
            <a:off x="9620205" y="3670177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Door Drop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9D9F36-2048-470C-BFE3-CDD62DC26FCE}"/>
              </a:ext>
            </a:extLst>
          </p:cNvPr>
          <p:cNvSpPr txBox="1"/>
          <p:nvPr/>
        </p:nvSpPr>
        <p:spPr>
          <a:xfrm>
            <a:off x="2492584" y="4244044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+mj-lt"/>
              </a:rPr>
              <a:t>02:30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C112E5-CF90-43D5-B21A-7FDC5D0EF79A}"/>
              </a:ext>
            </a:extLst>
          </p:cNvPr>
          <p:cNvSpPr txBox="1"/>
          <p:nvPr/>
        </p:nvSpPr>
        <p:spPr>
          <a:xfrm>
            <a:off x="4823329" y="4244044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+mj-lt"/>
              </a:rPr>
              <a:t>01:48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E78D92-A066-44B9-8FF4-B5CFA4ED3775}"/>
              </a:ext>
            </a:extLst>
          </p:cNvPr>
          <p:cNvSpPr txBox="1"/>
          <p:nvPr/>
        </p:nvSpPr>
        <p:spPr>
          <a:xfrm>
            <a:off x="7260028" y="4244044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+mj-lt"/>
              </a:rPr>
              <a:t>01:04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8511F6-0D90-41D9-9868-C307D0571B75}"/>
              </a:ext>
            </a:extLst>
          </p:cNvPr>
          <p:cNvSpPr txBox="1"/>
          <p:nvPr/>
        </p:nvSpPr>
        <p:spPr>
          <a:xfrm>
            <a:off x="9604175" y="4244044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+mj-lt"/>
              </a:rPr>
              <a:t>00:46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61C6A4-BDFD-43FE-8A54-8CFBE9515833}"/>
              </a:ext>
            </a:extLst>
          </p:cNvPr>
          <p:cNvSpPr txBox="1"/>
          <p:nvPr/>
        </p:nvSpPr>
        <p:spPr>
          <a:xfrm>
            <a:off x="442929" y="4244044"/>
            <a:ext cx="134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j-lt"/>
              </a:rPr>
              <a:t>Minutes: seconds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8168B4-7307-4B68-82F6-4E6EFAA54B4F}"/>
              </a:ext>
            </a:extLst>
          </p:cNvPr>
          <p:cNvSpPr txBox="1"/>
          <p:nvPr/>
        </p:nvSpPr>
        <p:spPr>
          <a:xfrm>
            <a:off x="855718" y="6301107"/>
            <a:ext cx="7386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Source: JICMAIL, Attention Data, 2023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B36360-64CD-4519-9FBF-C4F4469D9C22}"/>
              </a:ext>
            </a:extLst>
          </p:cNvPr>
          <p:cNvGrpSpPr/>
          <p:nvPr/>
        </p:nvGrpSpPr>
        <p:grpSpPr>
          <a:xfrm>
            <a:off x="9575683" y="2715624"/>
            <a:ext cx="1403829" cy="911814"/>
            <a:chOff x="9191276" y="3075162"/>
            <a:chExt cx="1403829" cy="91181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FD0699A-2C14-4A79-8443-FF84DE55CB8B}"/>
                </a:ext>
              </a:extLst>
            </p:cNvPr>
            <p:cNvSpPr/>
            <p:nvPr/>
          </p:nvSpPr>
          <p:spPr>
            <a:xfrm>
              <a:off x="9191276" y="3075162"/>
              <a:ext cx="1403829" cy="91181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609E960-AA3B-4EB4-9424-87C97EC5B388}"/>
                </a:ext>
              </a:extLst>
            </p:cNvPr>
            <p:cNvCxnSpPr/>
            <p:nvPr/>
          </p:nvCxnSpPr>
          <p:spPr>
            <a:xfrm>
              <a:off x="9875398" y="3368443"/>
              <a:ext cx="6140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A1411B9-C757-4DDC-87E5-633DAE315AA4}"/>
                </a:ext>
              </a:extLst>
            </p:cNvPr>
            <p:cNvCxnSpPr/>
            <p:nvPr/>
          </p:nvCxnSpPr>
          <p:spPr>
            <a:xfrm>
              <a:off x="9875398" y="3517814"/>
              <a:ext cx="6140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82856CE-DB6D-4C4C-9A56-3F4F538A2BEA}"/>
                </a:ext>
              </a:extLst>
            </p:cNvPr>
            <p:cNvCxnSpPr/>
            <p:nvPr/>
          </p:nvCxnSpPr>
          <p:spPr>
            <a:xfrm>
              <a:off x="9875398" y="3667184"/>
              <a:ext cx="6140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9CE15D-BC5D-4C2A-9373-3F729A680B21}"/>
                </a:ext>
              </a:extLst>
            </p:cNvPr>
            <p:cNvCxnSpPr/>
            <p:nvPr/>
          </p:nvCxnSpPr>
          <p:spPr>
            <a:xfrm>
              <a:off x="9875398" y="3816555"/>
              <a:ext cx="6140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Insurance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7AB5BD5D-4810-48BD-8E06-A3F353FA71B3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9343713" y="3280902"/>
              <a:ext cx="425982" cy="480121"/>
              <a:chOff x="955675" y="1374776"/>
              <a:chExt cx="322263" cy="330200"/>
            </a:xfrm>
            <a:solidFill>
              <a:schemeClr val="accent1"/>
            </a:solidFill>
          </p:grpSpPr>
          <p:sp>
            <p:nvSpPr>
              <p:cNvPr id="74" name="Freeform 645">
                <a:extLst>
                  <a:ext uri="{FF2B5EF4-FFF2-40B4-BE49-F238E27FC236}">
                    <a16:creationId xmlns:a16="http://schemas.microsoft.com/office/drawing/2014/main" id="{5D528CC3-DA6D-41C0-81C7-6226030726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675" y="1382713"/>
                <a:ext cx="322263" cy="161925"/>
              </a:xfrm>
              <a:custGeom>
                <a:avLst/>
                <a:gdLst>
                  <a:gd name="T0" fmla="*/ 72 w 529"/>
                  <a:gd name="T1" fmla="*/ 192 h 264"/>
                  <a:gd name="T2" fmla="*/ 136 w 529"/>
                  <a:gd name="T3" fmla="*/ 230 h 264"/>
                  <a:gd name="T4" fmla="*/ 200 w 529"/>
                  <a:gd name="T5" fmla="*/ 192 h 264"/>
                  <a:gd name="T6" fmla="*/ 265 w 529"/>
                  <a:gd name="T7" fmla="*/ 230 h 264"/>
                  <a:gd name="T8" fmla="*/ 329 w 529"/>
                  <a:gd name="T9" fmla="*/ 192 h 264"/>
                  <a:gd name="T10" fmla="*/ 393 w 529"/>
                  <a:gd name="T11" fmla="*/ 230 h 264"/>
                  <a:gd name="T12" fmla="*/ 457 w 529"/>
                  <a:gd name="T13" fmla="*/ 192 h 264"/>
                  <a:gd name="T14" fmla="*/ 507 w 529"/>
                  <a:gd name="T15" fmla="*/ 212 h 264"/>
                  <a:gd name="T16" fmla="*/ 265 w 529"/>
                  <a:gd name="T17" fmla="*/ 16 h 264"/>
                  <a:gd name="T18" fmla="*/ 22 w 529"/>
                  <a:gd name="T19" fmla="*/ 212 h 264"/>
                  <a:gd name="T20" fmla="*/ 72 w 529"/>
                  <a:gd name="T21" fmla="*/ 192 h 264"/>
                  <a:gd name="T22" fmla="*/ 529 w 529"/>
                  <a:gd name="T23" fmla="*/ 264 h 264"/>
                  <a:gd name="T24" fmla="*/ 512 w 529"/>
                  <a:gd name="T25" fmla="*/ 264 h 264"/>
                  <a:gd name="T26" fmla="*/ 457 w 529"/>
                  <a:gd name="T27" fmla="*/ 208 h 264"/>
                  <a:gd name="T28" fmla="*/ 401 w 529"/>
                  <a:gd name="T29" fmla="*/ 264 h 264"/>
                  <a:gd name="T30" fmla="*/ 384 w 529"/>
                  <a:gd name="T31" fmla="*/ 264 h 264"/>
                  <a:gd name="T32" fmla="*/ 329 w 529"/>
                  <a:gd name="T33" fmla="*/ 208 h 264"/>
                  <a:gd name="T34" fmla="*/ 273 w 529"/>
                  <a:gd name="T35" fmla="*/ 264 h 264"/>
                  <a:gd name="T36" fmla="*/ 256 w 529"/>
                  <a:gd name="T37" fmla="*/ 264 h 264"/>
                  <a:gd name="T38" fmla="*/ 200 w 529"/>
                  <a:gd name="T39" fmla="*/ 208 h 264"/>
                  <a:gd name="T40" fmla="*/ 145 w 529"/>
                  <a:gd name="T41" fmla="*/ 264 h 264"/>
                  <a:gd name="T42" fmla="*/ 128 w 529"/>
                  <a:gd name="T43" fmla="*/ 264 h 264"/>
                  <a:gd name="T44" fmla="*/ 72 w 529"/>
                  <a:gd name="T45" fmla="*/ 208 h 264"/>
                  <a:gd name="T46" fmla="*/ 17 w 529"/>
                  <a:gd name="T47" fmla="*/ 264 h 264"/>
                  <a:gd name="T48" fmla="*/ 0 w 529"/>
                  <a:gd name="T49" fmla="*/ 264 h 264"/>
                  <a:gd name="T50" fmla="*/ 265 w 529"/>
                  <a:gd name="T51" fmla="*/ 0 h 264"/>
                  <a:gd name="T52" fmla="*/ 529 w 529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9" h="264">
                    <a:moveTo>
                      <a:pt x="72" y="192"/>
                    </a:moveTo>
                    <a:cubicBezTo>
                      <a:pt x="100" y="192"/>
                      <a:pt x="124" y="207"/>
                      <a:pt x="136" y="230"/>
                    </a:cubicBezTo>
                    <a:cubicBezTo>
                      <a:pt x="149" y="207"/>
                      <a:pt x="173" y="192"/>
                      <a:pt x="200" y="192"/>
                    </a:cubicBezTo>
                    <a:cubicBezTo>
                      <a:pt x="228" y="192"/>
                      <a:pt x="252" y="207"/>
                      <a:pt x="265" y="230"/>
                    </a:cubicBezTo>
                    <a:cubicBezTo>
                      <a:pt x="277" y="207"/>
                      <a:pt x="301" y="192"/>
                      <a:pt x="329" y="192"/>
                    </a:cubicBezTo>
                    <a:cubicBezTo>
                      <a:pt x="356" y="192"/>
                      <a:pt x="380" y="207"/>
                      <a:pt x="393" y="230"/>
                    </a:cubicBezTo>
                    <a:cubicBezTo>
                      <a:pt x="405" y="207"/>
                      <a:pt x="429" y="192"/>
                      <a:pt x="457" y="192"/>
                    </a:cubicBezTo>
                    <a:cubicBezTo>
                      <a:pt x="476" y="192"/>
                      <a:pt x="494" y="199"/>
                      <a:pt x="507" y="212"/>
                    </a:cubicBezTo>
                    <a:cubicBezTo>
                      <a:pt x="483" y="100"/>
                      <a:pt x="383" y="16"/>
                      <a:pt x="265" y="16"/>
                    </a:cubicBezTo>
                    <a:cubicBezTo>
                      <a:pt x="146" y="16"/>
                      <a:pt x="46" y="100"/>
                      <a:pt x="22" y="212"/>
                    </a:cubicBezTo>
                    <a:cubicBezTo>
                      <a:pt x="35" y="199"/>
                      <a:pt x="53" y="192"/>
                      <a:pt x="72" y="192"/>
                    </a:cubicBezTo>
                    <a:close/>
                    <a:moveTo>
                      <a:pt x="529" y="264"/>
                    </a:moveTo>
                    <a:lnTo>
                      <a:pt x="512" y="264"/>
                    </a:lnTo>
                    <a:cubicBezTo>
                      <a:pt x="512" y="233"/>
                      <a:pt x="487" y="208"/>
                      <a:pt x="457" y="208"/>
                    </a:cubicBezTo>
                    <a:cubicBezTo>
                      <a:pt x="426" y="208"/>
                      <a:pt x="401" y="233"/>
                      <a:pt x="401" y="264"/>
                    </a:cubicBezTo>
                    <a:lnTo>
                      <a:pt x="384" y="264"/>
                    </a:lnTo>
                    <a:cubicBezTo>
                      <a:pt x="384" y="233"/>
                      <a:pt x="359" y="208"/>
                      <a:pt x="329" y="208"/>
                    </a:cubicBezTo>
                    <a:cubicBezTo>
                      <a:pt x="298" y="208"/>
                      <a:pt x="273" y="233"/>
                      <a:pt x="273" y="264"/>
                    </a:cubicBezTo>
                    <a:lnTo>
                      <a:pt x="256" y="264"/>
                    </a:lnTo>
                    <a:cubicBezTo>
                      <a:pt x="256" y="233"/>
                      <a:pt x="231" y="208"/>
                      <a:pt x="200" y="208"/>
                    </a:cubicBezTo>
                    <a:cubicBezTo>
                      <a:pt x="170" y="208"/>
                      <a:pt x="145" y="233"/>
                      <a:pt x="145" y="264"/>
                    </a:cubicBezTo>
                    <a:lnTo>
                      <a:pt x="128" y="264"/>
                    </a:lnTo>
                    <a:cubicBezTo>
                      <a:pt x="128" y="233"/>
                      <a:pt x="103" y="208"/>
                      <a:pt x="72" y="208"/>
                    </a:cubicBezTo>
                    <a:cubicBezTo>
                      <a:pt x="42" y="208"/>
                      <a:pt x="17" y="233"/>
                      <a:pt x="17" y="264"/>
                    </a:cubicBezTo>
                    <a:lnTo>
                      <a:pt x="0" y="264"/>
                    </a:lnTo>
                    <a:cubicBezTo>
                      <a:pt x="0" y="118"/>
                      <a:pt x="119" y="0"/>
                      <a:pt x="265" y="0"/>
                    </a:cubicBezTo>
                    <a:cubicBezTo>
                      <a:pt x="410" y="0"/>
                      <a:pt x="529" y="118"/>
                      <a:pt x="529" y="264"/>
                    </a:cubicBezTo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646">
                <a:extLst>
                  <a:ext uri="{FF2B5EF4-FFF2-40B4-BE49-F238E27FC236}">
                    <a16:creationId xmlns:a16="http://schemas.microsoft.com/office/drawing/2014/main" id="{42612992-2A69-4D1C-B1F7-160E71EAE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525" y="1384301"/>
                <a:ext cx="93663" cy="160338"/>
              </a:xfrm>
              <a:custGeom>
                <a:avLst/>
                <a:gdLst>
                  <a:gd name="T0" fmla="*/ 15 w 156"/>
                  <a:gd name="T1" fmla="*/ 264 h 264"/>
                  <a:gd name="T2" fmla="*/ 147 w 156"/>
                  <a:gd name="T3" fmla="*/ 0 h 264"/>
                  <a:gd name="T4" fmla="*/ 156 w 156"/>
                  <a:gd name="T5" fmla="*/ 14 h 264"/>
                  <a:gd name="T6" fmla="*/ 32 w 156"/>
                  <a:gd name="T7" fmla="*/ 262 h 264"/>
                  <a:gd name="T8" fmla="*/ 15 w 156"/>
                  <a:gd name="T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4">
                    <a:moveTo>
                      <a:pt x="15" y="264"/>
                    </a:moveTo>
                    <a:cubicBezTo>
                      <a:pt x="15" y="262"/>
                      <a:pt x="0" y="92"/>
                      <a:pt x="147" y="0"/>
                    </a:cubicBezTo>
                    <a:lnTo>
                      <a:pt x="156" y="14"/>
                    </a:lnTo>
                    <a:cubicBezTo>
                      <a:pt x="18" y="101"/>
                      <a:pt x="32" y="261"/>
                      <a:pt x="32" y="262"/>
                    </a:cubicBezTo>
                    <a:lnTo>
                      <a:pt x="15" y="264"/>
                    </a:lnTo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647">
                <a:extLst>
                  <a:ext uri="{FF2B5EF4-FFF2-40B4-BE49-F238E27FC236}">
                    <a16:creationId xmlns:a16="http://schemas.microsoft.com/office/drawing/2014/main" id="{302FCE0A-D570-4DFA-8DF0-3EED09AF0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425" y="1384301"/>
                <a:ext cx="95250" cy="160338"/>
              </a:xfrm>
              <a:custGeom>
                <a:avLst/>
                <a:gdLst>
                  <a:gd name="T0" fmla="*/ 141 w 156"/>
                  <a:gd name="T1" fmla="*/ 264 h 264"/>
                  <a:gd name="T2" fmla="*/ 124 w 156"/>
                  <a:gd name="T3" fmla="*/ 262 h 264"/>
                  <a:gd name="T4" fmla="*/ 0 w 156"/>
                  <a:gd name="T5" fmla="*/ 14 h 264"/>
                  <a:gd name="T6" fmla="*/ 9 w 156"/>
                  <a:gd name="T7" fmla="*/ 0 h 264"/>
                  <a:gd name="T8" fmla="*/ 141 w 156"/>
                  <a:gd name="T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4">
                    <a:moveTo>
                      <a:pt x="141" y="264"/>
                    </a:moveTo>
                    <a:lnTo>
                      <a:pt x="124" y="262"/>
                    </a:lnTo>
                    <a:cubicBezTo>
                      <a:pt x="124" y="261"/>
                      <a:pt x="139" y="102"/>
                      <a:pt x="0" y="14"/>
                    </a:cubicBezTo>
                    <a:lnTo>
                      <a:pt x="9" y="0"/>
                    </a:lnTo>
                    <a:cubicBezTo>
                      <a:pt x="156" y="94"/>
                      <a:pt x="141" y="262"/>
                      <a:pt x="141" y="264"/>
                    </a:cubicBezTo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648">
                <a:extLst>
                  <a:ext uri="{FF2B5EF4-FFF2-40B4-BE49-F238E27FC236}">
                    <a16:creationId xmlns:a16="http://schemas.microsoft.com/office/drawing/2014/main" id="{0C936403-53EA-4E01-A3C4-54B31EB56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250" y="1374776"/>
                <a:ext cx="50800" cy="330200"/>
              </a:xfrm>
              <a:custGeom>
                <a:avLst/>
                <a:gdLst>
                  <a:gd name="T0" fmla="*/ 41 w 81"/>
                  <a:gd name="T1" fmla="*/ 540 h 540"/>
                  <a:gd name="T2" fmla="*/ 0 w 81"/>
                  <a:gd name="T3" fmla="*/ 499 h 540"/>
                  <a:gd name="T4" fmla="*/ 0 w 81"/>
                  <a:gd name="T5" fmla="*/ 0 h 540"/>
                  <a:gd name="T6" fmla="*/ 17 w 81"/>
                  <a:gd name="T7" fmla="*/ 0 h 540"/>
                  <a:gd name="T8" fmla="*/ 17 w 81"/>
                  <a:gd name="T9" fmla="*/ 499 h 540"/>
                  <a:gd name="T10" fmla="*/ 41 w 81"/>
                  <a:gd name="T11" fmla="*/ 523 h 540"/>
                  <a:gd name="T12" fmla="*/ 64 w 81"/>
                  <a:gd name="T13" fmla="*/ 499 h 540"/>
                  <a:gd name="T14" fmla="*/ 81 w 81"/>
                  <a:gd name="T15" fmla="*/ 499 h 540"/>
                  <a:gd name="T16" fmla="*/ 41 w 81"/>
                  <a:gd name="T17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0">
                    <a:moveTo>
                      <a:pt x="41" y="540"/>
                    </a:moveTo>
                    <a:cubicBezTo>
                      <a:pt x="18" y="540"/>
                      <a:pt x="0" y="522"/>
                      <a:pt x="0" y="499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499"/>
                    </a:lnTo>
                    <a:cubicBezTo>
                      <a:pt x="17" y="513"/>
                      <a:pt x="28" y="523"/>
                      <a:pt x="41" y="523"/>
                    </a:cubicBezTo>
                    <a:cubicBezTo>
                      <a:pt x="54" y="523"/>
                      <a:pt x="64" y="513"/>
                      <a:pt x="64" y="499"/>
                    </a:cubicBezTo>
                    <a:lnTo>
                      <a:pt x="81" y="499"/>
                    </a:lnTo>
                    <a:cubicBezTo>
                      <a:pt x="81" y="522"/>
                      <a:pt x="63" y="540"/>
                      <a:pt x="41" y="54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4D27A2B-4859-44D1-9474-03FABB00EA54}"/>
              </a:ext>
            </a:extLst>
          </p:cNvPr>
          <p:cNvGrpSpPr/>
          <p:nvPr/>
        </p:nvGrpSpPr>
        <p:grpSpPr>
          <a:xfrm>
            <a:off x="2485040" y="2538986"/>
            <a:ext cx="1361932" cy="1355354"/>
            <a:chOff x="5542926" y="2639796"/>
            <a:chExt cx="1125564" cy="1120127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CE0DE6D-256B-4BF4-9645-4F27A4988B18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1B3CF21D-F40B-4CEA-84D8-E4908A30B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15DE7E49-83BE-4E7B-AC3D-C4A66DB3EB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5DE31A34-8346-4F9C-9AF2-E63D34A4C8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FB8F4F0F-D7F8-4A59-AF03-5F9F2246E1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4" name="Graphic 93" descr="Paperclip with solid fill">
              <a:extLst>
                <a:ext uri="{FF2B5EF4-FFF2-40B4-BE49-F238E27FC236}">
                  <a16:creationId xmlns:a16="http://schemas.microsoft.com/office/drawing/2014/main" id="{06CA8D94-B987-4451-B9B1-294EF524E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5E808D4-26A1-4A5A-B9DB-4916BED1E467}"/>
              </a:ext>
            </a:extLst>
          </p:cNvPr>
          <p:cNvGrpSpPr/>
          <p:nvPr/>
        </p:nvGrpSpPr>
        <p:grpSpPr>
          <a:xfrm>
            <a:off x="4815785" y="2251383"/>
            <a:ext cx="1361932" cy="1623246"/>
            <a:chOff x="2829201" y="2440460"/>
            <a:chExt cx="1125564" cy="134152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9922192-A69D-42AF-B6F2-8ADB0AE1FFDA}"/>
                </a:ext>
              </a:extLst>
            </p:cNvPr>
            <p:cNvGrpSpPr/>
            <p:nvPr/>
          </p:nvGrpSpPr>
          <p:grpSpPr>
            <a:xfrm>
              <a:off x="2829201" y="2440460"/>
              <a:ext cx="1125564" cy="1341525"/>
              <a:chOff x="706510" y="2177365"/>
              <a:chExt cx="1201533" cy="1432070"/>
            </a:xfrm>
          </p:grpSpPr>
          <p:sp>
            <p:nvSpPr>
              <p:cNvPr id="102" name="Freeform 33">
                <a:extLst>
                  <a:ext uri="{FF2B5EF4-FFF2-40B4-BE49-F238E27FC236}">
                    <a16:creationId xmlns:a16="http://schemas.microsoft.com/office/drawing/2014/main" id="{707DA0C3-4C3B-472F-BBF9-D24B141E9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34">
                <a:extLst>
                  <a:ext uri="{FF2B5EF4-FFF2-40B4-BE49-F238E27FC236}">
                    <a16:creationId xmlns:a16="http://schemas.microsoft.com/office/drawing/2014/main" id="{2CF8A880-5D19-4C83-AEC9-385FF80A8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35">
                <a:extLst>
                  <a:ext uri="{FF2B5EF4-FFF2-40B4-BE49-F238E27FC236}">
                    <a16:creationId xmlns:a16="http://schemas.microsoft.com/office/drawing/2014/main" id="{CE502EE1-2AE0-4EA9-9613-D72D38D60E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37">
                <a:extLst>
                  <a:ext uri="{FF2B5EF4-FFF2-40B4-BE49-F238E27FC236}">
                    <a16:creationId xmlns:a16="http://schemas.microsoft.com/office/drawing/2014/main" id="{6A71CA03-2508-4345-B60E-501E063B06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00258" y="2272723"/>
                <a:ext cx="172331" cy="114888"/>
              </a:xfrm>
              <a:custGeom>
                <a:avLst/>
                <a:gdLst>
                  <a:gd name="T0" fmla="*/ 292 w 339"/>
                  <a:gd name="T1" fmla="*/ 221 h 221"/>
                  <a:gd name="T2" fmla="*/ 278 w 339"/>
                  <a:gd name="T3" fmla="*/ 218 h 221"/>
                  <a:gd name="T4" fmla="*/ 104 w 339"/>
                  <a:gd name="T5" fmla="*/ 128 h 221"/>
                  <a:gd name="T6" fmla="*/ 28 w 339"/>
                  <a:gd name="T7" fmla="*/ 85 h 221"/>
                  <a:gd name="T8" fmla="*/ 10 w 339"/>
                  <a:gd name="T9" fmla="*/ 29 h 221"/>
                  <a:gd name="T10" fmla="*/ 66 w 339"/>
                  <a:gd name="T11" fmla="*/ 11 h 221"/>
                  <a:gd name="T12" fmla="*/ 146 w 339"/>
                  <a:gd name="T13" fmla="*/ 55 h 221"/>
                  <a:gd name="T14" fmla="*/ 306 w 339"/>
                  <a:gd name="T15" fmla="*/ 140 h 221"/>
                  <a:gd name="T16" fmla="*/ 331 w 339"/>
                  <a:gd name="T17" fmla="*/ 193 h 221"/>
                  <a:gd name="T18" fmla="*/ 292 w 339"/>
                  <a:gd name="T1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21">
                    <a:moveTo>
                      <a:pt x="292" y="221"/>
                    </a:moveTo>
                    <a:cubicBezTo>
                      <a:pt x="287" y="221"/>
                      <a:pt x="282" y="220"/>
                      <a:pt x="278" y="218"/>
                    </a:cubicBezTo>
                    <a:cubicBezTo>
                      <a:pt x="237" y="204"/>
                      <a:pt x="167" y="163"/>
                      <a:pt x="104" y="128"/>
                    </a:cubicBezTo>
                    <a:cubicBezTo>
                      <a:pt x="74" y="110"/>
                      <a:pt x="45" y="94"/>
                      <a:pt x="28" y="85"/>
                    </a:cubicBezTo>
                    <a:cubicBezTo>
                      <a:pt x="8" y="75"/>
                      <a:pt x="0" y="50"/>
                      <a:pt x="10" y="29"/>
                    </a:cubicBezTo>
                    <a:cubicBezTo>
                      <a:pt x="20" y="9"/>
                      <a:pt x="46" y="0"/>
                      <a:pt x="66" y="11"/>
                    </a:cubicBezTo>
                    <a:cubicBezTo>
                      <a:pt x="85" y="20"/>
                      <a:pt x="113" y="37"/>
                      <a:pt x="146" y="55"/>
                    </a:cubicBezTo>
                    <a:cubicBezTo>
                      <a:pt x="202" y="88"/>
                      <a:pt x="272" y="128"/>
                      <a:pt x="306" y="140"/>
                    </a:cubicBezTo>
                    <a:cubicBezTo>
                      <a:pt x="328" y="148"/>
                      <a:pt x="339" y="172"/>
                      <a:pt x="331" y="193"/>
                    </a:cubicBezTo>
                    <a:cubicBezTo>
                      <a:pt x="325" y="210"/>
                      <a:pt x="309" y="221"/>
                      <a:pt x="292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AC643C32-85E8-4F20-B488-C8070B786F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183988" y="2177365"/>
                <a:ext cx="138824" cy="157972"/>
              </a:xfrm>
              <a:custGeom>
                <a:avLst/>
                <a:gdLst>
                  <a:gd name="T0" fmla="*/ 227 w 274"/>
                  <a:gd name="T1" fmla="*/ 315 h 315"/>
                  <a:gd name="T2" fmla="*/ 195 w 274"/>
                  <a:gd name="T3" fmla="*/ 299 h 315"/>
                  <a:gd name="T4" fmla="*/ 15 w 274"/>
                  <a:gd name="T5" fmla="*/ 73 h 315"/>
                  <a:gd name="T6" fmla="*/ 22 w 274"/>
                  <a:gd name="T7" fmla="*/ 14 h 315"/>
                  <a:gd name="T8" fmla="*/ 80 w 274"/>
                  <a:gd name="T9" fmla="*/ 21 h 315"/>
                  <a:gd name="T10" fmla="*/ 260 w 274"/>
                  <a:gd name="T11" fmla="*/ 247 h 315"/>
                  <a:gd name="T12" fmla="*/ 253 w 274"/>
                  <a:gd name="T13" fmla="*/ 306 h 315"/>
                  <a:gd name="T14" fmla="*/ 227 w 274"/>
                  <a:gd name="T15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315">
                    <a:moveTo>
                      <a:pt x="227" y="315"/>
                    </a:moveTo>
                    <a:cubicBezTo>
                      <a:pt x="215" y="315"/>
                      <a:pt x="203" y="310"/>
                      <a:pt x="195" y="299"/>
                    </a:cubicBezTo>
                    <a:lnTo>
                      <a:pt x="15" y="73"/>
                    </a:lnTo>
                    <a:cubicBezTo>
                      <a:pt x="0" y="55"/>
                      <a:pt x="3" y="29"/>
                      <a:pt x="22" y="14"/>
                    </a:cubicBezTo>
                    <a:cubicBezTo>
                      <a:pt x="40" y="0"/>
                      <a:pt x="66" y="3"/>
                      <a:pt x="80" y="21"/>
                    </a:cubicBezTo>
                    <a:lnTo>
                      <a:pt x="260" y="247"/>
                    </a:lnTo>
                    <a:cubicBezTo>
                      <a:pt x="274" y="265"/>
                      <a:pt x="271" y="292"/>
                      <a:pt x="253" y="306"/>
                    </a:cubicBezTo>
                    <a:cubicBezTo>
                      <a:pt x="245" y="312"/>
                      <a:pt x="236" y="315"/>
                      <a:pt x="227" y="3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39">
                <a:extLst>
                  <a:ext uri="{FF2B5EF4-FFF2-40B4-BE49-F238E27FC236}">
                    <a16:creationId xmlns:a16="http://schemas.microsoft.com/office/drawing/2014/main" id="{AE85BA36-5EC4-4565-AD42-CF54E41D2A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401238" y="2209168"/>
                <a:ext cx="62232" cy="153183"/>
              </a:xfrm>
              <a:custGeom>
                <a:avLst/>
                <a:gdLst>
                  <a:gd name="T0" fmla="*/ 78 w 123"/>
                  <a:gd name="T1" fmla="*/ 302 h 302"/>
                  <a:gd name="T2" fmla="*/ 37 w 123"/>
                  <a:gd name="T3" fmla="*/ 267 h 302"/>
                  <a:gd name="T4" fmla="*/ 4 w 123"/>
                  <a:gd name="T5" fmla="*/ 51 h 302"/>
                  <a:gd name="T6" fmla="*/ 38 w 123"/>
                  <a:gd name="T7" fmla="*/ 4 h 302"/>
                  <a:gd name="T8" fmla="*/ 86 w 123"/>
                  <a:gd name="T9" fmla="*/ 39 h 302"/>
                  <a:gd name="T10" fmla="*/ 120 w 123"/>
                  <a:gd name="T11" fmla="*/ 254 h 302"/>
                  <a:gd name="T12" fmla="*/ 85 w 123"/>
                  <a:gd name="T13" fmla="*/ 301 h 302"/>
                  <a:gd name="T14" fmla="*/ 78 w 123"/>
                  <a:gd name="T1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302">
                    <a:moveTo>
                      <a:pt x="78" y="302"/>
                    </a:moveTo>
                    <a:cubicBezTo>
                      <a:pt x="58" y="302"/>
                      <a:pt x="40" y="287"/>
                      <a:pt x="37" y="267"/>
                    </a:cubicBezTo>
                    <a:lnTo>
                      <a:pt x="4" y="51"/>
                    </a:lnTo>
                    <a:cubicBezTo>
                      <a:pt x="0" y="29"/>
                      <a:pt x="16" y="7"/>
                      <a:pt x="38" y="4"/>
                    </a:cubicBezTo>
                    <a:cubicBezTo>
                      <a:pt x="61" y="0"/>
                      <a:pt x="82" y="16"/>
                      <a:pt x="86" y="39"/>
                    </a:cubicBezTo>
                    <a:lnTo>
                      <a:pt x="120" y="254"/>
                    </a:lnTo>
                    <a:cubicBezTo>
                      <a:pt x="123" y="276"/>
                      <a:pt x="108" y="298"/>
                      <a:pt x="85" y="301"/>
                    </a:cubicBezTo>
                    <a:cubicBezTo>
                      <a:pt x="83" y="302"/>
                      <a:pt x="80" y="302"/>
                      <a:pt x="78" y="30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40">
                <a:extLst>
                  <a:ext uri="{FF2B5EF4-FFF2-40B4-BE49-F238E27FC236}">
                    <a16:creationId xmlns:a16="http://schemas.microsoft.com/office/drawing/2014/main" id="{C49DB00E-D8F9-4D5B-8B25-A6632DA74F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547363" y="2298626"/>
                <a:ext cx="62232" cy="138824"/>
              </a:xfrm>
              <a:custGeom>
                <a:avLst/>
                <a:gdLst>
                  <a:gd name="T0" fmla="*/ 45 w 119"/>
                  <a:gd name="T1" fmla="*/ 269 h 269"/>
                  <a:gd name="T2" fmla="*/ 39 w 119"/>
                  <a:gd name="T3" fmla="*/ 268 h 269"/>
                  <a:gd name="T4" fmla="*/ 4 w 119"/>
                  <a:gd name="T5" fmla="*/ 221 h 269"/>
                  <a:gd name="T6" fmla="*/ 33 w 119"/>
                  <a:gd name="T7" fmla="*/ 39 h 269"/>
                  <a:gd name="T8" fmla="*/ 80 w 119"/>
                  <a:gd name="T9" fmla="*/ 4 h 269"/>
                  <a:gd name="T10" fmla="*/ 115 w 119"/>
                  <a:gd name="T11" fmla="*/ 52 h 269"/>
                  <a:gd name="T12" fmla="*/ 86 w 119"/>
                  <a:gd name="T13" fmla="*/ 234 h 269"/>
                  <a:gd name="T14" fmla="*/ 45 w 119"/>
                  <a:gd name="T15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69">
                    <a:moveTo>
                      <a:pt x="45" y="269"/>
                    </a:moveTo>
                    <a:cubicBezTo>
                      <a:pt x="43" y="269"/>
                      <a:pt x="41" y="269"/>
                      <a:pt x="39" y="268"/>
                    </a:cubicBezTo>
                    <a:cubicBezTo>
                      <a:pt x="16" y="265"/>
                      <a:pt x="0" y="243"/>
                      <a:pt x="4" y="221"/>
                    </a:cubicBezTo>
                    <a:lnTo>
                      <a:pt x="33" y="39"/>
                    </a:lnTo>
                    <a:cubicBezTo>
                      <a:pt x="36" y="16"/>
                      <a:pt x="58" y="0"/>
                      <a:pt x="80" y="4"/>
                    </a:cubicBezTo>
                    <a:cubicBezTo>
                      <a:pt x="103" y="8"/>
                      <a:pt x="119" y="29"/>
                      <a:pt x="115" y="52"/>
                    </a:cubicBezTo>
                    <a:lnTo>
                      <a:pt x="86" y="234"/>
                    </a:lnTo>
                    <a:cubicBezTo>
                      <a:pt x="83" y="254"/>
                      <a:pt x="65" y="269"/>
                      <a:pt x="45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814">
                <a:extLst>
                  <a:ext uri="{FF2B5EF4-FFF2-40B4-BE49-F238E27FC236}">
                    <a16:creationId xmlns:a16="http://schemas.microsoft.com/office/drawing/2014/main" id="{9BF4AE01-B31C-4D7C-A786-AEF429BEE5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867962" y="2415567"/>
                <a:ext cx="148398" cy="67018"/>
              </a:xfrm>
              <a:custGeom>
                <a:avLst/>
                <a:gdLst>
                  <a:gd name="T0" fmla="*/ 243 w 297"/>
                  <a:gd name="T1" fmla="*/ 134 h 134"/>
                  <a:gd name="T2" fmla="*/ 235 w 297"/>
                  <a:gd name="T3" fmla="*/ 134 h 134"/>
                  <a:gd name="T4" fmla="*/ 46 w 297"/>
                  <a:gd name="T5" fmla="*/ 103 h 134"/>
                  <a:gd name="T6" fmla="*/ 4 w 297"/>
                  <a:gd name="T7" fmla="*/ 46 h 134"/>
                  <a:gd name="T8" fmla="*/ 62 w 297"/>
                  <a:gd name="T9" fmla="*/ 4 h 134"/>
                  <a:gd name="T10" fmla="*/ 251 w 297"/>
                  <a:gd name="T11" fmla="*/ 35 h 134"/>
                  <a:gd name="T12" fmla="*/ 292 w 297"/>
                  <a:gd name="T13" fmla="*/ 92 h 134"/>
                  <a:gd name="T14" fmla="*/ 243 w 297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7" h="134">
                    <a:moveTo>
                      <a:pt x="243" y="134"/>
                    </a:moveTo>
                    <a:cubicBezTo>
                      <a:pt x="240" y="134"/>
                      <a:pt x="238" y="134"/>
                      <a:pt x="235" y="134"/>
                    </a:cubicBezTo>
                    <a:lnTo>
                      <a:pt x="46" y="103"/>
                    </a:lnTo>
                    <a:cubicBezTo>
                      <a:pt x="18" y="99"/>
                      <a:pt x="0" y="73"/>
                      <a:pt x="4" y="46"/>
                    </a:cubicBezTo>
                    <a:cubicBezTo>
                      <a:pt x="9" y="18"/>
                      <a:pt x="34" y="0"/>
                      <a:pt x="62" y="4"/>
                    </a:cubicBezTo>
                    <a:lnTo>
                      <a:pt x="251" y="35"/>
                    </a:lnTo>
                    <a:cubicBezTo>
                      <a:pt x="278" y="39"/>
                      <a:pt x="297" y="65"/>
                      <a:pt x="292" y="92"/>
                    </a:cubicBezTo>
                    <a:cubicBezTo>
                      <a:pt x="288" y="117"/>
                      <a:pt x="267" y="134"/>
                      <a:pt x="243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815">
                <a:extLst>
                  <a:ext uri="{FF2B5EF4-FFF2-40B4-BE49-F238E27FC236}">
                    <a16:creationId xmlns:a16="http://schemas.microsoft.com/office/drawing/2014/main" id="{6F353327-7CA8-4195-B019-4875AF3E72DC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624149" y="2410717"/>
                <a:ext cx="90954" cy="129250"/>
              </a:xfrm>
              <a:custGeom>
                <a:avLst/>
                <a:gdLst>
                  <a:gd name="T0" fmla="*/ 57 w 176"/>
                  <a:gd name="T1" fmla="*/ 256 h 256"/>
                  <a:gd name="T2" fmla="*/ 37 w 176"/>
                  <a:gd name="T3" fmla="*/ 252 h 256"/>
                  <a:gd name="T4" fmla="*/ 11 w 176"/>
                  <a:gd name="T5" fmla="*/ 186 h 256"/>
                  <a:gd name="T6" fmla="*/ 73 w 176"/>
                  <a:gd name="T7" fmla="*/ 37 h 256"/>
                  <a:gd name="T8" fmla="*/ 139 w 176"/>
                  <a:gd name="T9" fmla="*/ 10 h 256"/>
                  <a:gd name="T10" fmla="*/ 166 w 176"/>
                  <a:gd name="T11" fmla="*/ 76 h 256"/>
                  <a:gd name="T12" fmla="*/ 103 w 176"/>
                  <a:gd name="T13" fmla="*/ 225 h 256"/>
                  <a:gd name="T14" fmla="*/ 57 w 176"/>
                  <a:gd name="T1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256">
                    <a:moveTo>
                      <a:pt x="57" y="256"/>
                    </a:moveTo>
                    <a:cubicBezTo>
                      <a:pt x="50" y="256"/>
                      <a:pt x="44" y="255"/>
                      <a:pt x="37" y="252"/>
                    </a:cubicBezTo>
                    <a:cubicBezTo>
                      <a:pt x="12" y="241"/>
                      <a:pt x="0" y="212"/>
                      <a:pt x="11" y="186"/>
                    </a:cubicBezTo>
                    <a:lnTo>
                      <a:pt x="73" y="37"/>
                    </a:lnTo>
                    <a:cubicBezTo>
                      <a:pt x="84" y="12"/>
                      <a:pt x="114" y="0"/>
                      <a:pt x="139" y="10"/>
                    </a:cubicBezTo>
                    <a:cubicBezTo>
                      <a:pt x="164" y="21"/>
                      <a:pt x="176" y="51"/>
                      <a:pt x="166" y="76"/>
                    </a:cubicBezTo>
                    <a:lnTo>
                      <a:pt x="103" y="225"/>
                    </a:lnTo>
                    <a:cubicBezTo>
                      <a:pt x="95" y="244"/>
                      <a:pt x="76" y="256"/>
                      <a:pt x="57" y="2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4A0FAD41-8191-49AC-BE1B-EF42F11EF4E8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124420" y="2758091"/>
              <a:ext cx="547086" cy="421525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31486A-1FFF-4CD6-BFE8-3B32ACA2D783}"/>
              </a:ext>
            </a:extLst>
          </p:cNvPr>
          <p:cNvGrpSpPr/>
          <p:nvPr/>
        </p:nvGrpSpPr>
        <p:grpSpPr>
          <a:xfrm>
            <a:off x="7227586" y="2715624"/>
            <a:ext cx="1429360" cy="911814"/>
            <a:chOff x="7227586" y="2455053"/>
            <a:chExt cx="1429360" cy="91181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FD1CBB-161D-4392-A89C-6407BD4F2731}"/>
                </a:ext>
              </a:extLst>
            </p:cNvPr>
            <p:cNvSpPr txBox="1"/>
            <p:nvPr/>
          </p:nvSpPr>
          <p:spPr>
            <a:xfrm>
              <a:off x="7744517" y="2516717"/>
              <a:ext cx="91242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Cavolini" panose="020B0502040204020203" pitchFamily="66" charset="0"/>
                  <a:cs typeface="Cavolini" panose="020B0502040204020203" pitchFamily="66" charset="0"/>
                </a:rPr>
                <a:t>Dear Coffee Lover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64376B0-FA81-43BC-921C-B82A8C489BF3}"/>
                </a:ext>
              </a:extLst>
            </p:cNvPr>
            <p:cNvSpPr/>
            <p:nvPr/>
          </p:nvSpPr>
          <p:spPr>
            <a:xfrm>
              <a:off x="7227586" y="2455053"/>
              <a:ext cx="1403827" cy="91181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410EBD7-5814-4DC1-A1AE-31C815BB0221}"/>
                </a:ext>
              </a:extLst>
            </p:cNvPr>
            <p:cNvCxnSpPr/>
            <p:nvPr/>
          </p:nvCxnSpPr>
          <p:spPr>
            <a:xfrm>
              <a:off x="7899086" y="2748334"/>
              <a:ext cx="614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3C5F5C-000D-45DA-9830-FABCE9B88C9D}"/>
                </a:ext>
              </a:extLst>
            </p:cNvPr>
            <p:cNvCxnSpPr/>
            <p:nvPr/>
          </p:nvCxnSpPr>
          <p:spPr>
            <a:xfrm>
              <a:off x="7899086" y="2897705"/>
              <a:ext cx="614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FB18119-1532-433B-A981-4834929078D4}"/>
                </a:ext>
              </a:extLst>
            </p:cNvPr>
            <p:cNvCxnSpPr/>
            <p:nvPr/>
          </p:nvCxnSpPr>
          <p:spPr>
            <a:xfrm>
              <a:off x="7899086" y="3047075"/>
              <a:ext cx="614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F326F5A-8EA2-4C82-AEDE-971F3B2C4DE5}"/>
                </a:ext>
              </a:extLst>
            </p:cNvPr>
            <p:cNvCxnSpPr/>
            <p:nvPr/>
          </p:nvCxnSpPr>
          <p:spPr>
            <a:xfrm>
              <a:off x="7899086" y="3196446"/>
              <a:ext cx="6140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Coffee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C15F348D-C11B-494C-8868-66A38CE585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93693" y="2625699"/>
              <a:ext cx="299747" cy="572502"/>
              <a:chOff x="500063" y="5575301"/>
              <a:chExt cx="334963" cy="639762"/>
            </a:xfrm>
            <a:solidFill>
              <a:schemeClr val="accent1"/>
            </a:solidFill>
          </p:grpSpPr>
          <p:sp>
            <p:nvSpPr>
              <p:cNvPr id="112" name="Freeform 77">
                <a:extLst>
                  <a:ext uri="{FF2B5EF4-FFF2-40B4-BE49-F238E27FC236}">
                    <a16:creationId xmlns:a16="http://schemas.microsoft.com/office/drawing/2014/main" id="{21E0142F-AD5E-4A2D-BA47-2C9323924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063" y="5751513"/>
                <a:ext cx="334963" cy="463550"/>
              </a:xfrm>
              <a:custGeom>
                <a:avLst/>
                <a:gdLst>
                  <a:gd name="T0" fmla="*/ 528 w 562"/>
                  <a:gd name="T1" fmla="*/ 148 h 776"/>
                  <a:gd name="T2" fmla="*/ 33 w 562"/>
                  <a:gd name="T3" fmla="*/ 148 h 776"/>
                  <a:gd name="T4" fmla="*/ 33 w 562"/>
                  <a:gd name="T5" fmla="*/ 115 h 776"/>
                  <a:gd name="T6" fmla="*/ 528 w 562"/>
                  <a:gd name="T7" fmla="*/ 115 h 776"/>
                  <a:gd name="T8" fmla="*/ 528 w 562"/>
                  <a:gd name="T9" fmla="*/ 148 h 776"/>
                  <a:gd name="T10" fmla="*/ 441 w 562"/>
                  <a:gd name="T11" fmla="*/ 676 h 776"/>
                  <a:gd name="T12" fmla="*/ 120 w 562"/>
                  <a:gd name="T13" fmla="*/ 676 h 776"/>
                  <a:gd name="T14" fmla="*/ 87 w 562"/>
                  <a:gd name="T15" fmla="*/ 182 h 776"/>
                  <a:gd name="T16" fmla="*/ 474 w 562"/>
                  <a:gd name="T17" fmla="*/ 182 h 776"/>
                  <a:gd name="T18" fmla="*/ 441 w 562"/>
                  <a:gd name="T19" fmla="*/ 676 h 776"/>
                  <a:gd name="T20" fmla="*/ 410 w 562"/>
                  <a:gd name="T21" fmla="*/ 743 h 776"/>
                  <a:gd name="T22" fmla="*/ 151 w 562"/>
                  <a:gd name="T23" fmla="*/ 743 h 776"/>
                  <a:gd name="T24" fmla="*/ 151 w 562"/>
                  <a:gd name="T25" fmla="*/ 709 h 776"/>
                  <a:gd name="T26" fmla="*/ 410 w 562"/>
                  <a:gd name="T27" fmla="*/ 709 h 776"/>
                  <a:gd name="T28" fmla="*/ 410 w 562"/>
                  <a:gd name="T29" fmla="*/ 743 h 776"/>
                  <a:gd name="T30" fmla="*/ 68 w 562"/>
                  <a:gd name="T31" fmla="*/ 33 h 776"/>
                  <a:gd name="T32" fmla="*/ 493 w 562"/>
                  <a:gd name="T33" fmla="*/ 33 h 776"/>
                  <a:gd name="T34" fmla="*/ 493 w 562"/>
                  <a:gd name="T35" fmla="*/ 82 h 776"/>
                  <a:gd name="T36" fmla="*/ 68 w 562"/>
                  <a:gd name="T37" fmla="*/ 82 h 776"/>
                  <a:gd name="T38" fmla="*/ 68 w 562"/>
                  <a:gd name="T39" fmla="*/ 33 h 776"/>
                  <a:gd name="T40" fmla="*/ 545 w 562"/>
                  <a:gd name="T41" fmla="*/ 82 h 776"/>
                  <a:gd name="T42" fmla="*/ 526 w 562"/>
                  <a:gd name="T43" fmla="*/ 82 h 776"/>
                  <a:gd name="T44" fmla="*/ 526 w 562"/>
                  <a:gd name="T45" fmla="*/ 17 h 776"/>
                  <a:gd name="T46" fmla="*/ 510 w 562"/>
                  <a:gd name="T47" fmla="*/ 0 h 776"/>
                  <a:gd name="T48" fmla="*/ 52 w 562"/>
                  <a:gd name="T49" fmla="*/ 0 h 776"/>
                  <a:gd name="T50" fmla="*/ 35 w 562"/>
                  <a:gd name="T51" fmla="*/ 17 h 776"/>
                  <a:gd name="T52" fmla="*/ 35 w 562"/>
                  <a:gd name="T53" fmla="*/ 82 h 776"/>
                  <a:gd name="T54" fmla="*/ 16 w 562"/>
                  <a:gd name="T55" fmla="*/ 82 h 776"/>
                  <a:gd name="T56" fmla="*/ 0 w 562"/>
                  <a:gd name="T57" fmla="*/ 99 h 776"/>
                  <a:gd name="T58" fmla="*/ 0 w 562"/>
                  <a:gd name="T59" fmla="*/ 165 h 776"/>
                  <a:gd name="T60" fmla="*/ 16 w 562"/>
                  <a:gd name="T61" fmla="*/ 182 h 776"/>
                  <a:gd name="T62" fmla="*/ 54 w 562"/>
                  <a:gd name="T63" fmla="*/ 182 h 776"/>
                  <a:gd name="T64" fmla="*/ 88 w 562"/>
                  <a:gd name="T65" fmla="*/ 694 h 776"/>
                  <a:gd name="T66" fmla="*/ 105 w 562"/>
                  <a:gd name="T67" fmla="*/ 709 h 776"/>
                  <a:gd name="T68" fmla="*/ 118 w 562"/>
                  <a:gd name="T69" fmla="*/ 709 h 776"/>
                  <a:gd name="T70" fmla="*/ 118 w 562"/>
                  <a:gd name="T71" fmla="*/ 759 h 776"/>
                  <a:gd name="T72" fmla="*/ 134 w 562"/>
                  <a:gd name="T73" fmla="*/ 776 h 776"/>
                  <a:gd name="T74" fmla="*/ 427 w 562"/>
                  <a:gd name="T75" fmla="*/ 776 h 776"/>
                  <a:gd name="T76" fmla="*/ 444 w 562"/>
                  <a:gd name="T77" fmla="*/ 759 h 776"/>
                  <a:gd name="T78" fmla="*/ 444 w 562"/>
                  <a:gd name="T79" fmla="*/ 709 h 776"/>
                  <a:gd name="T80" fmla="*/ 456 w 562"/>
                  <a:gd name="T81" fmla="*/ 709 h 776"/>
                  <a:gd name="T82" fmla="*/ 473 w 562"/>
                  <a:gd name="T83" fmla="*/ 694 h 776"/>
                  <a:gd name="T84" fmla="*/ 507 w 562"/>
                  <a:gd name="T85" fmla="*/ 182 h 776"/>
                  <a:gd name="T86" fmla="*/ 545 w 562"/>
                  <a:gd name="T87" fmla="*/ 182 h 776"/>
                  <a:gd name="T88" fmla="*/ 562 w 562"/>
                  <a:gd name="T89" fmla="*/ 165 h 776"/>
                  <a:gd name="T90" fmla="*/ 562 w 562"/>
                  <a:gd name="T91" fmla="*/ 99 h 776"/>
                  <a:gd name="T92" fmla="*/ 545 w 562"/>
                  <a:gd name="T93" fmla="*/ 8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2" h="776">
                    <a:moveTo>
                      <a:pt x="528" y="148"/>
                    </a:moveTo>
                    <a:lnTo>
                      <a:pt x="33" y="148"/>
                    </a:lnTo>
                    <a:lnTo>
                      <a:pt x="33" y="115"/>
                    </a:lnTo>
                    <a:lnTo>
                      <a:pt x="528" y="115"/>
                    </a:lnTo>
                    <a:lnTo>
                      <a:pt x="528" y="148"/>
                    </a:lnTo>
                    <a:close/>
                    <a:moveTo>
                      <a:pt x="441" y="676"/>
                    </a:moveTo>
                    <a:lnTo>
                      <a:pt x="120" y="676"/>
                    </a:lnTo>
                    <a:lnTo>
                      <a:pt x="87" y="182"/>
                    </a:lnTo>
                    <a:lnTo>
                      <a:pt x="474" y="182"/>
                    </a:lnTo>
                    <a:lnTo>
                      <a:pt x="441" y="676"/>
                    </a:lnTo>
                    <a:close/>
                    <a:moveTo>
                      <a:pt x="410" y="743"/>
                    </a:moveTo>
                    <a:lnTo>
                      <a:pt x="151" y="743"/>
                    </a:lnTo>
                    <a:lnTo>
                      <a:pt x="151" y="709"/>
                    </a:lnTo>
                    <a:lnTo>
                      <a:pt x="410" y="709"/>
                    </a:lnTo>
                    <a:lnTo>
                      <a:pt x="410" y="743"/>
                    </a:lnTo>
                    <a:close/>
                    <a:moveTo>
                      <a:pt x="68" y="33"/>
                    </a:moveTo>
                    <a:lnTo>
                      <a:pt x="493" y="33"/>
                    </a:lnTo>
                    <a:lnTo>
                      <a:pt x="493" y="82"/>
                    </a:lnTo>
                    <a:lnTo>
                      <a:pt x="68" y="82"/>
                    </a:lnTo>
                    <a:lnTo>
                      <a:pt x="68" y="33"/>
                    </a:lnTo>
                    <a:close/>
                    <a:moveTo>
                      <a:pt x="545" y="82"/>
                    </a:moveTo>
                    <a:lnTo>
                      <a:pt x="526" y="82"/>
                    </a:lnTo>
                    <a:lnTo>
                      <a:pt x="526" y="17"/>
                    </a:lnTo>
                    <a:cubicBezTo>
                      <a:pt x="526" y="7"/>
                      <a:pt x="519" y="0"/>
                      <a:pt x="510" y="0"/>
                    </a:cubicBezTo>
                    <a:lnTo>
                      <a:pt x="52" y="0"/>
                    </a:lnTo>
                    <a:cubicBezTo>
                      <a:pt x="43" y="0"/>
                      <a:pt x="35" y="7"/>
                      <a:pt x="35" y="17"/>
                    </a:cubicBezTo>
                    <a:lnTo>
                      <a:pt x="35" y="82"/>
                    </a:lnTo>
                    <a:lnTo>
                      <a:pt x="16" y="82"/>
                    </a:lnTo>
                    <a:cubicBezTo>
                      <a:pt x="7" y="82"/>
                      <a:pt x="0" y="89"/>
                      <a:pt x="0" y="99"/>
                    </a:cubicBezTo>
                    <a:lnTo>
                      <a:pt x="0" y="165"/>
                    </a:lnTo>
                    <a:cubicBezTo>
                      <a:pt x="0" y="174"/>
                      <a:pt x="7" y="182"/>
                      <a:pt x="16" y="182"/>
                    </a:cubicBezTo>
                    <a:lnTo>
                      <a:pt x="54" y="182"/>
                    </a:lnTo>
                    <a:lnTo>
                      <a:pt x="88" y="694"/>
                    </a:lnTo>
                    <a:cubicBezTo>
                      <a:pt x="89" y="703"/>
                      <a:pt x="96" y="709"/>
                      <a:pt x="105" y="709"/>
                    </a:cubicBezTo>
                    <a:lnTo>
                      <a:pt x="118" y="709"/>
                    </a:lnTo>
                    <a:lnTo>
                      <a:pt x="118" y="759"/>
                    </a:lnTo>
                    <a:cubicBezTo>
                      <a:pt x="118" y="769"/>
                      <a:pt x="125" y="776"/>
                      <a:pt x="134" y="776"/>
                    </a:cubicBezTo>
                    <a:lnTo>
                      <a:pt x="427" y="776"/>
                    </a:lnTo>
                    <a:cubicBezTo>
                      <a:pt x="436" y="776"/>
                      <a:pt x="444" y="769"/>
                      <a:pt x="444" y="759"/>
                    </a:cubicBezTo>
                    <a:lnTo>
                      <a:pt x="444" y="709"/>
                    </a:lnTo>
                    <a:lnTo>
                      <a:pt x="456" y="709"/>
                    </a:lnTo>
                    <a:cubicBezTo>
                      <a:pt x="465" y="709"/>
                      <a:pt x="473" y="703"/>
                      <a:pt x="473" y="694"/>
                    </a:cubicBezTo>
                    <a:lnTo>
                      <a:pt x="507" y="182"/>
                    </a:lnTo>
                    <a:lnTo>
                      <a:pt x="545" y="182"/>
                    </a:lnTo>
                    <a:cubicBezTo>
                      <a:pt x="554" y="182"/>
                      <a:pt x="562" y="174"/>
                      <a:pt x="562" y="165"/>
                    </a:cubicBezTo>
                    <a:lnTo>
                      <a:pt x="562" y="99"/>
                    </a:lnTo>
                    <a:cubicBezTo>
                      <a:pt x="562" y="89"/>
                      <a:pt x="554" y="82"/>
                      <a:pt x="545" y="8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78">
                <a:extLst>
                  <a:ext uri="{FF2B5EF4-FFF2-40B4-BE49-F238E27FC236}">
                    <a16:creationId xmlns:a16="http://schemas.microsoft.com/office/drawing/2014/main" id="{099A136A-86EB-4DA4-A981-C12C598EB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63" y="5575301"/>
                <a:ext cx="60325" cy="149225"/>
              </a:xfrm>
              <a:custGeom>
                <a:avLst/>
                <a:gdLst>
                  <a:gd name="T0" fmla="*/ 37 w 100"/>
                  <a:gd name="T1" fmla="*/ 109 h 249"/>
                  <a:gd name="T2" fmla="*/ 22 w 100"/>
                  <a:gd name="T3" fmla="*/ 195 h 249"/>
                  <a:gd name="T4" fmla="*/ 66 w 100"/>
                  <a:gd name="T5" fmla="*/ 247 h 249"/>
                  <a:gd name="T6" fmla="*/ 72 w 100"/>
                  <a:gd name="T7" fmla="*/ 249 h 249"/>
                  <a:gd name="T8" fmla="*/ 88 w 100"/>
                  <a:gd name="T9" fmla="*/ 239 h 249"/>
                  <a:gd name="T10" fmla="*/ 79 w 100"/>
                  <a:gd name="T11" fmla="*/ 217 h 249"/>
                  <a:gd name="T12" fmla="*/ 54 w 100"/>
                  <a:gd name="T13" fmla="*/ 186 h 249"/>
                  <a:gd name="T14" fmla="*/ 65 w 100"/>
                  <a:gd name="T15" fmla="*/ 127 h 249"/>
                  <a:gd name="T16" fmla="*/ 28 w 100"/>
                  <a:gd name="T17" fmla="*/ 5 h 249"/>
                  <a:gd name="T18" fmla="*/ 5 w 100"/>
                  <a:gd name="T19" fmla="*/ 10 h 249"/>
                  <a:gd name="T20" fmla="*/ 10 w 100"/>
                  <a:gd name="T21" fmla="*/ 33 h 249"/>
                  <a:gd name="T22" fmla="*/ 37 w 100"/>
                  <a:gd name="T23" fmla="*/ 10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249">
                    <a:moveTo>
                      <a:pt x="37" y="109"/>
                    </a:moveTo>
                    <a:cubicBezTo>
                      <a:pt x="14" y="145"/>
                      <a:pt x="16" y="176"/>
                      <a:pt x="22" y="195"/>
                    </a:cubicBezTo>
                    <a:cubicBezTo>
                      <a:pt x="29" y="218"/>
                      <a:pt x="45" y="238"/>
                      <a:pt x="66" y="247"/>
                    </a:cubicBezTo>
                    <a:cubicBezTo>
                      <a:pt x="68" y="248"/>
                      <a:pt x="70" y="249"/>
                      <a:pt x="72" y="249"/>
                    </a:cubicBezTo>
                    <a:cubicBezTo>
                      <a:pt x="79" y="249"/>
                      <a:pt x="85" y="245"/>
                      <a:pt x="88" y="239"/>
                    </a:cubicBezTo>
                    <a:cubicBezTo>
                      <a:pt x="91" y="231"/>
                      <a:pt x="88" y="221"/>
                      <a:pt x="79" y="217"/>
                    </a:cubicBezTo>
                    <a:cubicBezTo>
                      <a:pt x="70" y="213"/>
                      <a:pt x="59" y="202"/>
                      <a:pt x="54" y="186"/>
                    </a:cubicBezTo>
                    <a:cubicBezTo>
                      <a:pt x="50" y="173"/>
                      <a:pt x="49" y="153"/>
                      <a:pt x="65" y="127"/>
                    </a:cubicBezTo>
                    <a:cubicBezTo>
                      <a:pt x="100" y="73"/>
                      <a:pt x="56" y="24"/>
                      <a:pt x="28" y="5"/>
                    </a:cubicBezTo>
                    <a:cubicBezTo>
                      <a:pt x="20" y="0"/>
                      <a:pt x="10" y="2"/>
                      <a:pt x="5" y="10"/>
                    </a:cubicBezTo>
                    <a:cubicBezTo>
                      <a:pt x="0" y="17"/>
                      <a:pt x="2" y="28"/>
                      <a:pt x="10" y="33"/>
                    </a:cubicBezTo>
                    <a:cubicBezTo>
                      <a:pt x="12" y="34"/>
                      <a:pt x="63" y="69"/>
                      <a:pt x="37" y="109"/>
                    </a:cubicBezTo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79">
                <a:extLst>
                  <a:ext uri="{FF2B5EF4-FFF2-40B4-BE49-F238E27FC236}">
                    <a16:creationId xmlns:a16="http://schemas.microsoft.com/office/drawing/2014/main" id="{709FC35A-4AA8-4581-96B1-03213B41B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025" y="5602288"/>
                <a:ext cx="50800" cy="133350"/>
              </a:xfrm>
              <a:custGeom>
                <a:avLst/>
                <a:gdLst>
                  <a:gd name="T0" fmla="*/ 25 w 87"/>
                  <a:gd name="T1" fmla="*/ 96 h 223"/>
                  <a:gd name="T2" fmla="*/ 5 w 87"/>
                  <a:gd name="T3" fmla="*/ 171 h 223"/>
                  <a:gd name="T4" fmla="*/ 39 w 87"/>
                  <a:gd name="T5" fmla="*/ 221 h 223"/>
                  <a:gd name="T6" fmla="*/ 47 w 87"/>
                  <a:gd name="T7" fmla="*/ 223 h 223"/>
                  <a:gd name="T8" fmla="*/ 62 w 87"/>
                  <a:gd name="T9" fmla="*/ 215 h 223"/>
                  <a:gd name="T10" fmla="*/ 56 w 87"/>
                  <a:gd name="T11" fmla="*/ 192 h 223"/>
                  <a:gd name="T12" fmla="*/ 37 w 87"/>
                  <a:gd name="T13" fmla="*/ 164 h 223"/>
                  <a:gd name="T14" fmla="*/ 52 w 87"/>
                  <a:gd name="T15" fmla="*/ 117 h 223"/>
                  <a:gd name="T16" fmla="*/ 29 w 87"/>
                  <a:gd name="T17" fmla="*/ 6 h 223"/>
                  <a:gd name="T18" fmla="*/ 6 w 87"/>
                  <a:gd name="T19" fmla="*/ 8 h 223"/>
                  <a:gd name="T20" fmla="*/ 8 w 87"/>
                  <a:gd name="T21" fmla="*/ 31 h 223"/>
                  <a:gd name="T22" fmla="*/ 25 w 87"/>
                  <a:gd name="T23" fmla="*/ 9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223">
                    <a:moveTo>
                      <a:pt x="25" y="96"/>
                    </a:moveTo>
                    <a:cubicBezTo>
                      <a:pt x="2" y="126"/>
                      <a:pt x="1" y="153"/>
                      <a:pt x="5" y="171"/>
                    </a:cubicBezTo>
                    <a:cubicBezTo>
                      <a:pt x="9" y="192"/>
                      <a:pt x="22" y="211"/>
                      <a:pt x="39" y="221"/>
                    </a:cubicBezTo>
                    <a:cubicBezTo>
                      <a:pt x="42" y="222"/>
                      <a:pt x="45" y="223"/>
                      <a:pt x="47" y="223"/>
                    </a:cubicBezTo>
                    <a:cubicBezTo>
                      <a:pt x="53" y="223"/>
                      <a:pt x="59" y="220"/>
                      <a:pt x="62" y="215"/>
                    </a:cubicBezTo>
                    <a:cubicBezTo>
                      <a:pt x="66" y="207"/>
                      <a:pt x="64" y="197"/>
                      <a:pt x="56" y="192"/>
                    </a:cubicBezTo>
                    <a:cubicBezTo>
                      <a:pt x="49" y="188"/>
                      <a:pt x="40" y="178"/>
                      <a:pt x="37" y="164"/>
                    </a:cubicBezTo>
                    <a:cubicBezTo>
                      <a:pt x="34" y="149"/>
                      <a:pt x="39" y="132"/>
                      <a:pt x="52" y="117"/>
                    </a:cubicBezTo>
                    <a:cubicBezTo>
                      <a:pt x="87" y="72"/>
                      <a:pt x="52" y="24"/>
                      <a:pt x="29" y="6"/>
                    </a:cubicBezTo>
                    <a:cubicBezTo>
                      <a:pt x="22" y="0"/>
                      <a:pt x="12" y="1"/>
                      <a:pt x="6" y="8"/>
                    </a:cubicBezTo>
                    <a:cubicBezTo>
                      <a:pt x="0" y="15"/>
                      <a:pt x="1" y="26"/>
                      <a:pt x="8" y="31"/>
                    </a:cubicBezTo>
                    <a:cubicBezTo>
                      <a:pt x="13" y="35"/>
                      <a:pt x="49" y="66"/>
                      <a:pt x="25" y="9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80">
                <a:extLst>
                  <a:ext uri="{FF2B5EF4-FFF2-40B4-BE49-F238E27FC236}">
                    <a16:creationId xmlns:a16="http://schemas.microsoft.com/office/drawing/2014/main" id="{2AEBAB2E-6825-45DC-B184-25A48DAA7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88" y="5602288"/>
                <a:ext cx="52388" cy="133350"/>
              </a:xfrm>
              <a:custGeom>
                <a:avLst/>
                <a:gdLst>
                  <a:gd name="T0" fmla="*/ 25 w 86"/>
                  <a:gd name="T1" fmla="*/ 96 h 223"/>
                  <a:gd name="T2" fmla="*/ 4 w 86"/>
                  <a:gd name="T3" fmla="*/ 171 h 223"/>
                  <a:gd name="T4" fmla="*/ 38 w 86"/>
                  <a:gd name="T5" fmla="*/ 221 h 223"/>
                  <a:gd name="T6" fmla="*/ 47 w 86"/>
                  <a:gd name="T7" fmla="*/ 223 h 223"/>
                  <a:gd name="T8" fmla="*/ 61 w 86"/>
                  <a:gd name="T9" fmla="*/ 215 h 223"/>
                  <a:gd name="T10" fmla="*/ 55 w 86"/>
                  <a:gd name="T11" fmla="*/ 192 h 223"/>
                  <a:gd name="T12" fmla="*/ 37 w 86"/>
                  <a:gd name="T13" fmla="*/ 164 h 223"/>
                  <a:gd name="T14" fmla="*/ 51 w 86"/>
                  <a:gd name="T15" fmla="*/ 117 h 223"/>
                  <a:gd name="T16" fmla="*/ 29 w 86"/>
                  <a:gd name="T17" fmla="*/ 6 h 223"/>
                  <a:gd name="T18" fmla="*/ 5 w 86"/>
                  <a:gd name="T19" fmla="*/ 8 h 223"/>
                  <a:gd name="T20" fmla="*/ 8 w 86"/>
                  <a:gd name="T21" fmla="*/ 31 h 223"/>
                  <a:gd name="T22" fmla="*/ 25 w 86"/>
                  <a:gd name="T23" fmla="*/ 9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223">
                    <a:moveTo>
                      <a:pt x="25" y="96"/>
                    </a:moveTo>
                    <a:cubicBezTo>
                      <a:pt x="2" y="126"/>
                      <a:pt x="1" y="153"/>
                      <a:pt x="4" y="171"/>
                    </a:cubicBezTo>
                    <a:cubicBezTo>
                      <a:pt x="8" y="192"/>
                      <a:pt x="21" y="211"/>
                      <a:pt x="38" y="221"/>
                    </a:cubicBezTo>
                    <a:cubicBezTo>
                      <a:pt x="41" y="222"/>
                      <a:pt x="44" y="223"/>
                      <a:pt x="47" y="223"/>
                    </a:cubicBezTo>
                    <a:cubicBezTo>
                      <a:pt x="53" y="223"/>
                      <a:pt x="58" y="220"/>
                      <a:pt x="61" y="215"/>
                    </a:cubicBezTo>
                    <a:cubicBezTo>
                      <a:pt x="66" y="207"/>
                      <a:pt x="63" y="197"/>
                      <a:pt x="55" y="192"/>
                    </a:cubicBezTo>
                    <a:cubicBezTo>
                      <a:pt x="48" y="188"/>
                      <a:pt x="39" y="178"/>
                      <a:pt x="37" y="164"/>
                    </a:cubicBezTo>
                    <a:cubicBezTo>
                      <a:pt x="34" y="149"/>
                      <a:pt x="39" y="132"/>
                      <a:pt x="51" y="117"/>
                    </a:cubicBezTo>
                    <a:cubicBezTo>
                      <a:pt x="86" y="72"/>
                      <a:pt x="52" y="24"/>
                      <a:pt x="29" y="6"/>
                    </a:cubicBezTo>
                    <a:cubicBezTo>
                      <a:pt x="22" y="0"/>
                      <a:pt x="11" y="1"/>
                      <a:pt x="5" y="8"/>
                    </a:cubicBezTo>
                    <a:cubicBezTo>
                      <a:pt x="0" y="15"/>
                      <a:pt x="1" y="26"/>
                      <a:pt x="8" y="31"/>
                    </a:cubicBezTo>
                    <a:cubicBezTo>
                      <a:pt x="12" y="35"/>
                      <a:pt x="48" y="66"/>
                      <a:pt x="25" y="9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" name="Stopwatch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8159F11-4400-4C17-A269-45DA3701BC1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75253" y="3465648"/>
            <a:ext cx="658812" cy="762000"/>
            <a:chOff x="1365250" y="2062163"/>
            <a:chExt cx="263525" cy="304800"/>
          </a:xfrm>
          <a:solidFill>
            <a:schemeClr val="accent1"/>
          </a:solidFill>
        </p:grpSpPr>
        <p:sp>
          <p:nvSpPr>
            <p:cNvPr id="117" name="Freeform 928">
              <a:extLst>
                <a:ext uri="{FF2B5EF4-FFF2-40B4-BE49-F238E27FC236}">
                  <a16:creationId xmlns:a16="http://schemas.microsoft.com/office/drawing/2014/main" id="{2F7641FF-28FB-46D1-934A-7F3684A3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13" y="2116138"/>
              <a:ext cx="39688" cy="39688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929">
              <a:extLst>
                <a:ext uri="{FF2B5EF4-FFF2-40B4-BE49-F238E27FC236}">
                  <a16:creationId xmlns:a16="http://schemas.microsoft.com/office/drawing/2014/main" id="{6CD657B7-A3DF-4257-8E6A-F4AFED7B3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9550" y="2217738"/>
              <a:ext cx="34925" cy="33338"/>
            </a:xfrm>
            <a:custGeom>
              <a:avLst/>
              <a:gdLst>
                <a:gd name="T0" fmla="*/ 28 w 56"/>
                <a:gd name="T1" fmla="*/ 17 h 55"/>
                <a:gd name="T2" fmla="*/ 17 w 56"/>
                <a:gd name="T3" fmla="*/ 28 h 55"/>
                <a:gd name="T4" fmla="*/ 28 w 56"/>
                <a:gd name="T5" fmla="*/ 39 h 55"/>
                <a:gd name="T6" fmla="*/ 39 w 56"/>
                <a:gd name="T7" fmla="*/ 28 h 55"/>
                <a:gd name="T8" fmla="*/ 28 w 56"/>
                <a:gd name="T9" fmla="*/ 17 h 55"/>
                <a:gd name="T10" fmla="*/ 28 w 56"/>
                <a:gd name="T11" fmla="*/ 55 h 55"/>
                <a:gd name="T12" fmla="*/ 0 w 56"/>
                <a:gd name="T13" fmla="*/ 28 h 55"/>
                <a:gd name="T14" fmla="*/ 28 w 56"/>
                <a:gd name="T15" fmla="*/ 0 h 55"/>
                <a:gd name="T16" fmla="*/ 56 w 56"/>
                <a:gd name="T17" fmla="*/ 28 h 55"/>
                <a:gd name="T18" fmla="*/ 28 w 56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28" y="17"/>
                  </a:moveTo>
                  <a:cubicBezTo>
                    <a:pt x="22" y="17"/>
                    <a:pt x="17" y="22"/>
                    <a:pt x="17" y="28"/>
                  </a:cubicBezTo>
                  <a:cubicBezTo>
                    <a:pt x="17" y="34"/>
                    <a:pt x="22" y="39"/>
                    <a:pt x="28" y="39"/>
                  </a:cubicBezTo>
                  <a:cubicBezTo>
                    <a:pt x="34" y="39"/>
                    <a:pt x="39" y="34"/>
                    <a:pt x="39" y="28"/>
                  </a:cubicBezTo>
                  <a:cubicBezTo>
                    <a:pt x="39" y="22"/>
                    <a:pt x="34" y="17"/>
                    <a:pt x="28" y="17"/>
                  </a:cubicBezTo>
                  <a:close/>
                  <a:moveTo>
                    <a:pt x="28" y="55"/>
                  </a:moveTo>
                  <a:cubicBezTo>
                    <a:pt x="13" y="55"/>
                    <a:pt x="0" y="43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3"/>
                    <a:pt x="43" y="55"/>
                    <a:pt x="28" y="55"/>
                  </a:cubicBez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930">
              <a:extLst>
                <a:ext uri="{FF2B5EF4-FFF2-40B4-BE49-F238E27FC236}">
                  <a16:creationId xmlns:a16="http://schemas.microsoft.com/office/drawing/2014/main" id="{20813FD2-B8F6-44ED-8726-9CAB9B80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138" y="2082801"/>
              <a:ext cx="30163" cy="2540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931">
              <a:extLst>
                <a:ext uri="{FF2B5EF4-FFF2-40B4-BE49-F238E27FC236}">
                  <a16:creationId xmlns:a16="http://schemas.microsoft.com/office/drawing/2014/main" id="{D5F8C4BB-C384-4551-8FF8-F10EF9E17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0025" y="2062163"/>
              <a:ext cx="53975" cy="30163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932">
              <a:extLst>
                <a:ext uri="{FF2B5EF4-FFF2-40B4-BE49-F238E27FC236}">
                  <a16:creationId xmlns:a16="http://schemas.microsoft.com/office/drawing/2014/main" id="{B0514CE4-BBFD-4EBD-9FEE-C747CE8C4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5250" y="2103438"/>
              <a:ext cx="263525" cy="26352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933">
              <a:extLst>
                <a:ext uri="{FF2B5EF4-FFF2-40B4-BE49-F238E27FC236}">
                  <a16:creationId xmlns:a16="http://schemas.microsoft.com/office/drawing/2014/main" id="{AEB0F219-5C89-4AF1-B508-20DDDFF9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2128838"/>
              <a:ext cx="111125" cy="111125"/>
            </a:xfrm>
            <a:custGeom>
              <a:avLst/>
              <a:gdLst>
                <a:gd name="T0" fmla="*/ 182 w 182"/>
                <a:gd name="T1" fmla="*/ 182 h 182"/>
                <a:gd name="T2" fmla="*/ 28 w 182"/>
                <a:gd name="T3" fmla="*/ 182 h 182"/>
                <a:gd name="T4" fmla="*/ 28 w 182"/>
                <a:gd name="T5" fmla="*/ 165 h 182"/>
                <a:gd name="T6" fmla="*/ 165 w 182"/>
                <a:gd name="T7" fmla="*/ 165 h 182"/>
                <a:gd name="T8" fmla="*/ 17 w 182"/>
                <a:gd name="T9" fmla="*/ 17 h 182"/>
                <a:gd name="T10" fmla="*/ 17 w 182"/>
                <a:gd name="T11" fmla="*/ 153 h 182"/>
                <a:gd name="T12" fmla="*/ 0 w 182"/>
                <a:gd name="T13" fmla="*/ 153 h 182"/>
                <a:gd name="T14" fmla="*/ 0 w 182"/>
                <a:gd name="T15" fmla="*/ 0 h 182"/>
                <a:gd name="T16" fmla="*/ 8 w 182"/>
                <a:gd name="T17" fmla="*/ 0 h 182"/>
                <a:gd name="T18" fmla="*/ 182 w 182"/>
                <a:gd name="T19" fmla="*/ 173 h 182"/>
                <a:gd name="T20" fmla="*/ 182 w 182"/>
                <a:gd name="T2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82">
                  <a:moveTo>
                    <a:pt x="182" y="182"/>
                  </a:moveTo>
                  <a:lnTo>
                    <a:pt x="28" y="182"/>
                  </a:lnTo>
                  <a:lnTo>
                    <a:pt x="28" y="165"/>
                  </a:lnTo>
                  <a:lnTo>
                    <a:pt x="165" y="165"/>
                  </a:lnTo>
                  <a:cubicBezTo>
                    <a:pt x="161" y="85"/>
                    <a:pt x="96" y="21"/>
                    <a:pt x="17" y="17"/>
                  </a:cubicBezTo>
                  <a:lnTo>
                    <a:pt x="17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8" y="0"/>
                  </a:lnTo>
                  <a:cubicBezTo>
                    <a:pt x="104" y="0"/>
                    <a:pt x="182" y="78"/>
                    <a:pt x="182" y="173"/>
                  </a:cubicBezTo>
                  <a:lnTo>
                    <a:pt x="182" y="182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934">
              <a:extLst>
                <a:ext uri="{FF2B5EF4-FFF2-40B4-BE49-F238E27FC236}">
                  <a16:creationId xmlns:a16="http://schemas.microsoft.com/office/drawing/2014/main" id="{BB17599F-69F8-4FE3-8583-927ED7E9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2187576"/>
              <a:ext cx="42863" cy="41275"/>
            </a:xfrm>
            <a:custGeom>
              <a:avLst/>
              <a:gdLst>
                <a:gd name="T0" fmla="*/ 4 w 27"/>
                <a:gd name="T1" fmla="*/ 26 h 26"/>
                <a:gd name="T2" fmla="*/ 0 w 27"/>
                <a:gd name="T3" fmla="*/ 22 h 26"/>
                <a:gd name="T4" fmla="*/ 22 w 27"/>
                <a:gd name="T5" fmla="*/ 0 h 26"/>
                <a:gd name="T6" fmla="*/ 27 w 27"/>
                <a:gd name="T7" fmla="*/ 4 h 26"/>
                <a:gd name="T8" fmla="*/ 4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4" y="26"/>
                  </a:moveTo>
                  <a:lnTo>
                    <a:pt x="0" y="22"/>
                  </a:lnTo>
                  <a:lnTo>
                    <a:pt x="22" y="0"/>
                  </a:lnTo>
                  <a:lnTo>
                    <a:pt x="27" y="4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935">
              <a:extLst>
                <a:ext uri="{FF2B5EF4-FFF2-40B4-BE49-F238E27FC236}">
                  <a16:creationId xmlns:a16="http://schemas.microsoft.com/office/drawing/2014/main" id="{8D4444F3-65EF-494C-8FCC-1BADD264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2130426"/>
              <a:ext cx="209550" cy="209550"/>
            </a:xfrm>
            <a:custGeom>
              <a:avLst/>
              <a:gdLst>
                <a:gd name="T0" fmla="*/ 174 w 345"/>
                <a:gd name="T1" fmla="*/ 345 h 345"/>
                <a:gd name="T2" fmla="*/ 0 w 345"/>
                <a:gd name="T3" fmla="*/ 172 h 345"/>
                <a:gd name="T4" fmla="*/ 148 w 345"/>
                <a:gd name="T5" fmla="*/ 0 h 345"/>
                <a:gd name="T6" fmla="*/ 150 w 345"/>
                <a:gd name="T7" fmla="*/ 17 h 345"/>
                <a:gd name="T8" fmla="*/ 17 w 345"/>
                <a:gd name="T9" fmla="*/ 172 h 345"/>
                <a:gd name="T10" fmla="*/ 174 w 345"/>
                <a:gd name="T11" fmla="*/ 329 h 345"/>
                <a:gd name="T12" fmla="*/ 329 w 345"/>
                <a:gd name="T13" fmla="*/ 198 h 345"/>
                <a:gd name="T14" fmla="*/ 345 w 345"/>
                <a:gd name="T15" fmla="*/ 201 h 345"/>
                <a:gd name="T16" fmla="*/ 174 w 345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45">
                  <a:moveTo>
                    <a:pt x="174" y="345"/>
                  </a:moveTo>
                  <a:cubicBezTo>
                    <a:pt x="78" y="345"/>
                    <a:pt x="0" y="267"/>
                    <a:pt x="0" y="172"/>
                  </a:cubicBezTo>
                  <a:cubicBezTo>
                    <a:pt x="0" y="87"/>
                    <a:pt x="64" y="13"/>
                    <a:pt x="148" y="0"/>
                  </a:cubicBezTo>
                  <a:lnTo>
                    <a:pt x="150" y="17"/>
                  </a:lnTo>
                  <a:cubicBezTo>
                    <a:pt x="74" y="28"/>
                    <a:pt x="17" y="95"/>
                    <a:pt x="17" y="172"/>
                  </a:cubicBezTo>
                  <a:cubicBezTo>
                    <a:pt x="17" y="258"/>
                    <a:pt x="88" y="329"/>
                    <a:pt x="174" y="329"/>
                  </a:cubicBezTo>
                  <a:cubicBezTo>
                    <a:pt x="251" y="329"/>
                    <a:pt x="316" y="274"/>
                    <a:pt x="329" y="198"/>
                  </a:cubicBezTo>
                  <a:lnTo>
                    <a:pt x="345" y="201"/>
                  </a:lnTo>
                  <a:cubicBezTo>
                    <a:pt x="331" y="285"/>
                    <a:pt x="259" y="345"/>
                    <a:pt x="174" y="345"/>
                  </a:cubicBezTo>
                </a:path>
              </a:pathLst>
            </a:custGeom>
            <a:grp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1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CBA56BA-12F4-4EE4-95B0-42D792D89F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1521090"/>
              </p:ext>
            </p:extLst>
          </p:nvPr>
        </p:nvGraphicFramePr>
        <p:xfrm>
          <a:off x="423863" y="2173504"/>
          <a:ext cx="11333162" cy="349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02E673D-03FC-4A21-A4A4-9CA5D2E7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Completely reframes the cost of mail and the attention it buys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A60F0-3CD4-44FC-82F8-0B61ADF74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3BEF08-4508-4BED-8AB5-0608C5A3DA45}"/>
              </a:ext>
            </a:extLst>
          </p:cNvPr>
          <p:cNvCxnSpPr>
            <a:cxnSpLocks/>
          </p:cNvCxnSpPr>
          <p:nvPr/>
        </p:nvCxnSpPr>
        <p:spPr>
          <a:xfrm>
            <a:off x="679507" y="5714548"/>
            <a:ext cx="10874311" cy="0"/>
          </a:xfrm>
          <a:prstGeom prst="straightConnector1">
            <a:avLst/>
          </a:prstGeom>
          <a:ln w="571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8F864A-C552-43E9-B6AE-D26DD186EFC4}"/>
              </a:ext>
            </a:extLst>
          </p:cNvPr>
          <p:cNvSpPr txBox="1"/>
          <p:nvPr/>
        </p:nvSpPr>
        <p:spPr>
          <a:xfrm>
            <a:off x="9313772" y="5745563"/>
            <a:ext cx="2194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Highest attention efficiency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D5F1E-C48B-4FC3-A156-72BEA10CA045}"/>
              </a:ext>
            </a:extLst>
          </p:cNvPr>
          <p:cNvSpPr txBox="1"/>
          <p:nvPr/>
        </p:nvSpPr>
        <p:spPr>
          <a:xfrm>
            <a:off x="782194" y="6346061"/>
            <a:ext cx="10410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Source: JICMAIL Item Data Q4 2022, Lumen; TVision; Kite Factory CPM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8C17C-E4D5-4535-8383-0276D6832240}"/>
              </a:ext>
            </a:extLst>
          </p:cNvPr>
          <p:cNvSpPr txBox="1"/>
          <p:nvPr/>
        </p:nvSpPr>
        <p:spPr>
          <a:xfrm>
            <a:off x="4646633" y="1855708"/>
            <a:ext cx="291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per minute ABC1 adults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9E4AF-B51A-409C-8397-FBDF0521975D}"/>
              </a:ext>
            </a:extLst>
          </p:cNvPr>
          <p:cNvGrpSpPr/>
          <p:nvPr/>
        </p:nvGrpSpPr>
        <p:grpSpPr>
          <a:xfrm>
            <a:off x="9304853" y="3572687"/>
            <a:ext cx="481983" cy="313057"/>
            <a:chOff x="9517029" y="3523703"/>
            <a:chExt cx="481983" cy="3130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3AA4AE-4F57-4BE5-AD1B-3619C0C48F99}"/>
                </a:ext>
              </a:extLst>
            </p:cNvPr>
            <p:cNvSpPr/>
            <p:nvPr/>
          </p:nvSpPr>
          <p:spPr>
            <a:xfrm>
              <a:off x="9517029" y="3523703"/>
              <a:ext cx="481983" cy="3130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4769-4D50-427E-B7FA-F5308CE406AA}"/>
                </a:ext>
              </a:extLst>
            </p:cNvPr>
            <p:cNvCxnSpPr/>
            <p:nvPr/>
          </p:nvCxnSpPr>
          <p:spPr>
            <a:xfrm>
              <a:off x="9751912" y="3624396"/>
              <a:ext cx="2108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C5457B-2EF5-4719-B71A-810717F50538}"/>
                </a:ext>
              </a:extLst>
            </p:cNvPr>
            <p:cNvCxnSpPr/>
            <p:nvPr/>
          </p:nvCxnSpPr>
          <p:spPr>
            <a:xfrm>
              <a:off x="9751912" y="3675681"/>
              <a:ext cx="2108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B2CAD2-7BA6-4009-A242-1F5E79388418}"/>
                </a:ext>
              </a:extLst>
            </p:cNvPr>
            <p:cNvCxnSpPr/>
            <p:nvPr/>
          </p:nvCxnSpPr>
          <p:spPr>
            <a:xfrm>
              <a:off x="9751912" y="3726964"/>
              <a:ext cx="2108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55E31C-80E6-4F9E-BA10-3990FF05917F}"/>
                </a:ext>
              </a:extLst>
            </p:cNvPr>
            <p:cNvCxnSpPr/>
            <p:nvPr/>
          </p:nvCxnSpPr>
          <p:spPr>
            <a:xfrm>
              <a:off x="9751912" y="3778249"/>
              <a:ext cx="2108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Insurance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BCFB6EF9-6206-4C20-9AF9-FDBEBE24C873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 flipH="1">
              <a:off x="9569366" y="3594341"/>
              <a:ext cx="146254" cy="164842"/>
              <a:chOff x="955675" y="1374776"/>
              <a:chExt cx="322263" cy="330200"/>
            </a:xfrm>
            <a:solidFill>
              <a:schemeClr val="accent1"/>
            </a:solidFill>
          </p:grpSpPr>
          <p:sp>
            <p:nvSpPr>
              <p:cNvPr id="20" name="Freeform 645">
                <a:extLst>
                  <a:ext uri="{FF2B5EF4-FFF2-40B4-BE49-F238E27FC236}">
                    <a16:creationId xmlns:a16="http://schemas.microsoft.com/office/drawing/2014/main" id="{B48ADAE8-EAB4-415B-9E0A-D3D4A0335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675" y="1382713"/>
                <a:ext cx="322263" cy="161925"/>
              </a:xfrm>
              <a:custGeom>
                <a:avLst/>
                <a:gdLst>
                  <a:gd name="T0" fmla="*/ 72 w 529"/>
                  <a:gd name="T1" fmla="*/ 192 h 264"/>
                  <a:gd name="T2" fmla="*/ 136 w 529"/>
                  <a:gd name="T3" fmla="*/ 230 h 264"/>
                  <a:gd name="T4" fmla="*/ 200 w 529"/>
                  <a:gd name="T5" fmla="*/ 192 h 264"/>
                  <a:gd name="T6" fmla="*/ 265 w 529"/>
                  <a:gd name="T7" fmla="*/ 230 h 264"/>
                  <a:gd name="T8" fmla="*/ 329 w 529"/>
                  <a:gd name="T9" fmla="*/ 192 h 264"/>
                  <a:gd name="T10" fmla="*/ 393 w 529"/>
                  <a:gd name="T11" fmla="*/ 230 h 264"/>
                  <a:gd name="T12" fmla="*/ 457 w 529"/>
                  <a:gd name="T13" fmla="*/ 192 h 264"/>
                  <a:gd name="T14" fmla="*/ 507 w 529"/>
                  <a:gd name="T15" fmla="*/ 212 h 264"/>
                  <a:gd name="T16" fmla="*/ 265 w 529"/>
                  <a:gd name="T17" fmla="*/ 16 h 264"/>
                  <a:gd name="T18" fmla="*/ 22 w 529"/>
                  <a:gd name="T19" fmla="*/ 212 h 264"/>
                  <a:gd name="T20" fmla="*/ 72 w 529"/>
                  <a:gd name="T21" fmla="*/ 192 h 264"/>
                  <a:gd name="T22" fmla="*/ 529 w 529"/>
                  <a:gd name="T23" fmla="*/ 264 h 264"/>
                  <a:gd name="T24" fmla="*/ 512 w 529"/>
                  <a:gd name="T25" fmla="*/ 264 h 264"/>
                  <a:gd name="T26" fmla="*/ 457 w 529"/>
                  <a:gd name="T27" fmla="*/ 208 h 264"/>
                  <a:gd name="T28" fmla="*/ 401 w 529"/>
                  <a:gd name="T29" fmla="*/ 264 h 264"/>
                  <a:gd name="T30" fmla="*/ 384 w 529"/>
                  <a:gd name="T31" fmla="*/ 264 h 264"/>
                  <a:gd name="T32" fmla="*/ 329 w 529"/>
                  <a:gd name="T33" fmla="*/ 208 h 264"/>
                  <a:gd name="T34" fmla="*/ 273 w 529"/>
                  <a:gd name="T35" fmla="*/ 264 h 264"/>
                  <a:gd name="T36" fmla="*/ 256 w 529"/>
                  <a:gd name="T37" fmla="*/ 264 h 264"/>
                  <a:gd name="T38" fmla="*/ 200 w 529"/>
                  <a:gd name="T39" fmla="*/ 208 h 264"/>
                  <a:gd name="T40" fmla="*/ 145 w 529"/>
                  <a:gd name="T41" fmla="*/ 264 h 264"/>
                  <a:gd name="T42" fmla="*/ 128 w 529"/>
                  <a:gd name="T43" fmla="*/ 264 h 264"/>
                  <a:gd name="T44" fmla="*/ 72 w 529"/>
                  <a:gd name="T45" fmla="*/ 208 h 264"/>
                  <a:gd name="T46" fmla="*/ 17 w 529"/>
                  <a:gd name="T47" fmla="*/ 264 h 264"/>
                  <a:gd name="T48" fmla="*/ 0 w 529"/>
                  <a:gd name="T49" fmla="*/ 264 h 264"/>
                  <a:gd name="T50" fmla="*/ 265 w 529"/>
                  <a:gd name="T51" fmla="*/ 0 h 264"/>
                  <a:gd name="T52" fmla="*/ 529 w 529"/>
                  <a:gd name="T5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9" h="264">
                    <a:moveTo>
                      <a:pt x="72" y="192"/>
                    </a:moveTo>
                    <a:cubicBezTo>
                      <a:pt x="100" y="192"/>
                      <a:pt x="124" y="207"/>
                      <a:pt x="136" y="230"/>
                    </a:cubicBezTo>
                    <a:cubicBezTo>
                      <a:pt x="149" y="207"/>
                      <a:pt x="173" y="192"/>
                      <a:pt x="200" y="192"/>
                    </a:cubicBezTo>
                    <a:cubicBezTo>
                      <a:pt x="228" y="192"/>
                      <a:pt x="252" y="207"/>
                      <a:pt x="265" y="230"/>
                    </a:cubicBezTo>
                    <a:cubicBezTo>
                      <a:pt x="277" y="207"/>
                      <a:pt x="301" y="192"/>
                      <a:pt x="329" y="192"/>
                    </a:cubicBezTo>
                    <a:cubicBezTo>
                      <a:pt x="356" y="192"/>
                      <a:pt x="380" y="207"/>
                      <a:pt x="393" y="230"/>
                    </a:cubicBezTo>
                    <a:cubicBezTo>
                      <a:pt x="405" y="207"/>
                      <a:pt x="429" y="192"/>
                      <a:pt x="457" y="192"/>
                    </a:cubicBezTo>
                    <a:cubicBezTo>
                      <a:pt x="476" y="192"/>
                      <a:pt x="494" y="199"/>
                      <a:pt x="507" y="212"/>
                    </a:cubicBezTo>
                    <a:cubicBezTo>
                      <a:pt x="483" y="100"/>
                      <a:pt x="383" y="16"/>
                      <a:pt x="265" y="16"/>
                    </a:cubicBezTo>
                    <a:cubicBezTo>
                      <a:pt x="146" y="16"/>
                      <a:pt x="46" y="100"/>
                      <a:pt x="22" y="212"/>
                    </a:cubicBezTo>
                    <a:cubicBezTo>
                      <a:pt x="35" y="199"/>
                      <a:pt x="53" y="192"/>
                      <a:pt x="72" y="192"/>
                    </a:cubicBezTo>
                    <a:close/>
                    <a:moveTo>
                      <a:pt x="529" y="264"/>
                    </a:moveTo>
                    <a:lnTo>
                      <a:pt x="512" y="264"/>
                    </a:lnTo>
                    <a:cubicBezTo>
                      <a:pt x="512" y="233"/>
                      <a:pt x="487" y="208"/>
                      <a:pt x="457" y="208"/>
                    </a:cubicBezTo>
                    <a:cubicBezTo>
                      <a:pt x="426" y="208"/>
                      <a:pt x="401" y="233"/>
                      <a:pt x="401" y="264"/>
                    </a:cubicBezTo>
                    <a:lnTo>
                      <a:pt x="384" y="264"/>
                    </a:lnTo>
                    <a:cubicBezTo>
                      <a:pt x="384" y="233"/>
                      <a:pt x="359" y="208"/>
                      <a:pt x="329" y="208"/>
                    </a:cubicBezTo>
                    <a:cubicBezTo>
                      <a:pt x="298" y="208"/>
                      <a:pt x="273" y="233"/>
                      <a:pt x="273" y="264"/>
                    </a:cubicBezTo>
                    <a:lnTo>
                      <a:pt x="256" y="264"/>
                    </a:lnTo>
                    <a:cubicBezTo>
                      <a:pt x="256" y="233"/>
                      <a:pt x="231" y="208"/>
                      <a:pt x="200" y="208"/>
                    </a:cubicBezTo>
                    <a:cubicBezTo>
                      <a:pt x="170" y="208"/>
                      <a:pt x="145" y="233"/>
                      <a:pt x="145" y="264"/>
                    </a:cubicBezTo>
                    <a:lnTo>
                      <a:pt x="128" y="264"/>
                    </a:lnTo>
                    <a:cubicBezTo>
                      <a:pt x="128" y="233"/>
                      <a:pt x="103" y="208"/>
                      <a:pt x="72" y="208"/>
                    </a:cubicBezTo>
                    <a:cubicBezTo>
                      <a:pt x="42" y="208"/>
                      <a:pt x="17" y="233"/>
                      <a:pt x="17" y="264"/>
                    </a:cubicBezTo>
                    <a:lnTo>
                      <a:pt x="0" y="264"/>
                    </a:lnTo>
                    <a:cubicBezTo>
                      <a:pt x="0" y="118"/>
                      <a:pt x="119" y="0"/>
                      <a:pt x="265" y="0"/>
                    </a:cubicBezTo>
                    <a:cubicBezTo>
                      <a:pt x="410" y="0"/>
                      <a:pt x="529" y="118"/>
                      <a:pt x="529" y="264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646">
                <a:extLst>
                  <a:ext uri="{FF2B5EF4-FFF2-40B4-BE49-F238E27FC236}">
                    <a16:creationId xmlns:a16="http://schemas.microsoft.com/office/drawing/2014/main" id="{E7C7D4EC-1937-47B0-8794-7FDA1FF8A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525" y="1384301"/>
                <a:ext cx="93663" cy="160338"/>
              </a:xfrm>
              <a:custGeom>
                <a:avLst/>
                <a:gdLst>
                  <a:gd name="T0" fmla="*/ 15 w 156"/>
                  <a:gd name="T1" fmla="*/ 264 h 264"/>
                  <a:gd name="T2" fmla="*/ 147 w 156"/>
                  <a:gd name="T3" fmla="*/ 0 h 264"/>
                  <a:gd name="T4" fmla="*/ 156 w 156"/>
                  <a:gd name="T5" fmla="*/ 14 h 264"/>
                  <a:gd name="T6" fmla="*/ 32 w 156"/>
                  <a:gd name="T7" fmla="*/ 262 h 264"/>
                  <a:gd name="T8" fmla="*/ 15 w 156"/>
                  <a:gd name="T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4">
                    <a:moveTo>
                      <a:pt x="15" y="264"/>
                    </a:moveTo>
                    <a:cubicBezTo>
                      <a:pt x="15" y="262"/>
                      <a:pt x="0" y="92"/>
                      <a:pt x="147" y="0"/>
                    </a:cubicBezTo>
                    <a:lnTo>
                      <a:pt x="156" y="14"/>
                    </a:lnTo>
                    <a:cubicBezTo>
                      <a:pt x="18" y="101"/>
                      <a:pt x="32" y="261"/>
                      <a:pt x="32" y="262"/>
                    </a:cubicBezTo>
                    <a:lnTo>
                      <a:pt x="15" y="264"/>
                    </a:ln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647">
                <a:extLst>
                  <a:ext uri="{FF2B5EF4-FFF2-40B4-BE49-F238E27FC236}">
                    <a16:creationId xmlns:a16="http://schemas.microsoft.com/office/drawing/2014/main" id="{6901E401-F363-468D-BD8F-8882708AE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425" y="1384301"/>
                <a:ext cx="95250" cy="160338"/>
              </a:xfrm>
              <a:custGeom>
                <a:avLst/>
                <a:gdLst>
                  <a:gd name="T0" fmla="*/ 141 w 156"/>
                  <a:gd name="T1" fmla="*/ 264 h 264"/>
                  <a:gd name="T2" fmla="*/ 124 w 156"/>
                  <a:gd name="T3" fmla="*/ 262 h 264"/>
                  <a:gd name="T4" fmla="*/ 0 w 156"/>
                  <a:gd name="T5" fmla="*/ 14 h 264"/>
                  <a:gd name="T6" fmla="*/ 9 w 156"/>
                  <a:gd name="T7" fmla="*/ 0 h 264"/>
                  <a:gd name="T8" fmla="*/ 141 w 156"/>
                  <a:gd name="T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64">
                    <a:moveTo>
                      <a:pt x="141" y="264"/>
                    </a:moveTo>
                    <a:lnTo>
                      <a:pt x="124" y="262"/>
                    </a:lnTo>
                    <a:cubicBezTo>
                      <a:pt x="124" y="261"/>
                      <a:pt x="139" y="102"/>
                      <a:pt x="0" y="14"/>
                    </a:cubicBezTo>
                    <a:lnTo>
                      <a:pt x="9" y="0"/>
                    </a:lnTo>
                    <a:cubicBezTo>
                      <a:pt x="156" y="94"/>
                      <a:pt x="141" y="262"/>
                      <a:pt x="141" y="264"/>
                    </a:cubicBezTo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648">
                <a:extLst>
                  <a:ext uri="{FF2B5EF4-FFF2-40B4-BE49-F238E27FC236}">
                    <a16:creationId xmlns:a16="http://schemas.microsoft.com/office/drawing/2014/main" id="{35A3E9AF-7824-4F16-B4EA-156776A3B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250" y="1374776"/>
                <a:ext cx="50800" cy="330200"/>
              </a:xfrm>
              <a:custGeom>
                <a:avLst/>
                <a:gdLst>
                  <a:gd name="T0" fmla="*/ 41 w 81"/>
                  <a:gd name="T1" fmla="*/ 540 h 540"/>
                  <a:gd name="T2" fmla="*/ 0 w 81"/>
                  <a:gd name="T3" fmla="*/ 499 h 540"/>
                  <a:gd name="T4" fmla="*/ 0 w 81"/>
                  <a:gd name="T5" fmla="*/ 0 h 540"/>
                  <a:gd name="T6" fmla="*/ 17 w 81"/>
                  <a:gd name="T7" fmla="*/ 0 h 540"/>
                  <a:gd name="T8" fmla="*/ 17 w 81"/>
                  <a:gd name="T9" fmla="*/ 499 h 540"/>
                  <a:gd name="T10" fmla="*/ 41 w 81"/>
                  <a:gd name="T11" fmla="*/ 523 h 540"/>
                  <a:gd name="T12" fmla="*/ 64 w 81"/>
                  <a:gd name="T13" fmla="*/ 499 h 540"/>
                  <a:gd name="T14" fmla="*/ 81 w 81"/>
                  <a:gd name="T15" fmla="*/ 499 h 540"/>
                  <a:gd name="T16" fmla="*/ 41 w 81"/>
                  <a:gd name="T17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0">
                    <a:moveTo>
                      <a:pt x="41" y="540"/>
                    </a:moveTo>
                    <a:cubicBezTo>
                      <a:pt x="18" y="540"/>
                      <a:pt x="0" y="522"/>
                      <a:pt x="0" y="499"/>
                    </a:cubicBezTo>
                    <a:lnTo>
                      <a:pt x="0" y="0"/>
                    </a:lnTo>
                    <a:lnTo>
                      <a:pt x="17" y="0"/>
                    </a:lnTo>
                    <a:lnTo>
                      <a:pt x="17" y="499"/>
                    </a:lnTo>
                    <a:cubicBezTo>
                      <a:pt x="17" y="513"/>
                      <a:pt x="28" y="523"/>
                      <a:pt x="41" y="523"/>
                    </a:cubicBezTo>
                    <a:cubicBezTo>
                      <a:pt x="54" y="523"/>
                      <a:pt x="64" y="513"/>
                      <a:pt x="64" y="499"/>
                    </a:cubicBezTo>
                    <a:lnTo>
                      <a:pt x="81" y="499"/>
                    </a:lnTo>
                    <a:cubicBezTo>
                      <a:pt x="81" y="522"/>
                      <a:pt x="63" y="540"/>
                      <a:pt x="41" y="5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6020EC-76BD-4539-8D64-0326387DE75C}"/>
              </a:ext>
            </a:extLst>
          </p:cNvPr>
          <p:cNvGrpSpPr/>
          <p:nvPr/>
        </p:nvGrpSpPr>
        <p:grpSpPr>
          <a:xfrm>
            <a:off x="5161818" y="2634194"/>
            <a:ext cx="467598" cy="465340"/>
            <a:chOff x="5542926" y="2639796"/>
            <a:chExt cx="1125564" cy="112012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8415DB-5F37-407D-A937-64771F2FCC21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2FBF667B-2754-43FA-AC78-3E39A04267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6560948E-718B-4889-8741-1EE98D676E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490705FB-EDDB-4479-A09A-2F77DD90D0B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3DA360E7-64FE-4A36-8520-11CC8F9D7F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" name="Graphic 25" descr="Paperclip with solid fill">
              <a:extLst>
                <a:ext uri="{FF2B5EF4-FFF2-40B4-BE49-F238E27FC236}">
                  <a16:creationId xmlns:a16="http://schemas.microsoft.com/office/drawing/2014/main" id="{F25A600A-5AB2-4883-8685-E183D47FD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A0F7EF-9F70-4E1D-AE17-A58A7CD1AC3F}"/>
              </a:ext>
            </a:extLst>
          </p:cNvPr>
          <p:cNvGrpSpPr/>
          <p:nvPr/>
        </p:nvGrpSpPr>
        <p:grpSpPr>
          <a:xfrm>
            <a:off x="6558418" y="2865619"/>
            <a:ext cx="467599" cy="557317"/>
            <a:chOff x="2829201" y="2440460"/>
            <a:chExt cx="1125564" cy="13415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E02F2B-58AF-45E2-BAE4-C6E019B3B3B7}"/>
                </a:ext>
              </a:extLst>
            </p:cNvPr>
            <p:cNvGrpSpPr/>
            <p:nvPr/>
          </p:nvGrpSpPr>
          <p:grpSpPr>
            <a:xfrm>
              <a:off x="2829201" y="2440460"/>
              <a:ext cx="1125564" cy="1341525"/>
              <a:chOff x="706510" y="2177365"/>
              <a:chExt cx="1201533" cy="143207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5738991-B9A5-4149-A8D0-21E0B3D71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D926D04-7664-4F8E-A4B8-3B9E7474F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50B87C2-AC54-4B95-9E89-0FB086A25B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388CF17-9CFA-4718-BCC5-BBB8B8DD14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00258" y="2272723"/>
                <a:ext cx="172331" cy="114888"/>
              </a:xfrm>
              <a:custGeom>
                <a:avLst/>
                <a:gdLst>
                  <a:gd name="T0" fmla="*/ 292 w 339"/>
                  <a:gd name="T1" fmla="*/ 221 h 221"/>
                  <a:gd name="T2" fmla="*/ 278 w 339"/>
                  <a:gd name="T3" fmla="*/ 218 h 221"/>
                  <a:gd name="T4" fmla="*/ 104 w 339"/>
                  <a:gd name="T5" fmla="*/ 128 h 221"/>
                  <a:gd name="T6" fmla="*/ 28 w 339"/>
                  <a:gd name="T7" fmla="*/ 85 h 221"/>
                  <a:gd name="T8" fmla="*/ 10 w 339"/>
                  <a:gd name="T9" fmla="*/ 29 h 221"/>
                  <a:gd name="T10" fmla="*/ 66 w 339"/>
                  <a:gd name="T11" fmla="*/ 11 h 221"/>
                  <a:gd name="T12" fmla="*/ 146 w 339"/>
                  <a:gd name="T13" fmla="*/ 55 h 221"/>
                  <a:gd name="T14" fmla="*/ 306 w 339"/>
                  <a:gd name="T15" fmla="*/ 140 h 221"/>
                  <a:gd name="T16" fmla="*/ 331 w 339"/>
                  <a:gd name="T17" fmla="*/ 193 h 221"/>
                  <a:gd name="T18" fmla="*/ 292 w 339"/>
                  <a:gd name="T1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21">
                    <a:moveTo>
                      <a:pt x="292" y="221"/>
                    </a:moveTo>
                    <a:cubicBezTo>
                      <a:pt x="287" y="221"/>
                      <a:pt x="282" y="220"/>
                      <a:pt x="278" y="218"/>
                    </a:cubicBezTo>
                    <a:cubicBezTo>
                      <a:pt x="237" y="204"/>
                      <a:pt x="167" y="163"/>
                      <a:pt x="104" y="128"/>
                    </a:cubicBezTo>
                    <a:cubicBezTo>
                      <a:pt x="74" y="110"/>
                      <a:pt x="45" y="94"/>
                      <a:pt x="28" y="85"/>
                    </a:cubicBezTo>
                    <a:cubicBezTo>
                      <a:pt x="8" y="75"/>
                      <a:pt x="0" y="50"/>
                      <a:pt x="10" y="29"/>
                    </a:cubicBezTo>
                    <a:cubicBezTo>
                      <a:pt x="20" y="9"/>
                      <a:pt x="46" y="0"/>
                      <a:pt x="66" y="11"/>
                    </a:cubicBezTo>
                    <a:cubicBezTo>
                      <a:pt x="85" y="20"/>
                      <a:pt x="113" y="37"/>
                      <a:pt x="146" y="55"/>
                    </a:cubicBezTo>
                    <a:cubicBezTo>
                      <a:pt x="202" y="88"/>
                      <a:pt x="272" y="128"/>
                      <a:pt x="306" y="140"/>
                    </a:cubicBezTo>
                    <a:cubicBezTo>
                      <a:pt x="328" y="148"/>
                      <a:pt x="339" y="172"/>
                      <a:pt x="331" y="193"/>
                    </a:cubicBezTo>
                    <a:cubicBezTo>
                      <a:pt x="325" y="210"/>
                      <a:pt x="309" y="221"/>
                      <a:pt x="292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A31F6174-D3E7-4462-B904-D34D26A039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183988" y="2177365"/>
                <a:ext cx="138824" cy="157972"/>
              </a:xfrm>
              <a:custGeom>
                <a:avLst/>
                <a:gdLst>
                  <a:gd name="T0" fmla="*/ 227 w 274"/>
                  <a:gd name="T1" fmla="*/ 315 h 315"/>
                  <a:gd name="T2" fmla="*/ 195 w 274"/>
                  <a:gd name="T3" fmla="*/ 299 h 315"/>
                  <a:gd name="T4" fmla="*/ 15 w 274"/>
                  <a:gd name="T5" fmla="*/ 73 h 315"/>
                  <a:gd name="T6" fmla="*/ 22 w 274"/>
                  <a:gd name="T7" fmla="*/ 14 h 315"/>
                  <a:gd name="T8" fmla="*/ 80 w 274"/>
                  <a:gd name="T9" fmla="*/ 21 h 315"/>
                  <a:gd name="T10" fmla="*/ 260 w 274"/>
                  <a:gd name="T11" fmla="*/ 247 h 315"/>
                  <a:gd name="T12" fmla="*/ 253 w 274"/>
                  <a:gd name="T13" fmla="*/ 306 h 315"/>
                  <a:gd name="T14" fmla="*/ 227 w 274"/>
                  <a:gd name="T15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315">
                    <a:moveTo>
                      <a:pt x="227" y="315"/>
                    </a:moveTo>
                    <a:cubicBezTo>
                      <a:pt x="215" y="315"/>
                      <a:pt x="203" y="310"/>
                      <a:pt x="195" y="299"/>
                    </a:cubicBezTo>
                    <a:lnTo>
                      <a:pt x="15" y="73"/>
                    </a:lnTo>
                    <a:cubicBezTo>
                      <a:pt x="0" y="55"/>
                      <a:pt x="3" y="29"/>
                      <a:pt x="22" y="14"/>
                    </a:cubicBezTo>
                    <a:cubicBezTo>
                      <a:pt x="40" y="0"/>
                      <a:pt x="66" y="3"/>
                      <a:pt x="80" y="21"/>
                    </a:cubicBezTo>
                    <a:lnTo>
                      <a:pt x="260" y="247"/>
                    </a:lnTo>
                    <a:cubicBezTo>
                      <a:pt x="274" y="265"/>
                      <a:pt x="271" y="292"/>
                      <a:pt x="253" y="306"/>
                    </a:cubicBezTo>
                    <a:cubicBezTo>
                      <a:pt x="245" y="312"/>
                      <a:pt x="236" y="315"/>
                      <a:pt x="227" y="3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C3B55C3B-20DE-469A-903D-3C204D6F0DE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401238" y="2209168"/>
                <a:ext cx="62232" cy="153183"/>
              </a:xfrm>
              <a:custGeom>
                <a:avLst/>
                <a:gdLst>
                  <a:gd name="T0" fmla="*/ 78 w 123"/>
                  <a:gd name="T1" fmla="*/ 302 h 302"/>
                  <a:gd name="T2" fmla="*/ 37 w 123"/>
                  <a:gd name="T3" fmla="*/ 267 h 302"/>
                  <a:gd name="T4" fmla="*/ 4 w 123"/>
                  <a:gd name="T5" fmla="*/ 51 h 302"/>
                  <a:gd name="T6" fmla="*/ 38 w 123"/>
                  <a:gd name="T7" fmla="*/ 4 h 302"/>
                  <a:gd name="T8" fmla="*/ 86 w 123"/>
                  <a:gd name="T9" fmla="*/ 39 h 302"/>
                  <a:gd name="T10" fmla="*/ 120 w 123"/>
                  <a:gd name="T11" fmla="*/ 254 h 302"/>
                  <a:gd name="T12" fmla="*/ 85 w 123"/>
                  <a:gd name="T13" fmla="*/ 301 h 302"/>
                  <a:gd name="T14" fmla="*/ 78 w 123"/>
                  <a:gd name="T1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302">
                    <a:moveTo>
                      <a:pt x="78" y="302"/>
                    </a:moveTo>
                    <a:cubicBezTo>
                      <a:pt x="58" y="302"/>
                      <a:pt x="40" y="287"/>
                      <a:pt x="37" y="267"/>
                    </a:cubicBezTo>
                    <a:lnTo>
                      <a:pt x="4" y="51"/>
                    </a:lnTo>
                    <a:cubicBezTo>
                      <a:pt x="0" y="29"/>
                      <a:pt x="16" y="7"/>
                      <a:pt x="38" y="4"/>
                    </a:cubicBezTo>
                    <a:cubicBezTo>
                      <a:pt x="61" y="0"/>
                      <a:pt x="82" y="16"/>
                      <a:pt x="86" y="39"/>
                    </a:cubicBezTo>
                    <a:lnTo>
                      <a:pt x="120" y="254"/>
                    </a:lnTo>
                    <a:cubicBezTo>
                      <a:pt x="123" y="276"/>
                      <a:pt x="108" y="298"/>
                      <a:pt x="85" y="301"/>
                    </a:cubicBezTo>
                    <a:cubicBezTo>
                      <a:pt x="83" y="302"/>
                      <a:pt x="80" y="302"/>
                      <a:pt x="78" y="30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C34CAFF4-A97F-470D-A157-82E887C9C64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547363" y="2298626"/>
                <a:ext cx="62232" cy="138824"/>
              </a:xfrm>
              <a:custGeom>
                <a:avLst/>
                <a:gdLst>
                  <a:gd name="T0" fmla="*/ 45 w 119"/>
                  <a:gd name="T1" fmla="*/ 269 h 269"/>
                  <a:gd name="T2" fmla="*/ 39 w 119"/>
                  <a:gd name="T3" fmla="*/ 268 h 269"/>
                  <a:gd name="T4" fmla="*/ 4 w 119"/>
                  <a:gd name="T5" fmla="*/ 221 h 269"/>
                  <a:gd name="T6" fmla="*/ 33 w 119"/>
                  <a:gd name="T7" fmla="*/ 39 h 269"/>
                  <a:gd name="T8" fmla="*/ 80 w 119"/>
                  <a:gd name="T9" fmla="*/ 4 h 269"/>
                  <a:gd name="T10" fmla="*/ 115 w 119"/>
                  <a:gd name="T11" fmla="*/ 52 h 269"/>
                  <a:gd name="T12" fmla="*/ 86 w 119"/>
                  <a:gd name="T13" fmla="*/ 234 h 269"/>
                  <a:gd name="T14" fmla="*/ 45 w 119"/>
                  <a:gd name="T15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69">
                    <a:moveTo>
                      <a:pt x="45" y="269"/>
                    </a:moveTo>
                    <a:cubicBezTo>
                      <a:pt x="43" y="269"/>
                      <a:pt x="41" y="269"/>
                      <a:pt x="39" y="268"/>
                    </a:cubicBezTo>
                    <a:cubicBezTo>
                      <a:pt x="16" y="265"/>
                      <a:pt x="0" y="243"/>
                      <a:pt x="4" y="221"/>
                    </a:cubicBezTo>
                    <a:lnTo>
                      <a:pt x="33" y="39"/>
                    </a:lnTo>
                    <a:cubicBezTo>
                      <a:pt x="36" y="16"/>
                      <a:pt x="58" y="0"/>
                      <a:pt x="80" y="4"/>
                    </a:cubicBezTo>
                    <a:cubicBezTo>
                      <a:pt x="103" y="8"/>
                      <a:pt x="119" y="29"/>
                      <a:pt x="115" y="52"/>
                    </a:cubicBezTo>
                    <a:lnTo>
                      <a:pt x="86" y="234"/>
                    </a:lnTo>
                    <a:cubicBezTo>
                      <a:pt x="83" y="254"/>
                      <a:pt x="65" y="269"/>
                      <a:pt x="45" y="2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814">
                <a:extLst>
                  <a:ext uri="{FF2B5EF4-FFF2-40B4-BE49-F238E27FC236}">
                    <a16:creationId xmlns:a16="http://schemas.microsoft.com/office/drawing/2014/main" id="{B994BD36-5B18-49FE-A52F-07C6AF9A19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867962" y="2415567"/>
                <a:ext cx="148398" cy="67018"/>
              </a:xfrm>
              <a:custGeom>
                <a:avLst/>
                <a:gdLst>
                  <a:gd name="T0" fmla="*/ 243 w 297"/>
                  <a:gd name="T1" fmla="*/ 134 h 134"/>
                  <a:gd name="T2" fmla="*/ 235 w 297"/>
                  <a:gd name="T3" fmla="*/ 134 h 134"/>
                  <a:gd name="T4" fmla="*/ 46 w 297"/>
                  <a:gd name="T5" fmla="*/ 103 h 134"/>
                  <a:gd name="T6" fmla="*/ 4 w 297"/>
                  <a:gd name="T7" fmla="*/ 46 h 134"/>
                  <a:gd name="T8" fmla="*/ 62 w 297"/>
                  <a:gd name="T9" fmla="*/ 4 h 134"/>
                  <a:gd name="T10" fmla="*/ 251 w 297"/>
                  <a:gd name="T11" fmla="*/ 35 h 134"/>
                  <a:gd name="T12" fmla="*/ 292 w 297"/>
                  <a:gd name="T13" fmla="*/ 92 h 134"/>
                  <a:gd name="T14" fmla="*/ 243 w 297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7" h="134">
                    <a:moveTo>
                      <a:pt x="243" y="134"/>
                    </a:moveTo>
                    <a:cubicBezTo>
                      <a:pt x="240" y="134"/>
                      <a:pt x="238" y="134"/>
                      <a:pt x="235" y="134"/>
                    </a:cubicBezTo>
                    <a:lnTo>
                      <a:pt x="46" y="103"/>
                    </a:lnTo>
                    <a:cubicBezTo>
                      <a:pt x="18" y="99"/>
                      <a:pt x="0" y="73"/>
                      <a:pt x="4" y="46"/>
                    </a:cubicBezTo>
                    <a:cubicBezTo>
                      <a:pt x="9" y="18"/>
                      <a:pt x="34" y="0"/>
                      <a:pt x="62" y="4"/>
                    </a:cubicBezTo>
                    <a:lnTo>
                      <a:pt x="251" y="35"/>
                    </a:lnTo>
                    <a:cubicBezTo>
                      <a:pt x="278" y="39"/>
                      <a:pt x="297" y="65"/>
                      <a:pt x="292" y="92"/>
                    </a:cubicBezTo>
                    <a:cubicBezTo>
                      <a:pt x="288" y="117"/>
                      <a:pt x="267" y="134"/>
                      <a:pt x="243" y="1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815">
                <a:extLst>
                  <a:ext uri="{FF2B5EF4-FFF2-40B4-BE49-F238E27FC236}">
                    <a16:creationId xmlns:a16="http://schemas.microsoft.com/office/drawing/2014/main" id="{64B403BE-6F6F-420E-8EFC-476CC316E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624149" y="2410717"/>
                <a:ext cx="90954" cy="129250"/>
              </a:xfrm>
              <a:custGeom>
                <a:avLst/>
                <a:gdLst>
                  <a:gd name="T0" fmla="*/ 57 w 176"/>
                  <a:gd name="T1" fmla="*/ 256 h 256"/>
                  <a:gd name="T2" fmla="*/ 37 w 176"/>
                  <a:gd name="T3" fmla="*/ 252 h 256"/>
                  <a:gd name="T4" fmla="*/ 11 w 176"/>
                  <a:gd name="T5" fmla="*/ 186 h 256"/>
                  <a:gd name="T6" fmla="*/ 73 w 176"/>
                  <a:gd name="T7" fmla="*/ 37 h 256"/>
                  <a:gd name="T8" fmla="*/ 139 w 176"/>
                  <a:gd name="T9" fmla="*/ 10 h 256"/>
                  <a:gd name="T10" fmla="*/ 166 w 176"/>
                  <a:gd name="T11" fmla="*/ 76 h 256"/>
                  <a:gd name="T12" fmla="*/ 103 w 176"/>
                  <a:gd name="T13" fmla="*/ 225 h 256"/>
                  <a:gd name="T14" fmla="*/ 57 w 176"/>
                  <a:gd name="T15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256">
                    <a:moveTo>
                      <a:pt x="57" y="256"/>
                    </a:moveTo>
                    <a:cubicBezTo>
                      <a:pt x="50" y="256"/>
                      <a:pt x="44" y="255"/>
                      <a:pt x="37" y="252"/>
                    </a:cubicBezTo>
                    <a:cubicBezTo>
                      <a:pt x="12" y="241"/>
                      <a:pt x="0" y="212"/>
                      <a:pt x="11" y="186"/>
                    </a:cubicBezTo>
                    <a:lnTo>
                      <a:pt x="73" y="37"/>
                    </a:lnTo>
                    <a:cubicBezTo>
                      <a:pt x="84" y="12"/>
                      <a:pt x="114" y="0"/>
                      <a:pt x="139" y="10"/>
                    </a:cubicBezTo>
                    <a:cubicBezTo>
                      <a:pt x="164" y="21"/>
                      <a:pt x="176" y="51"/>
                      <a:pt x="166" y="76"/>
                    </a:cubicBezTo>
                    <a:lnTo>
                      <a:pt x="103" y="225"/>
                    </a:lnTo>
                    <a:cubicBezTo>
                      <a:pt x="95" y="244"/>
                      <a:pt x="76" y="256"/>
                      <a:pt x="57" y="2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A86C170-20D6-4745-81C6-9211C4883B98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124420" y="2758091"/>
              <a:ext cx="547086" cy="421525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395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557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Cavolini</vt:lpstr>
      <vt:lpstr>Century Gothic</vt:lpstr>
      <vt:lpstr>Wingdings</vt:lpstr>
      <vt:lpstr>Office Theme</vt:lpstr>
      <vt:lpstr>MAIL MEDIA IS MORE EFFECTIVE THAN EVER</vt:lpstr>
      <vt:lpstr>All types of mail cut through</vt:lpstr>
      <vt:lpstr>MAIL RECEIVED by consumers drives a host of physical actions</vt:lpstr>
      <vt:lpstr>Mail also drives commercial actions</vt:lpstr>
      <vt:lpstr>Mail is engaged with by all age groups</vt:lpstr>
      <vt:lpstr>Engagement rates with mail on the rise as more people work from home</vt:lpstr>
      <vt:lpstr>Commercial actions have risen over time</vt:lpstr>
      <vt:lpstr>ALL TYPES OF MAIL achieve enviable attention</vt:lpstr>
      <vt:lpstr>Which Completely reframes the cost of mail and the attention it buys</vt:lpstr>
      <vt:lpstr>Mail is experiencing A MARKED INCREASE IN FULL-FUNNEL EFFECTIVENESS</vt:lpstr>
      <vt:lpstr>Which is a powerful media multiplier through the purchase funnel</vt:lpstr>
      <vt:lpstr>PLEASE USE THESE SLIDES FREELY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2023-11-27T11:38:50Z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2023-11-27T11:38:50Z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</Properties>
</file>