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147376627" r:id="rId5"/>
    <p:sldId id="2147376616" r:id="rId6"/>
    <p:sldId id="342" r:id="rId7"/>
    <p:sldId id="345" r:id="rId8"/>
    <p:sldId id="346" r:id="rId9"/>
    <p:sldId id="347" r:id="rId10"/>
    <p:sldId id="348" r:id="rId11"/>
    <p:sldId id="349" r:id="rId12"/>
    <p:sldId id="2147376631" r:id="rId13"/>
    <p:sldId id="2147376610" r:id="rId14"/>
    <p:sldId id="2147376626" r:id="rId15"/>
    <p:sldId id="2147376537" r:id="rId16"/>
    <p:sldId id="2147376628" r:id="rId17"/>
    <p:sldId id="2147376629" r:id="rId18"/>
    <p:sldId id="333" r:id="rId1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CE4"/>
    <a:srgbClr val="000000"/>
    <a:srgbClr val="FDC304"/>
    <a:srgbClr val="82CBD4"/>
    <a:srgbClr val="95C121"/>
    <a:srgbClr val="EF7E05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8FCA31-B27F-4E2D-88FC-3D874F4F2DA2}" v="3" dt="2024-02-08T14:55:57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44" y="148"/>
      </p:cViewPr>
      <p:guideLst>
        <p:guide orient="horz" pos="352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272"/>
    </p:cViewPr>
  </p:sorterViewPr>
  <p:notesViewPr>
    <p:cSldViewPr snapToGrid="0" showGuides="1">
      <p:cViewPr varScale="1">
        <p:scale>
          <a:sx n="64" d="100"/>
          <a:sy n="64" d="100"/>
        </p:scale>
        <p:origin x="98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6656938284303E-2"/>
          <c:y val="4.3523419870510574E-2"/>
          <c:w val="0.97534668612343145"/>
          <c:h val="0.860367589683025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0.94</c:v>
                </c:pt>
                <c:pt idx="1">
                  <c:v>0.95</c:v>
                </c:pt>
                <c:pt idx="2">
                  <c:v>0.95</c:v>
                </c:pt>
                <c:pt idx="3">
                  <c:v>0.97</c:v>
                </c:pt>
                <c:pt idx="4">
                  <c:v>0.97</c:v>
                </c:pt>
                <c:pt idx="5">
                  <c:v>0.97</c:v>
                </c:pt>
                <c:pt idx="6">
                  <c:v>0.97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1FE-477F-BF52-B96473365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22303"/>
        <c:axId val="162522631"/>
      </c:lineChart>
      <c:catAx>
        <c:axId val="16252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22631"/>
        <c:crosses val="autoZero"/>
        <c:auto val="1"/>
        <c:lblAlgn val="ctr"/>
        <c:lblOffset val="100"/>
        <c:noMultiLvlLbl val="0"/>
      </c:catAx>
      <c:valAx>
        <c:axId val="1625226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252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 2022</c:v>
                </c:pt>
                <c:pt idx="1">
                  <c:v>Q2 2022</c:v>
                </c:pt>
                <c:pt idx="2">
                  <c:v>Q3 2022</c:v>
                </c:pt>
                <c:pt idx="3">
                  <c:v>Q4 2022</c:v>
                </c:pt>
                <c:pt idx="4">
                  <c:v>Q1 2023</c:v>
                </c:pt>
                <c:pt idx="5">
                  <c:v>Q2 2023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 formatCode="General">
                  <c:v>4.3899999999999997</c:v>
                </c:pt>
                <c:pt idx="1">
                  <c:v>4.41</c:v>
                </c:pt>
                <c:pt idx="2">
                  <c:v>4.4000000000000004</c:v>
                </c:pt>
                <c:pt idx="3">
                  <c:v>4.4400000000000004</c:v>
                </c:pt>
                <c:pt idx="4">
                  <c:v>4.38</c:v>
                </c:pt>
                <c:pt idx="5">
                  <c:v>4.45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23F-4043-99CF-004E1FCA2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409983"/>
        <c:axId val="62410311"/>
      </c:lineChart>
      <c:catAx>
        <c:axId val="6240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10311"/>
        <c:crosses val="autoZero"/>
        <c:auto val="1"/>
        <c:lblAlgn val="ctr"/>
        <c:lblOffset val="100"/>
        <c:noMultiLvlLbl val="0"/>
      </c:catAx>
      <c:valAx>
        <c:axId val="624103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409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 direct mail in the media mix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ROI</c:v>
                </c:pt>
                <c:pt idx="1">
                  <c:v>Revenue</c:v>
                </c:pt>
                <c:pt idx="2">
                  <c:v>Market share</c:v>
                </c:pt>
                <c:pt idx="3">
                  <c:v>Profit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0.32</c:v>
                </c:pt>
                <c:pt idx="2">
                  <c:v>0.23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0-4A77-9A2D-5DC1277A68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UK cases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ROI</c:v>
                </c:pt>
                <c:pt idx="1">
                  <c:v>Revenue</c:v>
                </c:pt>
                <c:pt idx="2">
                  <c:v>Market share</c:v>
                </c:pt>
                <c:pt idx="3">
                  <c:v>Profit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0.23</c:v>
                </c:pt>
                <c:pt idx="1">
                  <c:v>0.23</c:v>
                </c:pt>
                <c:pt idx="2">
                  <c:v>0.14000000000000001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30-4A77-9A2D-5DC1277A6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1"/>
        <c:axId val="709793696"/>
        <c:axId val="709798944"/>
      </c:barChart>
      <c:catAx>
        <c:axId val="7097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798944"/>
        <c:crosses val="autoZero"/>
        <c:auto val="1"/>
        <c:lblAlgn val="ctr"/>
        <c:lblOffset val="100"/>
        <c:noMultiLvlLbl val="0"/>
      </c:catAx>
      <c:valAx>
        <c:axId val="709798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0979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Any Unique</a:t>
            </a:r>
            <a:r>
              <a:rPr lang="en-US" sz="1800" b="1" baseline="0" dirty="0"/>
              <a:t> </a:t>
            </a:r>
            <a:r>
              <a:rPr lang="en-US" sz="1800" b="1" dirty="0"/>
              <a:t>Commercial Action Taken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 Commercial Action Taken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2022</c:v>
                </c:pt>
                <c:pt idx="1">
                  <c:v>Q2 2022</c:v>
                </c:pt>
                <c:pt idx="2">
                  <c:v>Q3 2022</c:v>
                </c:pt>
                <c:pt idx="3">
                  <c:v>Q4 2022</c:v>
                </c:pt>
                <c:pt idx="4">
                  <c:v>Q1 2023</c:v>
                </c:pt>
                <c:pt idx="5">
                  <c:v>Q2 2023</c:v>
                </c:pt>
                <c:pt idx="6">
                  <c:v>Q3 2023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0.28999999999999998</c:v>
                </c:pt>
                <c:pt idx="1">
                  <c:v>0.32</c:v>
                </c:pt>
                <c:pt idx="2">
                  <c:v>0.34</c:v>
                </c:pt>
                <c:pt idx="3">
                  <c:v>0.32</c:v>
                </c:pt>
                <c:pt idx="4">
                  <c:v>0.33</c:v>
                </c:pt>
                <c:pt idx="5">
                  <c:v>0.34</c:v>
                </c:pt>
                <c:pt idx="6">
                  <c:v>0.32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0C5-4B42-8D75-9ABAC3EF9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822008"/>
        <c:axId val="548820040"/>
      </c:lineChart>
      <c:catAx>
        <c:axId val="54882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820040"/>
        <c:crosses val="autoZero"/>
        <c:auto val="1"/>
        <c:lblAlgn val="ctr"/>
        <c:lblOffset val="100"/>
        <c:noMultiLvlLbl val="0"/>
      </c:catAx>
      <c:valAx>
        <c:axId val="54882004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54882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Discussed with someone</c:v>
                </c:pt>
                <c:pt idx="1">
                  <c:v>Visited sender's website</c:v>
                </c:pt>
                <c:pt idx="2">
                  <c:v>Bought something</c:v>
                </c:pt>
                <c:pt idx="3">
                  <c:v>Looked up my account details</c:v>
                </c:pt>
                <c:pt idx="4">
                  <c:v>Searched online for more information</c:v>
                </c:pt>
                <c:pt idx="5">
                  <c:v>Called the sender</c:v>
                </c:pt>
                <c:pt idx="6">
                  <c:v>Used a voucher / discount code</c:v>
                </c:pt>
                <c:pt idx="7">
                  <c:v>Visited the sender's shop/office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0.16</c:v>
                </c:pt>
                <c:pt idx="1">
                  <c:v>0.11</c:v>
                </c:pt>
                <c:pt idx="2">
                  <c:v>0.08</c:v>
                </c:pt>
                <c:pt idx="3">
                  <c:v>0.05</c:v>
                </c:pt>
                <c:pt idx="4">
                  <c:v>0.04</c:v>
                </c:pt>
                <c:pt idx="5">
                  <c:v>0.03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6-45A6-84C2-1D2FD8067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822327"/>
        <c:axId val="416826263"/>
      </c:barChart>
      <c:catAx>
        <c:axId val="416822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26263"/>
        <c:crosses val="autoZero"/>
        <c:auto val="1"/>
        <c:lblAlgn val="ctr"/>
        <c:lblOffset val="100"/>
        <c:noMultiLvlLbl val="0"/>
      </c:catAx>
      <c:valAx>
        <c:axId val="4168262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6822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C8-4223-BACE-D837FC05F02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C8-4223-BACE-D837FC05F02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C8-4223-BACE-D837FC05F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negative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96-4506-9B63-AB073D6059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Customer Mail</c:v>
                </c:pt>
                <c:pt idx="1">
                  <c:v>Direct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0.02</c:v>
                </c:pt>
                <c:pt idx="1">
                  <c:v>0.05</c:v>
                </c:pt>
                <c:pt idx="2">
                  <c:v>0.04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B-4221-9E28-3247CC98B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negative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Customer Mail</c:v>
                </c:pt>
                <c:pt idx="1">
                  <c:v>Direct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0.04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AB-4221-9E28-3247CC98B0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Customer Mail</c:v>
                </c:pt>
                <c:pt idx="1">
                  <c:v>Direct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0.35</c:v>
                </c:pt>
                <c:pt idx="1">
                  <c:v>0.39</c:v>
                </c:pt>
                <c:pt idx="2">
                  <c:v>0.57999999999999996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AB-4221-9E28-3247CC98B0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positive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Customer Mail</c:v>
                </c:pt>
                <c:pt idx="1">
                  <c:v>Direct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0.27</c:v>
                </c:pt>
                <c:pt idx="1">
                  <c:v>0.18</c:v>
                </c:pt>
                <c:pt idx="2">
                  <c:v>0.25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B-4221-9E28-3247CC98B0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Customer Mail</c:v>
                </c:pt>
                <c:pt idx="1">
                  <c:v>Direct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0.31</c:v>
                </c:pt>
                <c:pt idx="1">
                  <c:v>0.32</c:v>
                </c:pt>
                <c:pt idx="2">
                  <c:v>7.0000000000000007E-2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AB-4221-9E28-3247CC98B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1543776"/>
        <c:axId val="851544432"/>
      </c:barChart>
      <c:catAx>
        <c:axId val="8515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544432"/>
        <c:crosses val="autoZero"/>
        <c:auto val="1"/>
        <c:lblAlgn val="ctr"/>
        <c:lblOffset val="100"/>
        <c:noMultiLvlLbl val="0"/>
      </c:catAx>
      <c:valAx>
        <c:axId val="851544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154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1A71F-ED3E-4A54-969C-A8BBEECB2E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7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TEXT, Image left, 2 columns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, Image,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DFBAE3-6A08-A24D-8EAF-70F93B4B0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4593479"/>
            <a:ext cx="230175" cy="23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C212-7A54-024E-9D8C-0EDEAB5B06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03" y="5050357"/>
            <a:ext cx="252094" cy="1594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594361-F705-4D9D-B418-594233DD768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455D7F-558A-4343-AC02-4D7E819EC8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9BB6343-CC1F-444F-9DD5-711B3AD96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97F967E-D71E-4871-892E-3B636C272B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AFCE7C2F-5EB9-4527-B7EC-A39DBB5E9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51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  <p:sldLayoutId id="2147483770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B8C43-7351-334B-BDA1-B01C2549C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A8630AF-D5B8-44A1-BA1C-07802F64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0" y="2560055"/>
            <a:ext cx="10515600" cy="67422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MAIL DRIVES POWERFUL</a:t>
            </a:r>
            <a:br>
              <a:rPr lang="en-GB" dirty="0"/>
            </a:br>
            <a:r>
              <a:rPr lang="en-GB" dirty="0"/>
              <a:t>COMMERCIAL OUTCOMES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D9C1EC7-9FA5-48E4-8E0E-C11FA6217AF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86000" y="3607064"/>
            <a:ext cx="5752240" cy="50773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There are irrefutable proof points to include mail in your communications mix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CBE11F-DCA7-4E97-829F-0CF2DD2FF1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6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6DE7C35-7C92-429A-9770-A159C75FEAF5}"/>
              </a:ext>
            </a:extLst>
          </p:cNvPr>
          <p:cNvSpPr txBox="1"/>
          <p:nvPr/>
        </p:nvSpPr>
        <p:spPr>
          <a:xfrm>
            <a:off x="829945" y="6342400"/>
            <a:ext cx="4386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Advertising Mail, Commercial Actions Q3 2023, n=3,063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3DEB2-16C0-4A68-B6A5-B999F65B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10115326" cy="537196"/>
          </a:xfrm>
        </p:spPr>
        <p:txBody>
          <a:bodyPr/>
          <a:lstStyle/>
          <a:p>
            <a:r>
              <a:rPr lang="en-GB" dirty="0"/>
              <a:t>Mail delivers multiple commercial actions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83135-B5D1-49F1-841F-A67DF074DA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7542D-5C6B-4EB3-96EB-9B37C3D5D2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6AB29A0-C13A-4CF9-8711-8D6A7061EF6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4264047"/>
              </p:ext>
            </p:extLst>
          </p:nvPr>
        </p:nvGraphicFramePr>
        <p:xfrm>
          <a:off x="423863" y="1922689"/>
          <a:ext cx="11333162" cy="409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76525A0-8FEC-4AAD-A386-D092C3674127}"/>
              </a:ext>
            </a:extLst>
          </p:cNvPr>
          <p:cNvSpPr txBox="1"/>
          <p:nvPr/>
        </p:nvSpPr>
        <p:spPr>
          <a:xfrm>
            <a:off x="3367676" y="1908107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Commercial actions taken as a result of receiving mail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A98C542E-3E20-4E3A-BCF0-BC3790083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642520"/>
              </p:ext>
            </p:extLst>
          </p:nvPr>
        </p:nvGraphicFramePr>
        <p:xfrm>
          <a:off x="7623670" y="2277439"/>
          <a:ext cx="1760059" cy="218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BCF45A9-E86B-470E-868F-A898994A8D71}"/>
              </a:ext>
            </a:extLst>
          </p:cNvPr>
          <p:cNvSpPr txBox="1"/>
          <p:nvPr/>
        </p:nvSpPr>
        <p:spPr>
          <a:xfrm>
            <a:off x="9286413" y="2812338"/>
            <a:ext cx="1985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32% of direct </a:t>
            </a:r>
            <a:r>
              <a:rPr lang="en-GB" b="1" dirty="0">
                <a:solidFill>
                  <a:srgbClr val="000000"/>
                </a:solidFill>
              </a:rPr>
              <a:t>m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ail delivers a commercial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37D70-E7EC-4D94-B381-F987CBDA57AC}"/>
              </a:ext>
            </a:extLst>
          </p:cNvPr>
          <p:cNvSpPr txBox="1"/>
          <p:nvPr/>
        </p:nvSpPr>
        <p:spPr>
          <a:xfrm>
            <a:off x="7970457" y="2915707"/>
            <a:ext cx="1138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32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%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98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8874603D-1F05-411F-9F87-2712026C0387}"/>
              </a:ext>
            </a:extLst>
          </p:cNvPr>
          <p:cNvSpPr txBox="1"/>
          <p:nvPr/>
        </p:nvSpPr>
        <p:spPr>
          <a:xfrm>
            <a:off x="829945" y="6342400"/>
            <a:ext cx="3659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Marketreach, Blue Yonder, Attention Research 2023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9EDBEB-E930-4DE9-A007-0A7DE3E84ED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6885999"/>
              </p:ext>
            </p:extLst>
          </p:nvPr>
        </p:nvGraphicFramePr>
        <p:xfrm>
          <a:off x="423863" y="1381156"/>
          <a:ext cx="11333162" cy="40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38582A-A49C-4A7B-9A36-E133E1E1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551380" cy="475686"/>
          </a:xfrm>
        </p:spPr>
        <p:txBody>
          <a:bodyPr/>
          <a:lstStyle/>
          <a:p>
            <a:r>
              <a:rPr lang="en-GB" dirty="0"/>
              <a:t>MAIL builds positive brand perceptions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8D9B04-D9C1-446C-B10E-ED9953461B9E}"/>
              </a:ext>
            </a:extLst>
          </p:cNvPr>
          <p:cNvCxnSpPr>
            <a:cxnSpLocks/>
          </p:cNvCxnSpPr>
          <p:nvPr/>
        </p:nvCxnSpPr>
        <p:spPr>
          <a:xfrm flipV="1">
            <a:off x="2291786" y="2152430"/>
            <a:ext cx="0" cy="1615098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F1CCF2-F1A8-47B7-AAF0-C00F28A5933A}"/>
              </a:ext>
            </a:extLst>
          </p:cNvPr>
          <p:cNvSpPr txBox="1"/>
          <p:nvPr/>
        </p:nvSpPr>
        <p:spPr>
          <a:xfrm>
            <a:off x="2280210" y="2055193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+mj-lt"/>
              </a:rPr>
              <a:t>58</a:t>
            </a:r>
            <a:r>
              <a:rPr lang="en-GB" sz="2400" b="1" baseline="30000" dirty="0">
                <a:solidFill>
                  <a:schemeClr val="accent1"/>
                </a:solidFill>
                <a:latin typeface="+mj-lt"/>
              </a:rPr>
              <a:t>%</a:t>
            </a:r>
            <a:endParaRPr lang="en-GB" sz="2800" b="1" baseline="30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1907C0-3687-4C2E-A4A2-8E498F15C324}"/>
              </a:ext>
            </a:extLst>
          </p:cNvPr>
          <p:cNvCxnSpPr>
            <a:cxnSpLocks/>
          </p:cNvCxnSpPr>
          <p:nvPr/>
        </p:nvCxnSpPr>
        <p:spPr>
          <a:xfrm flipV="1">
            <a:off x="4600422" y="2083607"/>
            <a:ext cx="0" cy="1434927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DE3E57-1664-4A12-A6B1-D09A5406C895}"/>
              </a:ext>
            </a:extLst>
          </p:cNvPr>
          <p:cNvSpPr txBox="1"/>
          <p:nvPr/>
        </p:nvSpPr>
        <p:spPr>
          <a:xfrm>
            <a:off x="4588846" y="2068696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+mj-lt"/>
              </a:rPr>
              <a:t>50</a:t>
            </a:r>
            <a:r>
              <a:rPr lang="en-GB" sz="2400" b="1" baseline="30000" dirty="0">
                <a:solidFill>
                  <a:schemeClr val="accent1"/>
                </a:solidFill>
                <a:latin typeface="+mj-lt"/>
              </a:rPr>
              <a:t>%</a:t>
            </a:r>
            <a:endParaRPr lang="en-GB" sz="2800" b="1" baseline="300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8411E9-F4DE-410E-94AB-ED8AE4DAB09A}"/>
              </a:ext>
            </a:extLst>
          </p:cNvPr>
          <p:cNvGrpSpPr/>
          <p:nvPr/>
        </p:nvGrpSpPr>
        <p:grpSpPr>
          <a:xfrm>
            <a:off x="1341827" y="5398311"/>
            <a:ext cx="694581" cy="691226"/>
            <a:chOff x="5542926" y="2639796"/>
            <a:chExt cx="1125564" cy="112012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0FFFD86-3F7C-4A8A-A2FA-AE9EB52EF7C7}"/>
                </a:ext>
              </a:extLst>
            </p:cNvPr>
            <p:cNvGrpSpPr/>
            <p:nvPr/>
          </p:nvGrpSpPr>
          <p:grpSpPr>
            <a:xfrm>
              <a:off x="5542926" y="2639796"/>
              <a:ext cx="1125564" cy="1120127"/>
              <a:chOff x="706510" y="2413705"/>
              <a:chExt cx="1201533" cy="1195730"/>
            </a:xfrm>
          </p:grpSpPr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68496BD6-1464-422D-BE98-8252069DC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743CE9B9-F3A5-4C98-ABC6-C8F8A66366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0516A3F1-61EA-4E6B-8FCA-C7705ADAB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4C49F0A9-4900-44F9-A1FF-FA83DED2D2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013843" y="2523154"/>
                <a:ext cx="584011" cy="449976"/>
              </a:xfrm>
              <a:custGeom>
                <a:avLst/>
                <a:gdLst>
                  <a:gd name="T0" fmla="*/ 178 w 1142"/>
                  <a:gd name="T1" fmla="*/ 882 h 882"/>
                  <a:gd name="T2" fmla="*/ 143 w 1142"/>
                  <a:gd name="T3" fmla="*/ 863 h 882"/>
                  <a:gd name="T4" fmla="*/ 12 w 1142"/>
                  <a:gd name="T5" fmla="*/ 661 h 882"/>
                  <a:gd name="T6" fmla="*/ 24 w 1142"/>
                  <a:gd name="T7" fmla="*/ 603 h 882"/>
                  <a:gd name="T8" fmla="*/ 920 w 1142"/>
                  <a:gd name="T9" fmla="*/ 9 h 882"/>
                  <a:gd name="T10" fmla="*/ 953 w 1142"/>
                  <a:gd name="T11" fmla="*/ 3 h 882"/>
                  <a:gd name="T12" fmla="*/ 979 w 1142"/>
                  <a:gd name="T13" fmla="*/ 23 h 882"/>
                  <a:gd name="T14" fmla="*/ 1131 w 1142"/>
                  <a:gd name="T15" fmla="*/ 290 h 882"/>
                  <a:gd name="T16" fmla="*/ 1115 w 1142"/>
                  <a:gd name="T17" fmla="*/ 346 h 882"/>
                  <a:gd name="T18" fmla="*/ 1059 w 1142"/>
                  <a:gd name="T19" fmla="*/ 331 h 882"/>
                  <a:gd name="T20" fmla="*/ 929 w 1142"/>
                  <a:gd name="T21" fmla="*/ 103 h 882"/>
                  <a:gd name="T22" fmla="*/ 104 w 1142"/>
                  <a:gd name="T23" fmla="*/ 650 h 882"/>
                  <a:gd name="T24" fmla="*/ 213 w 1142"/>
                  <a:gd name="T25" fmla="*/ 817 h 882"/>
                  <a:gd name="T26" fmla="*/ 200 w 1142"/>
                  <a:gd name="T27" fmla="*/ 875 h 882"/>
                  <a:gd name="T28" fmla="*/ 178 w 1142"/>
                  <a:gd name="T29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2" h="882">
                    <a:moveTo>
                      <a:pt x="178" y="882"/>
                    </a:moveTo>
                    <a:cubicBezTo>
                      <a:pt x="164" y="882"/>
                      <a:pt x="151" y="875"/>
                      <a:pt x="143" y="863"/>
                    </a:cubicBezTo>
                    <a:lnTo>
                      <a:pt x="12" y="661"/>
                    </a:lnTo>
                    <a:cubicBezTo>
                      <a:pt x="0" y="641"/>
                      <a:pt x="5" y="616"/>
                      <a:pt x="24" y="603"/>
                    </a:cubicBezTo>
                    <a:lnTo>
                      <a:pt x="920" y="9"/>
                    </a:lnTo>
                    <a:cubicBezTo>
                      <a:pt x="930" y="3"/>
                      <a:pt x="942" y="0"/>
                      <a:pt x="953" y="3"/>
                    </a:cubicBezTo>
                    <a:cubicBezTo>
                      <a:pt x="964" y="6"/>
                      <a:pt x="974" y="13"/>
                      <a:pt x="979" y="23"/>
                    </a:cubicBezTo>
                    <a:lnTo>
                      <a:pt x="1131" y="290"/>
                    </a:lnTo>
                    <a:cubicBezTo>
                      <a:pt x="1142" y="309"/>
                      <a:pt x="1135" y="335"/>
                      <a:pt x="1115" y="346"/>
                    </a:cubicBezTo>
                    <a:cubicBezTo>
                      <a:pt x="1096" y="358"/>
                      <a:pt x="1070" y="351"/>
                      <a:pt x="1059" y="331"/>
                    </a:cubicBezTo>
                    <a:lnTo>
                      <a:pt x="929" y="103"/>
                    </a:lnTo>
                    <a:lnTo>
                      <a:pt x="104" y="650"/>
                    </a:lnTo>
                    <a:lnTo>
                      <a:pt x="213" y="817"/>
                    </a:lnTo>
                    <a:cubicBezTo>
                      <a:pt x="225" y="837"/>
                      <a:pt x="220" y="863"/>
                      <a:pt x="200" y="875"/>
                    </a:cubicBezTo>
                    <a:cubicBezTo>
                      <a:pt x="193" y="880"/>
                      <a:pt x="186" y="882"/>
                      <a:pt x="178" y="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2" name="Graphic 41" descr="Paperclip with solid fill">
              <a:extLst>
                <a:ext uri="{FF2B5EF4-FFF2-40B4-BE49-F238E27FC236}">
                  <a16:creationId xmlns:a16="http://schemas.microsoft.com/office/drawing/2014/main" id="{52DD1D83-C116-4B89-BC35-E41472D0E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5904998" y="2843004"/>
              <a:ext cx="373895" cy="37389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549836-60E6-4372-ABF8-9BB1A297C56D}"/>
              </a:ext>
            </a:extLst>
          </p:cNvPr>
          <p:cNvGrpSpPr/>
          <p:nvPr/>
        </p:nvGrpSpPr>
        <p:grpSpPr>
          <a:xfrm>
            <a:off x="3592325" y="5398311"/>
            <a:ext cx="694581" cy="691227"/>
            <a:chOff x="3592325" y="5244840"/>
            <a:chExt cx="694581" cy="69122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677831E-3D1D-47BD-9AD3-FE38C82E3CB2}"/>
                </a:ext>
              </a:extLst>
            </p:cNvPr>
            <p:cNvGrpSpPr/>
            <p:nvPr/>
          </p:nvGrpSpPr>
          <p:grpSpPr>
            <a:xfrm>
              <a:off x="3592325" y="5244840"/>
              <a:ext cx="694581" cy="691227"/>
              <a:chOff x="706510" y="2413705"/>
              <a:chExt cx="1201533" cy="1195730"/>
            </a:xfrm>
          </p:grpSpPr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884D9BE8-9C78-4C72-8888-57E0A8B020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95212FEE-25D0-47DB-820E-B7C5A99258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7661C1D3-5DAE-4AF3-8690-126811405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170F5D76-8DB2-448D-B9C6-C86E5639BF8E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3774503" y="5304226"/>
              <a:ext cx="337605" cy="260121"/>
            </a:xfrm>
            <a:custGeom>
              <a:avLst/>
              <a:gdLst>
                <a:gd name="T0" fmla="*/ 178 w 1142"/>
                <a:gd name="T1" fmla="*/ 882 h 882"/>
                <a:gd name="T2" fmla="*/ 143 w 1142"/>
                <a:gd name="T3" fmla="*/ 863 h 882"/>
                <a:gd name="T4" fmla="*/ 12 w 1142"/>
                <a:gd name="T5" fmla="*/ 661 h 882"/>
                <a:gd name="T6" fmla="*/ 24 w 1142"/>
                <a:gd name="T7" fmla="*/ 603 h 882"/>
                <a:gd name="T8" fmla="*/ 920 w 1142"/>
                <a:gd name="T9" fmla="*/ 9 h 882"/>
                <a:gd name="T10" fmla="*/ 953 w 1142"/>
                <a:gd name="T11" fmla="*/ 3 h 882"/>
                <a:gd name="T12" fmla="*/ 979 w 1142"/>
                <a:gd name="T13" fmla="*/ 23 h 882"/>
                <a:gd name="T14" fmla="*/ 1131 w 1142"/>
                <a:gd name="T15" fmla="*/ 290 h 882"/>
                <a:gd name="T16" fmla="*/ 1115 w 1142"/>
                <a:gd name="T17" fmla="*/ 346 h 882"/>
                <a:gd name="T18" fmla="*/ 1059 w 1142"/>
                <a:gd name="T19" fmla="*/ 331 h 882"/>
                <a:gd name="T20" fmla="*/ 929 w 1142"/>
                <a:gd name="T21" fmla="*/ 103 h 882"/>
                <a:gd name="T22" fmla="*/ 104 w 1142"/>
                <a:gd name="T23" fmla="*/ 650 h 882"/>
                <a:gd name="T24" fmla="*/ 213 w 1142"/>
                <a:gd name="T25" fmla="*/ 817 h 882"/>
                <a:gd name="T26" fmla="*/ 200 w 1142"/>
                <a:gd name="T27" fmla="*/ 875 h 882"/>
                <a:gd name="T28" fmla="*/ 178 w 1142"/>
                <a:gd name="T29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2" h="882">
                  <a:moveTo>
                    <a:pt x="178" y="882"/>
                  </a:moveTo>
                  <a:cubicBezTo>
                    <a:pt x="164" y="882"/>
                    <a:pt x="151" y="875"/>
                    <a:pt x="143" y="863"/>
                  </a:cubicBezTo>
                  <a:lnTo>
                    <a:pt x="12" y="661"/>
                  </a:lnTo>
                  <a:cubicBezTo>
                    <a:pt x="0" y="641"/>
                    <a:pt x="5" y="616"/>
                    <a:pt x="24" y="603"/>
                  </a:cubicBezTo>
                  <a:lnTo>
                    <a:pt x="920" y="9"/>
                  </a:lnTo>
                  <a:cubicBezTo>
                    <a:pt x="930" y="3"/>
                    <a:pt x="942" y="0"/>
                    <a:pt x="953" y="3"/>
                  </a:cubicBezTo>
                  <a:cubicBezTo>
                    <a:pt x="964" y="6"/>
                    <a:pt x="974" y="13"/>
                    <a:pt x="979" y="23"/>
                  </a:cubicBezTo>
                  <a:lnTo>
                    <a:pt x="1131" y="290"/>
                  </a:lnTo>
                  <a:cubicBezTo>
                    <a:pt x="1142" y="309"/>
                    <a:pt x="1135" y="335"/>
                    <a:pt x="1115" y="346"/>
                  </a:cubicBezTo>
                  <a:cubicBezTo>
                    <a:pt x="1096" y="358"/>
                    <a:pt x="1070" y="351"/>
                    <a:pt x="1059" y="331"/>
                  </a:cubicBezTo>
                  <a:lnTo>
                    <a:pt x="929" y="103"/>
                  </a:lnTo>
                  <a:lnTo>
                    <a:pt x="104" y="650"/>
                  </a:lnTo>
                  <a:lnTo>
                    <a:pt x="213" y="817"/>
                  </a:lnTo>
                  <a:cubicBezTo>
                    <a:pt x="225" y="837"/>
                    <a:pt x="220" y="863"/>
                    <a:pt x="200" y="875"/>
                  </a:cubicBezTo>
                  <a:cubicBezTo>
                    <a:pt x="193" y="880"/>
                    <a:pt x="186" y="882"/>
                    <a:pt x="178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D2E2259-FFC9-4B8A-9E08-228621043EF3}"/>
              </a:ext>
            </a:extLst>
          </p:cNvPr>
          <p:cNvGrpSpPr/>
          <p:nvPr/>
        </p:nvGrpSpPr>
        <p:grpSpPr>
          <a:xfrm>
            <a:off x="8086860" y="5433645"/>
            <a:ext cx="802527" cy="514695"/>
            <a:chOff x="9282708" y="3367550"/>
            <a:chExt cx="1421726" cy="91181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530539C-5FD0-459E-B46D-84F4A8E914ED}"/>
                </a:ext>
              </a:extLst>
            </p:cNvPr>
            <p:cNvSpPr/>
            <p:nvPr/>
          </p:nvSpPr>
          <p:spPr>
            <a:xfrm>
              <a:off x="9300605" y="3367550"/>
              <a:ext cx="1403829" cy="9118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00B1BF8-1E02-44D5-BAFA-EABA2697BD1E}"/>
                </a:ext>
              </a:extLst>
            </p:cNvPr>
            <p:cNvCxnSpPr/>
            <p:nvPr/>
          </p:nvCxnSpPr>
          <p:spPr>
            <a:xfrm>
              <a:off x="9984727" y="3660831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01972E-3333-4879-8852-10F806E43518}"/>
                </a:ext>
              </a:extLst>
            </p:cNvPr>
            <p:cNvCxnSpPr/>
            <p:nvPr/>
          </p:nvCxnSpPr>
          <p:spPr>
            <a:xfrm>
              <a:off x="9984727" y="3810202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10261-08EB-4593-BE03-E6EF7FA09237}"/>
                </a:ext>
              </a:extLst>
            </p:cNvPr>
            <p:cNvCxnSpPr/>
            <p:nvPr/>
          </p:nvCxnSpPr>
          <p:spPr>
            <a:xfrm>
              <a:off x="9984727" y="3959572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94848EB-C1C0-4217-98F3-A626861CC43E}"/>
                </a:ext>
              </a:extLst>
            </p:cNvPr>
            <p:cNvCxnSpPr/>
            <p:nvPr/>
          </p:nvCxnSpPr>
          <p:spPr>
            <a:xfrm>
              <a:off x="9984727" y="4108943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Graphic 57" descr="Pizza outline">
              <a:extLst>
                <a:ext uri="{FF2B5EF4-FFF2-40B4-BE49-F238E27FC236}">
                  <a16:creationId xmlns:a16="http://schemas.microsoft.com/office/drawing/2014/main" id="{AF2C0F71-5FAC-4B02-B921-9ED5691E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2708" y="3460128"/>
              <a:ext cx="755704" cy="755702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DABA7D8-B226-4A0F-BBD0-10A8FD35D812}"/>
              </a:ext>
            </a:extLst>
          </p:cNvPr>
          <p:cNvGrpSpPr/>
          <p:nvPr/>
        </p:nvGrpSpPr>
        <p:grpSpPr>
          <a:xfrm>
            <a:off x="5774272" y="5434968"/>
            <a:ext cx="886449" cy="514696"/>
            <a:chOff x="6682889" y="3367550"/>
            <a:chExt cx="1570399" cy="91181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5C8609-E85C-45BF-8EE3-94E1877BD83D}"/>
                </a:ext>
              </a:extLst>
            </p:cNvPr>
            <p:cNvSpPr txBox="1"/>
            <p:nvPr/>
          </p:nvSpPr>
          <p:spPr>
            <a:xfrm>
              <a:off x="7290021" y="3429214"/>
              <a:ext cx="963267" cy="24535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300" b="1" dirty="0">
                  <a:latin typeface="Cavolini" panose="020B0502040204020203" pitchFamily="66" charset="0"/>
                  <a:cs typeface="Cavolini" panose="020B0502040204020203" pitchFamily="66" charset="0"/>
                </a:rPr>
                <a:t>Dear Coffee Lover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2ADC856-2A9F-48A8-8B66-8873B3D53EB1}"/>
                </a:ext>
              </a:extLst>
            </p:cNvPr>
            <p:cNvSpPr/>
            <p:nvPr/>
          </p:nvSpPr>
          <p:spPr>
            <a:xfrm>
              <a:off x="6773089" y="3367550"/>
              <a:ext cx="1403827" cy="9118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F793D9-DEFC-4377-AB74-6D122813D6E4}"/>
                </a:ext>
              </a:extLst>
            </p:cNvPr>
            <p:cNvCxnSpPr/>
            <p:nvPr/>
          </p:nvCxnSpPr>
          <p:spPr>
            <a:xfrm>
              <a:off x="7444589" y="3660831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8956825-745D-45E1-8B56-7F7197F3287F}"/>
                </a:ext>
              </a:extLst>
            </p:cNvPr>
            <p:cNvCxnSpPr/>
            <p:nvPr/>
          </p:nvCxnSpPr>
          <p:spPr>
            <a:xfrm>
              <a:off x="7444589" y="3810202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DC29B50-A87D-4D2F-A5A5-3DA9A7AEC3E6}"/>
                </a:ext>
              </a:extLst>
            </p:cNvPr>
            <p:cNvCxnSpPr/>
            <p:nvPr/>
          </p:nvCxnSpPr>
          <p:spPr>
            <a:xfrm>
              <a:off x="7444589" y="3959572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A78653-4DF0-42D5-A7C7-7D591C29BC32}"/>
                </a:ext>
              </a:extLst>
            </p:cNvPr>
            <p:cNvCxnSpPr/>
            <p:nvPr/>
          </p:nvCxnSpPr>
          <p:spPr>
            <a:xfrm>
              <a:off x="7444589" y="4108943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Graphic 72" descr="Latte Cup outline">
              <a:extLst>
                <a:ext uri="{FF2B5EF4-FFF2-40B4-BE49-F238E27FC236}">
                  <a16:creationId xmlns:a16="http://schemas.microsoft.com/office/drawing/2014/main" id="{19DDBD69-7DB0-4314-92F2-12B1555A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2889" y="3433036"/>
              <a:ext cx="831273" cy="831272"/>
            </a:xfrm>
            <a:prstGeom prst="rect">
              <a:avLst/>
            </a:prstGeom>
          </p:spPr>
        </p:pic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8BEA662-3B76-4113-A929-BDE4CFA5A9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1484229"/>
            <a:ext cx="9206639" cy="278176"/>
          </a:xfrm>
        </p:spPr>
        <p:txBody>
          <a:bodyPr/>
          <a:lstStyle/>
          <a:p>
            <a:r>
              <a:rPr lang="en-GB" sz="1800" dirty="0">
                <a:latin typeface="+mn-lt"/>
              </a:rPr>
              <a:t>Q. Having received this mail item, how do you feel about the company that sent it?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18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2796-24C8-4F6D-8E5D-A17B5F64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252912" cy="475686"/>
          </a:xfrm>
        </p:spPr>
        <p:txBody>
          <a:bodyPr/>
          <a:lstStyle/>
          <a:p>
            <a:r>
              <a:rPr lang="en-GB" dirty="0"/>
              <a:t>Mail drives high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026F4-B5C8-45CD-9513-974025C1D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JICMAIL Response Rate Tracker benchmark study gives typical response rates to different mail campaigns based on their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25E48-1D5D-419E-B63A-0CA668D6C9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12</a:t>
            </a:fld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6E7A18-C5EE-4B24-8CCF-A2183EEF7B37}"/>
              </a:ext>
            </a:extLst>
          </p:cNvPr>
          <p:cNvSpPr/>
          <p:nvPr/>
        </p:nvSpPr>
        <p:spPr>
          <a:xfrm>
            <a:off x="2071572" y="2549341"/>
            <a:ext cx="1948437" cy="194843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7DB5A4-7C1D-4A6F-9F03-23214A802E49}"/>
              </a:ext>
            </a:extLst>
          </p:cNvPr>
          <p:cNvSpPr txBox="1"/>
          <p:nvPr/>
        </p:nvSpPr>
        <p:spPr>
          <a:xfrm>
            <a:off x="1974152" y="4589155"/>
            <a:ext cx="2143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WARM </a:t>
            </a:r>
            <a:r>
              <a:rPr lang="en-GB" b="1" dirty="0"/>
              <a:t>DIRECT MAIL</a:t>
            </a:r>
          </a:p>
          <a:p>
            <a:pPr algn="ctr"/>
            <a:r>
              <a:rPr lang="en-GB" b="1" dirty="0"/>
              <a:t>RESPONSE RATE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BF01661-A204-4A5B-815A-82BEA13635BB}"/>
              </a:ext>
            </a:extLst>
          </p:cNvPr>
          <p:cNvSpPr/>
          <p:nvPr/>
        </p:nvSpPr>
        <p:spPr>
          <a:xfrm>
            <a:off x="5124037" y="2549341"/>
            <a:ext cx="1948437" cy="194843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71818C-F65B-4B53-8526-BEC9FB56B0FA}"/>
              </a:ext>
            </a:extLst>
          </p:cNvPr>
          <p:cNvSpPr txBox="1"/>
          <p:nvPr/>
        </p:nvSpPr>
        <p:spPr>
          <a:xfrm>
            <a:off x="5102181" y="4589155"/>
            <a:ext cx="1992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COLD DIRECT MAIL</a:t>
            </a:r>
          </a:p>
          <a:p>
            <a:pPr algn="ctr"/>
            <a:r>
              <a:rPr lang="en-GB" b="1" dirty="0"/>
              <a:t>RESPONSE RATE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F97ED82-A33A-4500-8DFF-61765D44DAC9}"/>
              </a:ext>
            </a:extLst>
          </p:cNvPr>
          <p:cNvSpPr/>
          <p:nvPr/>
        </p:nvSpPr>
        <p:spPr>
          <a:xfrm>
            <a:off x="8261228" y="2549341"/>
            <a:ext cx="1948437" cy="194843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5847A1-C3E4-4E92-A97D-E50CBAD3E702}"/>
              </a:ext>
            </a:extLst>
          </p:cNvPr>
          <p:cNvSpPr txBox="1"/>
          <p:nvPr/>
        </p:nvSpPr>
        <p:spPr>
          <a:xfrm>
            <a:off x="8331513" y="4589155"/>
            <a:ext cx="180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ALL DIRECT MAIL</a:t>
            </a:r>
          </a:p>
          <a:p>
            <a:pPr algn="ctr"/>
            <a:r>
              <a:rPr lang="en-GB" b="1" dirty="0"/>
              <a:t>RESPONSE RATE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28507B-92E2-4297-B3E6-C9CBD1D9750F}"/>
              </a:ext>
            </a:extLst>
          </p:cNvPr>
          <p:cNvSpPr txBox="1"/>
          <p:nvPr/>
        </p:nvSpPr>
        <p:spPr>
          <a:xfrm>
            <a:off x="2239319" y="3138839"/>
            <a:ext cx="1612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10.9</a:t>
            </a:r>
            <a:r>
              <a:rPr lang="en-GB" sz="4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A0749F-E513-42BE-B393-A9D438045AC1}"/>
              </a:ext>
            </a:extLst>
          </p:cNvPr>
          <p:cNvSpPr txBox="1"/>
          <p:nvPr/>
        </p:nvSpPr>
        <p:spPr>
          <a:xfrm>
            <a:off x="5686123" y="3138839"/>
            <a:ext cx="824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</a:t>
            </a:r>
            <a:r>
              <a:rPr lang="en-GB" sz="4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8FF015-C455-440F-A61D-7B2C236AF300}"/>
              </a:ext>
            </a:extLst>
          </p:cNvPr>
          <p:cNvSpPr txBox="1"/>
          <p:nvPr/>
        </p:nvSpPr>
        <p:spPr>
          <a:xfrm>
            <a:off x="8586871" y="3138839"/>
            <a:ext cx="1297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5.1</a:t>
            </a:r>
            <a:r>
              <a:rPr lang="en-GB" sz="4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753875-F1E4-475B-BF2C-AE94E1C0AF2F}"/>
              </a:ext>
            </a:extLst>
          </p:cNvPr>
          <p:cNvSpPr txBox="1"/>
          <p:nvPr/>
        </p:nvSpPr>
        <p:spPr>
          <a:xfrm>
            <a:off x="829945" y="6342400"/>
            <a:ext cx="3023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Response Rate Tracker, Q1 2023</a:t>
            </a:r>
          </a:p>
        </p:txBody>
      </p:sp>
    </p:spTree>
    <p:extLst>
      <p:ext uri="{BB962C8B-B14F-4D97-AF65-F5344CB8AC3E}">
        <p14:creationId xmlns:p14="http://schemas.microsoft.com/office/powerpoint/2010/main" val="164489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2153-E44A-4806-B814-0910E082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Roi, </a:t>
            </a:r>
            <a:r>
              <a:rPr lang="en-GB" dirty="0" err="1"/>
              <a:t>cpa</a:t>
            </a:r>
            <a:r>
              <a:rPr lang="en-GB" dirty="0"/>
              <a:t> &amp; </a:t>
            </a:r>
            <a:r>
              <a:rPr lang="en-GB" dirty="0" err="1"/>
              <a:t>aov</a:t>
            </a:r>
            <a:r>
              <a:rPr lang="en-GB" dirty="0"/>
              <a:t> benchmarks for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4EA90-03DE-4B07-BB3F-211EF874C0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Warm and cold mail drive impressive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879FC-19B0-4ACD-9F8E-29B3FF485B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13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E82DD6-610E-4596-9FE6-F342A3956A18}"/>
              </a:ext>
            </a:extLst>
          </p:cNvPr>
          <p:cNvGrpSpPr/>
          <p:nvPr/>
        </p:nvGrpSpPr>
        <p:grpSpPr>
          <a:xfrm>
            <a:off x="2896501" y="2463982"/>
            <a:ext cx="745869" cy="731930"/>
            <a:chOff x="3294044" y="3282950"/>
            <a:chExt cx="750629" cy="736600"/>
          </a:xfrm>
        </p:grpSpPr>
        <p:sp>
          <p:nvSpPr>
            <p:cNvPr id="7" name="Freeform 1738">
              <a:extLst>
                <a:ext uri="{FF2B5EF4-FFF2-40B4-BE49-F238E27FC236}">
                  <a16:creationId xmlns:a16="http://schemas.microsoft.com/office/drawing/2014/main" id="{2F55CC40-92BC-4BBD-A3C1-4D19951F6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44" y="3282950"/>
              <a:ext cx="736599" cy="736600"/>
            </a:xfrm>
            <a:custGeom>
              <a:avLst/>
              <a:gdLst>
                <a:gd name="T0" fmla="*/ 0 w 210"/>
                <a:gd name="T1" fmla="*/ 0 h 210"/>
                <a:gd name="T2" fmla="*/ 0 w 210"/>
                <a:gd name="T3" fmla="*/ 210 h 210"/>
                <a:gd name="T4" fmla="*/ 210 w 210"/>
                <a:gd name="T5" fmla="*/ 210 h 210"/>
                <a:gd name="T6" fmla="*/ 210 w 210"/>
                <a:gd name="T7" fmla="*/ 206 h 210"/>
                <a:gd name="T8" fmla="*/ 4 w 210"/>
                <a:gd name="T9" fmla="*/ 206 h 210"/>
                <a:gd name="T10" fmla="*/ 4 w 210"/>
                <a:gd name="T11" fmla="*/ 0 h 210"/>
                <a:gd name="T12" fmla="*/ 0 w 210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0" y="0"/>
                  </a:moveTo>
                  <a:lnTo>
                    <a:pt x="0" y="210"/>
                  </a:lnTo>
                  <a:lnTo>
                    <a:pt x="210" y="210"/>
                  </a:lnTo>
                  <a:lnTo>
                    <a:pt x="210" y="206"/>
                  </a:lnTo>
                  <a:lnTo>
                    <a:pt x="4" y="20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1739">
              <a:extLst>
                <a:ext uri="{FF2B5EF4-FFF2-40B4-BE49-F238E27FC236}">
                  <a16:creationId xmlns:a16="http://schemas.microsoft.com/office/drawing/2014/main" id="{AD34F121-907A-4BE0-8AFA-7617AE25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596" y="3496914"/>
              <a:ext cx="726077" cy="494575"/>
            </a:xfrm>
            <a:custGeom>
              <a:avLst/>
              <a:gdLst>
                <a:gd name="T0" fmla="*/ 1306 w 1598"/>
                <a:gd name="T1" fmla="*/ 34 h 1086"/>
                <a:gd name="T2" fmla="*/ 1545 w 1598"/>
                <a:gd name="T3" fmla="*/ 72 h 1086"/>
                <a:gd name="T4" fmla="*/ 976 w 1598"/>
                <a:gd name="T5" fmla="*/ 641 h 1086"/>
                <a:gd name="T6" fmla="*/ 710 w 1598"/>
                <a:gd name="T7" fmla="*/ 376 h 1086"/>
                <a:gd name="T8" fmla="*/ 687 w 1598"/>
                <a:gd name="T9" fmla="*/ 376 h 1086"/>
                <a:gd name="T10" fmla="*/ 7 w 1598"/>
                <a:gd name="T11" fmla="*/ 1056 h 1086"/>
                <a:gd name="T12" fmla="*/ 7 w 1598"/>
                <a:gd name="T13" fmla="*/ 1080 h 1086"/>
                <a:gd name="T14" fmla="*/ 31 w 1598"/>
                <a:gd name="T15" fmla="*/ 1080 h 1086"/>
                <a:gd name="T16" fmla="*/ 699 w 1598"/>
                <a:gd name="T17" fmla="*/ 412 h 1086"/>
                <a:gd name="T18" fmla="*/ 964 w 1598"/>
                <a:gd name="T19" fmla="*/ 677 h 1086"/>
                <a:gd name="T20" fmla="*/ 976 w 1598"/>
                <a:gd name="T21" fmla="*/ 682 h 1086"/>
                <a:gd name="T22" fmla="*/ 987 w 1598"/>
                <a:gd name="T23" fmla="*/ 677 h 1086"/>
                <a:gd name="T24" fmla="*/ 1592 w 1598"/>
                <a:gd name="T25" fmla="*/ 73 h 1086"/>
                <a:gd name="T26" fmla="*/ 1596 w 1598"/>
                <a:gd name="T27" fmla="*/ 56 h 1086"/>
                <a:gd name="T28" fmla="*/ 1583 w 1598"/>
                <a:gd name="T29" fmla="*/ 44 h 1086"/>
                <a:gd name="T30" fmla="*/ 1311 w 1598"/>
                <a:gd name="T31" fmla="*/ 1 h 1086"/>
                <a:gd name="T32" fmla="*/ 1292 w 1598"/>
                <a:gd name="T33" fmla="*/ 15 h 1086"/>
                <a:gd name="T34" fmla="*/ 1306 w 1598"/>
                <a:gd name="T35" fmla="*/ 34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8" h="1086">
                  <a:moveTo>
                    <a:pt x="1306" y="34"/>
                  </a:moveTo>
                  <a:lnTo>
                    <a:pt x="1545" y="72"/>
                  </a:lnTo>
                  <a:lnTo>
                    <a:pt x="976" y="641"/>
                  </a:lnTo>
                  <a:lnTo>
                    <a:pt x="710" y="376"/>
                  </a:lnTo>
                  <a:cubicBezTo>
                    <a:pt x="704" y="370"/>
                    <a:pt x="693" y="370"/>
                    <a:pt x="687" y="376"/>
                  </a:cubicBezTo>
                  <a:lnTo>
                    <a:pt x="7" y="1056"/>
                  </a:lnTo>
                  <a:cubicBezTo>
                    <a:pt x="0" y="1063"/>
                    <a:pt x="0" y="1073"/>
                    <a:pt x="7" y="1080"/>
                  </a:cubicBezTo>
                  <a:cubicBezTo>
                    <a:pt x="14" y="1086"/>
                    <a:pt x="24" y="1086"/>
                    <a:pt x="31" y="1080"/>
                  </a:cubicBezTo>
                  <a:lnTo>
                    <a:pt x="699" y="412"/>
                  </a:lnTo>
                  <a:lnTo>
                    <a:pt x="964" y="677"/>
                  </a:lnTo>
                  <a:cubicBezTo>
                    <a:pt x="967" y="680"/>
                    <a:pt x="971" y="682"/>
                    <a:pt x="976" y="682"/>
                  </a:cubicBezTo>
                  <a:cubicBezTo>
                    <a:pt x="980" y="682"/>
                    <a:pt x="984" y="680"/>
                    <a:pt x="987" y="677"/>
                  </a:cubicBezTo>
                  <a:lnTo>
                    <a:pt x="1592" y="73"/>
                  </a:lnTo>
                  <a:cubicBezTo>
                    <a:pt x="1596" y="68"/>
                    <a:pt x="1598" y="62"/>
                    <a:pt x="1596" y="56"/>
                  </a:cubicBezTo>
                  <a:cubicBezTo>
                    <a:pt x="1594" y="50"/>
                    <a:pt x="1589" y="45"/>
                    <a:pt x="1583" y="44"/>
                  </a:cubicBezTo>
                  <a:lnTo>
                    <a:pt x="1311" y="1"/>
                  </a:lnTo>
                  <a:cubicBezTo>
                    <a:pt x="1302" y="0"/>
                    <a:pt x="1293" y="6"/>
                    <a:pt x="1292" y="15"/>
                  </a:cubicBezTo>
                  <a:cubicBezTo>
                    <a:pt x="1290" y="24"/>
                    <a:pt x="1296" y="33"/>
                    <a:pt x="1306" y="34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740">
              <a:extLst>
                <a:ext uri="{FF2B5EF4-FFF2-40B4-BE49-F238E27FC236}">
                  <a16:creationId xmlns:a16="http://schemas.microsoft.com/office/drawing/2014/main" id="{F885A9F0-4317-427F-A01E-5BD6C6C0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627" y="3517959"/>
              <a:ext cx="21046" cy="129783"/>
            </a:xfrm>
            <a:custGeom>
              <a:avLst/>
              <a:gdLst>
                <a:gd name="T0" fmla="*/ 9 w 43"/>
                <a:gd name="T1" fmla="*/ 16 h 284"/>
                <a:gd name="T2" fmla="*/ 0 w 43"/>
                <a:gd name="T3" fmla="*/ 266 h 284"/>
                <a:gd name="T4" fmla="*/ 16 w 43"/>
                <a:gd name="T5" fmla="*/ 283 h 284"/>
                <a:gd name="T6" fmla="*/ 33 w 43"/>
                <a:gd name="T7" fmla="*/ 267 h 284"/>
                <a:gd name="T8" fmla="*/ 43 w 43"/>
                <a:gd name="T9" fmla="*/ 17 h 284"/>
                <a:gd name="T10" fmla="*/ 27 w 43"/>
                <a:gd name="T11" fmla="*/ 0 h 284"/>
                <a:gd name="T12" fmla="*/ 9 w 43"/>
                <a:gd name="T13" fmla="*/ 1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84">
                  <a:moveTo>
                    <a:pt x="9" y="16"/>
                  </a:moveTo>
                  <a:lnTo>
                    <a:pt x="0" y="266"/>
                  </a:lnTo>
                  <a:cubicBezTo>
                    <a:pt x="0" y="275"/>
                    <a:pt x="7" y="283"/>
                    <a:pt x="16" y="283"/>
                  </a:cubicBezTo>
                  <a:cubicBezTo>
                    <a:pt x="25" y="284"/>
                    <a:pt x="33" y="277"/>
                    <a:pt x="33" y="267"/>
                  </a:cubicBezTo>
                  <a:lnTo>
                    <a:pt x="43" y="17"/>
                  </a:lnTo>
                  <a:cubicBezTo>
                    <a:pt x="43" y="8"/>
                    <a:pt x="36" y="0"/>
                    <a:pt x="27" y="0"/>
                  </a:cubicBezTo>
                  <a:cubicBezTo>
                    <a:pt x="17" y="0"/>
                    <a:pt x="10" y="7"/>
                    <a:pt x="9" y="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BE814EB-66E7-4C0D-8F9D-4ECE3D863393}"/>
              </a:ext>
            </a:extLst>
          </p:cNvPr>
          <p:cNvSpPr txBox="1"/>
          <p:nvPr/>
        </p:nvSpPr>
        <p:spPr>
          <a:xfrm>
            <a:off x="2981329" y="491070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ROI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16A41-C03C-483F-8674-DEB92650ADC6}"/>
              </a:ext>
            </a:extLst>
          </p:cNvPr>
          <p:cNvSpPr txBox="1"/>
          <p:nvPr/>
        </p:nvSpPr>
        <p:spPr>
          <a:xfrm>
            <a:off x="3644963" y="4327613"/>
            <a:ext cx="973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4.4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AC517-8954-417B-AD7B-140E20C95DE6}"/>
              </a:ext>
            </a:extLst>
          </p:cNvPr>
          <p:cNvSpPr txBox="1"/>
          <p:nvPr/>
        </p:nvSpPr>
        <p:spPr>
          <a:xfrm>
            <a:off x="2975734" y="318904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ROI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F0F1C-9F5B-4435-BD8D-CA80AE82F42E}"/>
              </a:ext>
            </a:extLst>
          </p:cNvPr>
          <p:cNvSpPr txBox="1"/>
          <p:nvPr/>
        </p:nvSpPr>
        <p:spPr>
          <a:xfrm>
            <a:off x="3644963" y="2616715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13.5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AD1F42-D68B-46D5-B01C-7376F639BB90}"/>
              </a:ext>
            </a:extLst>
          </p:cNvPr>
          <p:cNvSpPr txBox="1"/>
          <p:nvPr/>
        </p:nvSpPr>
        <p:spPr>
          <a:xfrm>
            <a:off x="8523652" y="49107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AOV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A9CEEC-BEFC-4FA8-9FBE-89752713D7F9}"/>
              </a:ext>
            </a:extLst>
          </p:cNvPr>
          <p:cNvSpPr txBox="1"/>
          <p:nvPr/>
        </p:nvSpPr>
        <p:spPr>
          <a:xfrm>
            <a:off x="9273366" y="4327613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£249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45A91B-5108-4249-BED9-47C539D87D19}"/>
              </a:ext>
            </a:extLst>
          </p:cNvPr>
          <p:cNvSpPr txBox="1"/>
          <p:nvPr/>
        </p:nvSpPr>
        <p:spPr>
          <a:xfrm>
            <a:off x="8510186" y="318904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AOV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3594DB-7978-410F-84C8-782F1BCA22D3}"/>
              </a:ext>
            </a:extLst>
          </p:cNvPr>
          <p:cNvSpPr txBox="1"/>
          <p:nvPr/>
        </p:nvSpPr>
        <p:spPr>
          <a:xfrm>
            <a:off x="9273366" y="2616715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£146</a:t>
            </a:r>
          </a:p>
        </p:txBody>
      </p:sp>
      <p:grpSp>
        <p:nvGrpSpPr>
          <p:cNvPr id="49" name="Graphic 44" descr="Rating outline">
            <a:extLst>
              <a:ext uri="{FF2B5EF4-FFF2-40B4-BE49-F238E27FC236}">
                <a16:creationId xmlns:a16="http://schemas.microsoft.com/office/drawing/2014/main" id="{AA38E25E-966D-4696-9F3B-1453AAE57672}"/>
              </a:ext>
            </a:extLst>
          </p:cNvPr>
          <p:cNvGrpSpPr/>
          <p:nvPr/>
        </p:nvGrpSpPr>
        <p:grpSpPr>
          <a:xfrm>
            <a:off x="5644991" y="2617923"/>
            <a:ext cx="948303" cy="786161"/>
            <a:chOff x="9839681" y="2346268"/>
            <a:chExt cx="1043133" cy="951255"/>
          </a:xfrm>
          <a:solidFill>
            <a:srgbClr val="000000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57B79D0-23F8-4F56-BA45-91A0D003DB5A}"/>
                </a:ext>
              </a:extLst>
            </p:cNvPr>
            <p:cNvSpPr/>
            <p:nvPr/>
          </p:nvSpPr>
          <p:spPr>
            <a:xfrm>
              <a:off x="10123368" y="2453557"/>
              <a:ext cx="475558" cy="475405"/>
            </a:xfrm>
            <a:custGeom>
              <a:avLst/>
              <a:gdLst>
                <a:gd name="connsiteX0" fmla="*/ 268145 w 475558"/>
                <a:gd name="connsiteY0" fmla="*/ 188054 h 475405"/>
                <a:gd name="connsiteX1" fmla="*/ 275140 w 475558"/>
                <a:gd name="connsiteY1" fmla="*/ 209024 h 475405"/>
                <a:gd name="connsiteX2" fmla="*/ 393489 w 475558"/>
                <a:gd name="connsiteY2" fmla="*/ 209024 h 475405"/>
                <a:gd name="connsiteX3" fmla="*/ 318691 w 475558"/>
                <a:gd name="connsiteY3" fmla="*/ 274036 h 475405"/>
                <a:gd name="connsiteX4" fmla="*/ 303734 w 475558"/>
                <a:gd name="connsiteY4" fmla="*/ 287044 h 475405"/>
                <a:gd name="connsiteX5" fmla="*/ 309441 w 475558"/>
                <a:gd name="connsiteY5" fmla="*/ 306020 h 475405"/>
                <a:gd name="connsiteX6" fmla="*/ 337774 w 475558"/>
                <a:gd name="connsiteY6" fmla="*/ 400377 h 475405"/>
                <a:gd name="connsiteX7" fmla="*/ 255152 w 475558"/>
                <a:gd name="connsiteY7" fmla="*/ 343204 h 475405"/>
                <a:gd name="connsiteX8" fmla="*/ 237695 w 475558"/>
                <a:gd name="connsiteY8" fmla="*/ 331116 h 475405"/>
                <a:gd name="connsiteX9" fmla="*/ 220223 w 475558"/>
                <a:gd name="connsiteY9" fmla="*/ 343220 h 475405"/>
                <a:gd name="connsiteX10" fmla="*/ 137769 w 475558"/>
                <a:gd name="connsiteY10" fmla="*/ 400346 h 475405"/>
                <a:gd name="connsiteX11" fmla="*/ 166118 w 475558"/>
                <a:gd name="connsiteY11" fmla="*/ 305943 h 475405"/>
                <a:gd name="connsiteX12" fmla="*/ 171809 w 475558"/>
                <a:gd name="connsiteY12" fmla="*/ 286967 h 475405"/>
                <a:gd name="connsiteX13" fmla="*/ 156853 w 475558"/>
                <a:gd name="connsiteY13" fmla="*/ 273959 h 475405"/>
                <a:gd name="connsiteX14" fmla="*/ 82054 w 475558"/>
                <a:gd name="connsiteY14" fmla="*/ 208948 h 475405"/>
                <a:gd name="connsiteX15" fmla="*/ 200603 w 475558"/>
                <a:gd name="connsiteY15" fmla="*/ 208948 h 475405"/>
                <a:gd name="connsiteX16" fmla="*/ 207582 w 475558"/>
                <a:gd name="connsiteY16" fmla="*/ 187947 h 475405"/>
                <a:gd name="connsiteX17" fmla="*/ 237756 w 475558"/>
                <a:gd name="connsiteY17" fmla="*/ 97134 h 475405"/>
                <a:gd name="connsiteX18" fmla="*/ 178467 w 475558"/>
                <a:gd name="connsiteY18" fmla="*/ 178191 h 475405"/>
                <a:gd name="connsiteX19" fmla="*/ 0 w 475558"/>
                <a:gd name="connsiteY19" fmla="*/ 178191 h 475405"/>
                <a:gd name="connsiteX20" fmla="*/ 136726 w 475558"/>
                <a:gd name="connsiteY20" fmla="*/ 297046 h 475405"/>
                <a:gd name="connsiteX21" fmla="*/ 83174 w 475558"/>
                <a:gd name="connsiteY21" fmla="*/ 475405 h 475405"/>
                <a:gd name="connsiteX22" fmla="*/ 237695 w 475558"/>
                <a:gd name="connsiteY22" fmla="*/ 368362 h 475405"/>
                <a:gd name="connsiteX23" fmla="*/ 392385 w 475558"/>
                <a:gd name="connsiteY23" fmla="*/ 475405 h 475405"/>
                <a:gd name="connsiteX24" fmla="*/ 338832 w 475558"/>
                <a:gd name="connsiteY24" fmla="*/ 297199 h 475405"/>
                <a:gd name="connsiteX25" fmla="*/ 475559 w 475558"/>
                <a:gd name="connsiteY25" fmla="*/ 178344 h 475405"/>
                <a:gd name="connsiteX26" fmla="*/ 297245 w 475558"/>
                <a:gd name="connsiteY26" fmla="*/ 178344 h 475405"/>
                <a:gd name="connsiteX27" fmla="*/ 237695 w 475558"/>
                <a:gd name="connsiteY27" fmla="*/ 0 h 47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558" h="475405">
                  <a:moveTo>
                    <a:pt x="268145" y="188054"/>
                  </a:moveTo>
                  <a:lnTo>
                    <a:pt x="275140" y="209024"/>
                  </a:lnTo>
                  <a:lnTo>
                    <a:pt x="393489" y="209024"/>
                  </a:lnTo>
                  <a:lnTo>
                    <a:pt x="318691" y="274036"/>
                  </a:lnTo>
                  <a:lnTo>
                    <a:pt x="303734" y="287044"/>
                  </a:lnTo>
                  <a:lnTo>
                    <a:pt x="309441" y="306020"/>
                  </a:lnTo>
                  <a:lnTo>
                    <a:pt x="337774" y="400377"/>
                  </a:lnTo>
                  <a:lnTo>
                    <a:pt x="255152" y="343204"/>
                  </a:lnTo>
                  <a:lnTo>
                    <a:pt x="237695" y="331116"/>
                  </a:lnTo>
                  <a:lnTo>
                    <a:pt x="220223" y="343220"/>
                  </a:lnTo>
                  <a:lnTo>
                    <a:pt x="137769" y="400346"/>
                  </a:lnTo>
                  <a:lnTo>
                    <a:pt x="166118" y="305943"/>
                  </a:lnTo>
                  <a:lnTo>
                    <a:pt x="171809" y="286967"/>
                  </a:lnTo>
                  <a:lnTo>
                    <a:pt x="156853" y="273959"/>
                  </a:lnTo>
                  <a:lnTo>
                    <a:pt x="82054" y="208948"/>
                  </a:lnTo>
                  <a:lnTo>
                    <a:pt x="200603" y="208948"/>
                  </a:lnTo>
                  <a:lnTo>
                    <a:pt x="207582" y="187947"/>
                  </a:lnTo>
                  <a:lnTo>
                    <a:pt x="237756" y="97134"/>
                  </a:lnTo>
                  <a:close/>
                  <a:moveTo>
                    <a:pt x="178467" y="178191"/>
                  </a:moveTo>
                  <a:lnTo>
                    <a:pt x="0" y="178191"/>
                  </a:lnTo>
                  <a:lnTo>
                    <a:pt x="136726" y="297046"/>
                  </a:lnTo>
                  <a:lnTo>
                    <a:pt x="83174" y="475405"/>
                  </a:lnTo>
                  <a:lnTo>
                    <a:pt x="237695" y="368362"/>
                  </a:lnTo>
                  <a:lnTo>
                    <a:pt x="392385" y="475405"/>
                  </a:lnTo>
                  <a:lnTo>
                    <a:pt x="338832" y="297199"/>
                  </a:lnTo>
                  <a:lnTo>
                    <a:pt x="475559" y="178344"/>
                  </a:lnTo>
                  <a:lnTo>
                    <a:pt x="297245" y="178344"/>
                  </a:lnTo>
                  <a:lnTo>
                    <a:pt x="23769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2A752B8-8CC5-461A-9556-18054FE89FF1}"/>
                </a:ext>
              </a:extLst>
            </p:cNvPr>
            <p:cNvSpPr/>
            <p:nvPr/>
          </p:nvSpPr>
          <p:spPr>
            <a:xfrm>
              <a:off x="9839681" y="2346268"/>
              <a:ext cx="1043133" cy="951255"/>
            </a:xfrm>
            <a:custGeom>
              <a:avLst/>
              <a:gdLst>
                <a:gd name="connsiteX0" fmla="*/ 990973 w 1043133"/>
                <a:gd name="connsiteY0" fmla="*/ 30665 h 951255"/>
                <a:gd name="connsiteX1" fmla="*/ 1012449 w 1043133"/>
                <a:gd name="connsiteY1" fmla="*/ 53675 h 951255"/>
                <a:gd name="connsiteX2" fmla="*/ 1012449 w 1043133"/>
                <a:gd name="connsiteY2" fmla="*/ 687405 h 951255"/>
                <a:gd name="connsiteX3" fmla="*/ 990973 w 1043133"/>
                <a:gd name="connsiteY3" fmla="*/ 708882 h 951255"/>
                <a:gd name="connsiteX4" fmla="*/ 803823 w 1043133"/>
                <a:gd name="connsiteY4" fmla="*/ 708882 h 951255"/>
                <a:gd name="connsiteX5" fmla="*/ 803823 w 1043133"/>
                <a:gd name="connsiteY5" fmla="*/ 876089 h 951255"/>
                <a:gd name="connsiteX6" fmla="*/ 647845 w 1043133"/>
                <a:gd name="connsiteY6" fmla="*/ 716598 h 951255"/>
                <a:gd name="connsiteX7" fmla="*/ 638825 w 1043133"/>
                <a:gd name="connsiteY7" fmla="*/ 707394 h 951255"/>
                <a:gd name="connsiteX8" fmla="*/ 52158 w 1043133"/>
                <a:gd name="connsiteY8" fmla="*/ 707394 h 951255"/>
                <a:gd name="connsiteX9" fmla="*/ 30682 w 1043133"/>
                <a:gd name="connsiteY9" fmla="*/ 686849 h 951255"/>
                <a:gd name="connsiteX10" fmla="*/ 30682 w 1043133"/>
                <a:gd name="connsiteY10" fmla="*/ 685917 h 951255"/>
                <a:gd name="connsiteX11" fmla="*/ 30682 w 1043133"/>
                <a:gd name="connsiteY11" fmla="*/ 52156 h 951255"/>
                <a:gd name="connsiteX12" fmla="*/ 52158 w 1043133"/>
                <a:gd name="connsiteY12" fmla="*/ 30680 h 951255"/>
                <a:gd name="connsiteX13" fmla="*/ 990973 w 1043133"/>
                <a:gd name="connsiteY13" fmla="*/ 30680 h 951255"/>
                <a:gd name="connsiteX14" fmla="*/ 990973 w 1043133"/>
                <a:gd name="connsiteY14" fmla="*/ 0 h 951255"/>
                <a:gd name="connsiteX15" fmla="*/ 52158 w 1043133"/>
                <a:gd name="connsiteY15" fmla="*/ 0 h 951255"/>
                <a:gd name="connsiteX16" fmla="*/ 2 w 1043133"/>
                <a:gd name="connsiteY16" fmla="*/ 52156 h 951255"/>
                <a:gd name="connsiteX17" fmla="*/ 2 w 1043133"/>
                <a:gd name="connsiteY17" fmla="*/ 685871 h 951255"/>
                <a:gd name="connsiteX18" fmla="*/ 51296 w 1043133"/>
                <a:gd name="connsiteY18" fmla="*/ 738028 h 951255"/>
                <a:gd name="connsiteX19" fmla="*/ 52158 w 1043133"/>
                <a:gd name="connsiteY19" fmla="*/ 738028 h 951255"/>
                <a:gd name="connsiteX20" fmla="*/ 625878 w 1043133"/>
                <a:gd name="connsiteY20" fmla="*/ 738028 h 951255"/>
                <a:gd name="connsiteX21" fmla="*/ 834504 w 1043133"/>
                <a:gd name="connsiteY21" fmla="*/ 951255 h 951255"/>
                <a:gd name="connsiteX22" fmla="*/ 834504 w 1043133"/>
                <a:gd name="connsiteY22" fmla="*/ 739562 h 951255"/>
                <a:gd name="connsiteX23" fmla="*/ 990973 w 1043133"/>
                <a:gd name="connsiteY23" fmla="*/ 739562 h 951255"/>
                <a:gd name="connsiteX24" fmla="*/ 1043129 w 1043133"/>
                <a:gd name="connsiteY24" fmla="*/ 687405 h 951255"/>
                <a:gd name="connsiteX25" fmla="*/ 1043129 w 1043133"/>
                <a:gd name="connsiteY25" fmla="*/ 53690 h 951255"/>
                <a:gd name="connsiteX26" fmla="*/ 990973 w 1043133"/>
                <a:gd name="connsiteY26" fmla="*/ 0 h 9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3133" h="951255">
                  <a:moveTo>
                    <a:pt x="990973" y="30665"/>
                  </a:moveTo>
                  <a:cubicBezTo>
                    <a:pt x="1003242" y="31124"/>
                    <a:pt x="1012837" y="41404"/>
                    <a:pt x="1012449" y="53675"/>
                  </a:cubicBezTo>
                  <a:lnTo>
                    <a:pt x="1012449" y="687405"/>
                  </a:lnTo>
                  <a:cubicBezTo>
                    <a:pt x="1012142" y="699138"/>
                    <a:pt x="1002705" y="708575"/>
                    <a:pt x="990973" y="708882"/>
                  </a:cubicBezTo>
                  <a:lnTo>
                    <a:pt x="803823" y="708882"/>
                  </a:lnTo>
                  <a:lnTo>
                    <a:pt x="803823" y="876089"/>
                  </a:lnTo>
                  <a:lnTo>
                    <a:pt x="647845" y="716598"/>
                  </a:lnTo>
                  <a:lnTo>
                    <a:pt x="638825" y="707394"/>
                  </a:lnTo>
                  <a:lnTo>
                    <a:pt x="52158" y="707394"/>
                  </a:lnTo>
                  <a:cubicBezTo>
                    <a:pt x="40555" y="707651"/>
                    <a:pt x="30940" y="698452"/>
                    <a:pt x="30682" y="686849"/>
                  </a:cubicBezTo>
                  <a:cubicBezTo>
                    <a:pt x="30676" y="686537"/>
                    <a:pt x="30676" y="686227"/>
                    <a:pt x="30682" y="685917"/>
                  </a:cubicBezTo>
                  <a:lnTo>
                    <a:pt x="30682" y="52156"/>
                  </a:lnTo>
                  <a:cubicBezTo>
                    <a:pt x="30989" y="40424"/>
                    <a:pt x="40426" y="30987"/>
                    <a:pt x="52158" y="30680"/>
                  </a:cubicBezTo>
                  <a:lnTo>
                    <a:pt x="990973" y="30680"/>
                  </a:lnTo>
                  <a:moveTo>
                    <a:pt x="990973" y="0"/>
                  </a:moveTo>
                  <a:lnTo>
                    <a:pt x="52158" y="0"/>
                  </a:lnTo>
                  <a:cubicBezTo>
                    <a:pt x="23478" y="299"/>
                    <a:pt x="301" y="23476"/>
                    <a:pt x="2" y="52156"/>
                  </a:cubicBezTo>
                  <a:lnTo>
                    <a:pt x="2" y="685871"/>
                  </a:lnTo>
                  <a:cubicBezTo>
                    <a:pt x="-236" y="714438"/>
                    <a:pt x="22728" y="737790"/>
                    <a:pt x="51296" y="738028"/>
                  </a:cubicBezTo>
                  <a:cubicBezTo>
                    <a:pt x="51583" y="738029"/>
                    <a:pt x="51871" y="738029"/>
                    <a:pt x="52158" y="738028"/>
                  </a:cubicBezTo>
                  <a:lnTo>
                    <a:pt x="625878" y="738028"/>
                  </a:lnTo>
                  <a:lnTo>
                    <a:pt x="834504" y="951255"/>
                  </a:lnTo>
                  <a:lnTo>
                    <a:pt x="834504" y="739562"/>
                  </a:lnTo>
                  <a:lnTo>
                    <a:pt x="990973" y="739562"/>
                  </a:lnTo>
                  <a:cubicBezTo>
                    <a:pt x="1019652" y="739263"/>
                    <a:pt x="1042830" y="716085"/>
                    <a:pt x="1043129" y="687405"/>
                  </a:cubicBezTo>
                  <a:lnTo>
                    <a:pt x="1043129" y="53690"/>
                  </a:lnTo>
                  <a:cubicBezTo>
                    <a:pt x="1043488" y="24487"/>
                    <a:pt x="1020174" y="488"/>
                    <a:pt x="9909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E9A6AB8-C262-4F5C-9738-B053FE11F376}"/>
              </a:ext>
            </a:extLst>
          </p:cNvPr>
          <p:cNvSpPr txBox="1"/>
          <p:nvPr/>
        </p:nvSpPr>
        <p:spPr>
          <a:xfrm>
            <a:off x="6670620" y="4327613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£96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89FBA2-E0E6-492F-8A1C-C43EB45AEA9A}"/>
              </a:ext>
            </a:extLst>
          </p:cNvPr>
          <p:cNvSpPr txBox="1"/>
          <p:nvPr/>
        </p:nvSpPr>
        <p:spPr>
          <a:xfrm>
            <a:off x="6627373" y="2616715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£12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1838AB-76AD-49EC-B232-815BF68981B3}"/>
              </a:ext>
            </a:extLst>
          </p:cNvPr>
          <p:cNvSpPr txBox="1"/>
          <p:nvPr/>
        </p:nvSpPr>
        <p:spPr>
          <a:xfrm>
            <a:off x="5686941" y="49107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CPA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5BCBAEF-B271-48DF-8B87-860CCAA02DAD}"/>
              </a:ext>
            </a:extLst>
          </p:cNvPr>
          <p:cNvGrpSpPr/>
          <p:nvPr/>
        </p:nvGrpSpPr>
        <p:grpSpPr>
          <a:xfrm>
            <a:off x="2896501" y="4183146"/>
            <a:ext cx="745869" cy="731930"/>
            <a:chOff x="3294044" y="3282950"/>
            <a:chExt cx="750629" cy="736600"/>
          </a:xfrm>
        </p:grpSpPr>
        <p:sp>
          <p:nvSpPr>
            <p:cNvPr id="55" name="Freeform 1738">
              <a:extLst>
                <a:ext uri="{FF2B5EF4-FFF2-40B4-BE49-F238E27FC236}">
                  <a16:creationId xmlns:a16="http://schemas.microsoft.com/office/drawing/2014/main" id="{156ADA94-AB32-4D08-993D-F9A88F923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44" y="3282950"/>
              <a:ext cx="736599" cy="736600"/>
            </a:xfrm>
            <a:custGeom>
              <a:avLst/>
              <a:gdLst>
                <a:gd name="T0" fmla="*/ 0 w 210"/>
                <a:gd name="T1" fmla="*/ 0 h 210"/>
                <a:gd name="T2" fmla="*/ 0 w 210"/>
                <a:gd name="T3" fmla="*/ 210 h 210"/>
                <a:gd name="T4" fmla="*/ 210 w 210"/>
                <a:gd name="T5" fmla="*/ 210 h 210"/>
                <a:gd name="T6" fmla="*/ 210 w 210"/>
                <a:gd name="T7" fmla="*/ 206 h 210"/>
                <a:gd name="T8" fmla="*/ 4 w 210"/>
                <a:gd name="T9" fmla="*/ 206 h 210"/>
                <a:gd name="T10" fmla="*/ 4 w 210"/>
                <a:gd name="T11" fmla="*/ 0 h 210"/>
                <a:gd name="T12" fmla="*/ 0 w 210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0" y="0"/>
                  </a:moveTo>
                  <a:lnTo>
                    <a:pt x="0" y="210"/>
                  </a:lnTo>
                  <a:lnTo>
                    <a:pt x="210" y="210"/>
                  </a:lnTo>
                  <a:lnTo>
                    <a:pt x="210" y="206"/>
                  </a:lnTo>
                  <a:lnTo>
                    <a:pt x="4" y="20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739">
              <a:extLst>
                <a:ext uri="{FF2B5EF4-FFF2-40B4-BE49-F238E27FC236}">
                  <a16:creationId xmlns:a16="http://schemas.microsoft.com/office/drawing/2014/main" id="{2D5E0DFE-297F-442E-BB73-CA35BE0F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596" y="3496914"/>
              <a:ext cx="726077" cy="494575"/>
            </a:xfrm>
            <a:custGeom>
              <a:avLst/>
              <a:gdLst>
                <a:gd name="T0" fmla="*/ 1306 w 1598"/>
                <a:gd name="T1" fmla="*/ 34 h 1086"/>
                <a:gd name="T2" fmla="*/ 1545 w 1598"/>
                <a:gd name="T3" fmla="*/ 72 h 1086"/>
                <a:gd name="T4" fmla="*/ 976 w 1598"/>
                <a:gd name="T5" fmla="*/ 641 h 1086"/>
                <a:gd name="T6" fmla="*/ 710 w 1598"/>
                <a:gd name="T7" fmla="*/ 376 h 1086"/>
                <a:gd name="T8" fmla="*/ 687 w 1598"/>
                <a:gd name="T9" fmla="*/ 376 h 1086"/>
                <a:gd name="T10" fmla="*/ 7 w 1598"/>
                <a:gd name="T11" fmla="*/ 1056 h 1086"/>
                <a:gd name="T12" fmla="*/ 7 w 1598"/>
                <a:gd name="T13" fmla="*/ 1080 h 1086"/>
                <a:gd name="T14" fmla="*/ 31 w 1598"/>
                <a:gd name="T15" fmla="*/ 1080 h 1086"/>
                <a:gd name="T16" fmla="*/ 699 w 1598"/>
                <a:gd name="T17" fmla="*/ 412 h 1086"/>
                <a:gd name="T18" fmla="*/ 964 w 1598"/>
                <a:gd name="T19" fmla="*/ 677 h 1086"/>
                <a:gd name="T20" fmla="*/ 976 w 1598"/>
                <a:gd name="T21" fmla="*/ 682 h 1086"/>
                <a:gd name="T22" fmla="*/ 987 w 1598"/>
                <a:gd name="T23" fmla="*/ 677 h 1086"/>
                <a:gd name="T24" fmla="*/ 1592 w 1598"/>
                <a:gd name="T25" fmla="*/ 73 h 1086"/>
                <a:gd name="T26" fmla="*/ 1596 w 1598"/>
                <a:gd name="T27" fmla="*/ 56 h 1086"/>
                <a:gd name="T28" fmla="*/ 1583 w 1598"/>
                <a:gd name="T29" fmla="*/ 44 h 1086"/>
                <a:gd name="T30" fmla="*/ 1311 w 1598"/>
                <a:gd name="T31" fmla="*/ 1 h 1086"/>
                <a:gd name="T32" fmla="*/ 1292 w 1598"/>
                <a:gd name="T33" fmla="*/ 15 h 1086"/>
                <a:gd name="T34" fmla="*/ 1306 w 1598"/>
                <a:gd name="T35" fmla="*/ 34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8" h="1086">
                  <a:moveTo>
                    <a:pt x="1306" y="34"/>
                  </a:moveTo>
                  <a:lnTo>
                    <a:pt x="1545" y="72"/>
                  </a:lnTo>
                  <a:lnTo>
                    <a:pt x="976" y="641"/>
                  </a:lnTo>
                  <a:lnTo>
                    <a:pt x="710" y="376"/>
                  </a:lnTo>
                  <a:cubicBezTo>
                    <a:pt x="704" y="370"/>
                    <a:pt x="693" y="370"/>
                    <a:pt x="687" y="376"/>
                  </a:cubicBezTo>
                  <a:lnTo>
                    <a:pt x="7" y="1056"/>
                  </a:lnTo>
                  <a:cubicBezTo>
                    <a:pt x="0" y="1063"/>
                    <a:pt x="0" y="1073"/>
                    <a:pt x="7" y="1080"/>
                  </a:cubicBezTo>
                  <a:cubicBezTo>
                    <a:pt x="14" y="1086"/>
                    <a:pt x="24" y="1086"/>
                    <a:pt x="31" y="1080"/>
                  </a:cubicBezTo>
                  <a:lnTo>
                    <a:pt x="699" y="412"/>
                  </a:lnTo>
                  <a:lnTo>
                    <a:pt x="964" y="677"/>
                  </a:lnTo>
                  <a:cubicBezTo>
                    <a:pt x="967" y="680"/>
                    <a:pt x="971" y="682"/>
                    <a:pt x="976" y="682"/>
                  </a:cubicBezTo>
                  <a:cubicBezTo>
                    <a:pt x="980" y="682"/>
                    <a:pt x="984" y="680"/>
                    <a:pt x="987" y="677"/>
                  </a:cubicBezTo>
                  <a:lnTo>
                    <a:pt x="1592" y="73"/>
                  </a:lnTo>
                  <a:cubicBezTo>
                    <a:pt x="1596" y="68"/>
                    <a:pt x="1598" y="62"/>
                    <a:pt x="1596" y="56"/>
                  </a:cubicBezTo>
                  <a:cubicBezTo>
                    <a:pt x="1594" y="50"/>
                    <a:pt x="1589" y="45"/>
                    <a:pt x="1583" y="44"/>
                  </a:cubicBezTo>
                  <a:lnTo>
                    <a:pt x="1311" y="1"/>
                  </a:lnTo>
                  <a:cubicBezTo>
                    <a:pt x="1302" y="0"/>
                    <a:pt x="1293" y="6"/>
                    <a:pt x="1292" y="15"/>
                  </a:cubicBezTo>
                  <a:cubicBezTo>
                    <a:pt x="1290" y="24"/>
                    <a:pt x="1296" y="33"/>
                    <a:pt x="1306" y="34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740">
              <a:extLst>
                <a:ext uri="{FF2B5EF4-FFF2-40B4-BE49-F238E27FC236}">
                  <a16:creationId xmlns:a16="http://schemas.microsoft.com/office/drawing/2014/main" id="{8B93DFC7-15DB-4EAC-982F-26D0326B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627" y="3517959"/>
              <a:ext cx="21046" cy="129783"/>
            </a:xfrm>
            <a:custGeom>
              <a:avLst/>
              <a:gdLst>
                <a:gd name="T0" fmla="*/ 9 w 43"/>
                <a:gd name="T1" fmla="*/ 16 h 284"/>
                <a:gd name="T2" fmla="*/ 0 w 43"/>
                <a:gd name="T3" fmla="*/ 266 h 284"/>
                <a:gd name="T4" fmla="*/ 16 w 43"/>
                <a:gd name="T5" fmla="*/ 283 h 284"/>
                <a:gd name="T6" fmla="*/ 33 w 43"/>
                <a:gd name="T7" fmla="*/ 267 h 284"/>
                <a:gd name="T8" fmla="*/ 43 w 43"/>
                <a:gd name="T9" fmla="*/ 17 h 284"/>
                <a:gd name="T10" fmla="*/ 27 w 43"/>
                <a:gd name="T11" fmla="*/ 0 h 284"/>
                <a:gd name="T12" fmla="*/ 9 w 43"/>
                <a:gd name="T13" fmla="*/ 1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84">
                  <a:moveTo>
                    <a:pt x="9" y="16"/>
                  </a:moveTo>
                  <a:lnTo>
                    <a:pt x="0" y="266"/>
                  </a:lnTo>
                  <a:cubicBezTo>
                    <a:pt x="0" y="275"/>
                    <a:pt x="7" y="283"/>
                    <a:pt x="16" y="283"/>
                  </a:cubicBezTo>
                  <a:cubicBezTo>
                    <a:pt x="25" y="284"/>
                    <a:pt x="33" y="277"/>
                    <a:pt x="33" y="267"/>
                  </a:cubicBezTo>
                  <a:lnTo>
                    <a:pt x="43" y="17"/>
                  </a:lnTo>
                  <a:cubicBezTo>
                    <a:pt x="43" y="8"/>
                    <a:pt x="36" y="0"/>
                    <a:pt x="27" y="0"/>
                  </a:cubicBezTo>
                  <a:cubicBezTo>
                    <a:pt x="17" y="0"/>
                    <a:pt x="10" y="7"/>
                    <a:pt x="9" y="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B7A870-60EB-47E4-940E-64DC926A589E}"/>
              </a:ext>
            </a:extLst>
          </p:cNvPr>
          <p:cNvGrpSpPr/>
          <p:nvPr/>
        </p:nvGrpSpPr>
        <p:grpSpPr>
          <a:xfrm>
            <a:off x="8373673" y="2305497"/>
            <a:ext cx="1106424" cy="967453"/>
            <a:chOff x="5028889" y="1990367"/>
            <a:chExt cx="1106424" cy="967453"/>
          </a:xfrm>
        </p:grpSpPr>
        <p:pic>
          <p:nvPicPr>
            <p:cNvPr id="53" name="Graphic 52" descr="Shopping bag outline">
              <a:extLst>
                <a:ext uri="{FF2B5EF4-FFF2-40B4-BE49-F238E27FC236}">
                  <a16:creationId xmlns:a16="http://schemas.microsoft.com/office/drawing/2014/main" id="{D64C5DCD-57C2-48DE-8FD4-A5165C8FA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28889" y="1990367"/>
              <a:ext cx="1106424" cy="967453"/>
            </a:xfrm>
            <a:prstGeom prst="rect">
              <a:avLst/>
            </a:prstGeom>
          </p:spPr>
        </p:pic>
        <p:grpSp>
          <p:nvGrpSpPr>
            <p:cNvPr id="58" name="Diamond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BB295899-D90F-4C29-9934-7AD8744157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55927" y="2415092"/>
              <a:ext cx="355478" cy="355478"/>
              <a:chOff x="3197226" y="1712913"/>
              <a:chExt cx="361950" cy="361950"/>
            </a:xfrm>
            <a:solidFill>
              <a:schemeClr val="accent1"/>
            </a:solidFill>
          </p:grpSpPr>
          <p:sp>
            <p:nvSpPr>
              <p:cNvPr id="59" name="Freeform 906">
                <a:extLst>
                  <a:ext uri="{FF2B5EF4-FFF2-40B4-BE49-F238E27FC236}">
                    <a16:creationId xmlns:a16="http://schemas.microsoft.com/office/drawing/2014/main" id="{26FD26B9-F7CC-437E-B3DA-02E569FF4C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7226" y="1793875"/>
                <a:ext cx="361950" cy="280988"/>
              </a:xfrm>
              <a:custGeom>
                <a:avLst/>
                <a:gdLst>
                  <a:gd name="T0" fmla="*/ 99 w 2138"/>
                  <a:gd name="T1" fmla="*/ 500 h 1667"/>
                  <a:gd name="T2" fmla="*/ 1044 w 2138"/>
                  <a:gd name="T3" fmla="*/ 1565 h 1667"/>
                  <a:gd name="T4" fmla="*/ 2037 w 2138"/>
                  <a:gd name="T5" fmla="*/ 510 h 1667"/>
                  <a:gd name="T6" fmla="*/ 1697 w 2138"/>
                  <a:gd name="T7" fmla="*/ 83 h 1667"/>
                  <a:gd name="T8" fmla="*/ 402 w 2138"/>
                  <a:gd name="T9" fmla="*/ 83 h 1667"/>
                  <a:gd name="T10" fmla="*/ 99 w 2138"/>
                  <a:gd name="T11" fmla="*/ 500 h 1667"/>
                  <a:gd name="T12" fmla="*/ 1043 w 2138"/>
                  <a:gd name="T13" fmla="*/ 1667 h 1667"/>
                  <a:gd name="T14" fmla="*/ 1042 w 2138"/>
                  <a:gd name="T15" fmla="*/ 1667 h 1667"/>
                  <a:gd name="T16" fmla="*/ 1012 w 2138"/>
                  <a:gd name="T17" fmla="*/ 1654 h 1667"/>
                  <a:gd name="T18" fmla="*/ 14 w 2138"/>
                  <a:gd name="T19" fmla="*/ 530 h 1667"/>
                  <a:gd name="T20" fmla="*/ 12 w 2138"/>
                  <a:gd name="T21" fmla="*/ 478 h 1667"/>
                  <a:gd name="T22" fmla="*/ 347 w 2138"/>
                  <a:gd name="T23" fmla="*/ 17 h 1667"/>
                  <a:gd name="T24" fmla="*/ 381 w 2138"/>
                  <a:gd name="T25" fmla="*/ 0 h 1667"/>
                  <a:gd name="T26" fmla="*/ 1717 w 2138"/>
                  <a:gd name="T27" fmla="*/ 0 h 1667"/>
                  <a:gd name="T28" fmla="*/ 1749 w 2138"/>
                  <a:gd name="T29" fmla="*/ 16 h 1667"/>
                  <a:gd name="T30" fmla="*/ 2125 w 2138"/>
                  <a:gd name="T31" fmla="*/ 486 h 1667"/>
                  <a:gd name="T32" fmla="*/ 2123 w 2138"/>
                  <a:gd name="T33" fmla="*/ 541 h 1667"/>
                  <a:gd name="T34" fmla="*/ 1073 w 2138"/>
                  <a:gd name="T35" fmla="*/ 1654 h 1667"/>
                  <a:gd name="T36" fmla="*/ 1043 w 2138"/>
                  <a:gd name="T37" fmla="*/ 1667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8" h="1667">
                    <a:moveTo>
                      <a:pt x="99" y="500"/>
                    </a:moveTo>
                    <a:lnTo>
                      <a:pt x="1044" y="1565"/>
                    </a:lnTo>
                    <a:lnTo>
                      <a:pt x="2037" y="510"/>
                    </a:lnTo>
                    <a:lnTo>
                      <a:pt x="1697" y="83"/>
                    </a:lnTo>
                    <a:lnTo>
                      <a:pt x="402" y="83"/>
                    </a:lnTo>
                    <a:lnTo>
                      <a:pt x="99" y="500"/>
                    </a:lnTo>
                    <a:close/>
                    <a:moveTo>
                      <a:pt x="1043" y="1667"/>
                    </a:moveTo>
                    <a:lnTo>
                      <a:pt x="1042" y="1667"/>
                    </a:lnTo>
                    <a:cubicBezTo>
                      <a:pt x="1031" y="1667"/>
                      <a:pt x="1020" y="1662"/>
                      <a:pt x="1012" y="1654"/>
                    </a:cubicBezTo>
                    <a:lnTo>
                      <a:pt x="14" y="530"/>
                    </a:lnTo>
                    <a:cubicBezTo>
                      <a:pt x="1" y="516"/>
                      <a:pt x="0" y="494"/>
                      <a:pt x="12" y="478"/>
                    </a:cubicBezTo>
                    <a:lnTo>
                      <a:pt x="347" y="17"/>
                    </a:lnTo>
                    <a:cubicBezTo>
                      <a:pt x="355" y="6"/>
                      <a:pt x="367" y="0"/>
                      <a:pt x="381" y="0"/>
                    </a:cubicBezTo>
                    <a:lnTo>
                      <a:pt x="1717" y="0"/>
                    </a:lnTo>
                    <a:cubicBezTo>
                      <a:pt x="1730" y="0"/>
                      <a:pt x="1741" y="6"/>
                      <a:pt x="1749" y="16"/>
                    </a:cubicBezTo>
                    <a:lnTo>
                      <a:pt x="2125" y="486"/>
                    </a:lnTo>
                    <a:cubicBezTo>
                      <a:pt x="2138" y="502"/>
                      <a:pt x="2137" y="526"/>
                      <a:pt x="2123" y="541"/>
                    </a:cubicBezTo>
                    <a:lnTo>
                      <a:pt x="1073" y="1654"/>
                    </a:lnTo>
                    <a:cubicBezTo>
                      <a:pt x="1065" y="1663"/>
                      <a:pt x="1054" y="1667"/>
                      <a:pt x="1043" y="1667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907">
                <a:extLst>
                  <a:ext uri="{FF2B5EF4-FFF2-40B4-BE49-F238E27FC236}">
                    <a16:creationId xmlns:a16="http://schemas.microsoft.com/office/drawing/2014/main" id="{133A1BF1-EE8A-4EEF-98E8-836B1403B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4" y="1873250"/>
                <a:ext cx="350838" cy="12700"/>
              </a:xfrm>
              <a:custGeom>
                <a:avLst/>
                <a:gdLst>
                  <a:gd name="T0" fmla="*/ 2040 w 2082"/>
                  <a:gd name="T1" fmla="*/ 83 h 83"/>
                  <a:gd name="T2" fmla="*/ 2040 w 2082"/>
                  <a:gd name="T3" fmla="*/ 83 h 83"/>
                  <a:gd name="T4" fmla="*/ 42 w 2082"/>
                  <a:gd name="T5" fmla="*/ 76 h 83"/>
                  <a:gd name="T6" fmla="*/ 1 w 2082"/>
                  <a:gd name="T7" fmla="*/ 38 h 83"/>
                  <a:gd name="T8" fmla="*/ 42 w 2082"/>
                  <a:gd name="T9" fmla="*/ 0 h 83"/>
                  <a:gd name="T10" fmla="*/ 42 w 2082"/>
                  <a:gd name="T11" fmla="*/ 0 h 83"/>
                  <a:gd name="T12" fmla="*/ 2040 w 2082"/>
                  <a:gd name="T13" fmla="*/ 6 h 83"/>
                  <a:gd name="T14" fmla="*/ 2082 w 2082"/>
                  <a:gd name="T15" fmla="*/ 45 h 83"/>
                  <a:gd name="T16" fmla="*/ 2040 w 2082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2" h="83">
                    <a:moveTo>
                      <a:pt x="2040" y="83"/>
                    </a:moveTo>
                    <a:lnTo>
                      <a:pt x="2040" y="83"/>
                    </a:lnTo>
                    <a:lnTo>
                      <a:pt x="42" y="76"/>
                    </a:lnTo>
                    <a:cubicBezTo>
                      <a:pt x="19" y="75"/>
                      <a:pt x="0" y="60"/>
                      <a:pt x="1" y="38"/>
                    </a:cubicBezTo>
                    <a:cubicBezTo>
                      <a:pt x="1" y="15"/>
                      <a:pt x="19" y="0"/>
                      <a:pt x="42" y="0"/>
                    </a:cubicBezTo>
                    <a:lnTo>
                      <a:pt x="42" y="0"/>
                    </a:lnTo>
                    <a:lnTo>
                      <a:pt x="2040" y="6"/>
                    </a:lnTo>
                    <a:cubicBezTo>
                      <a:pt x="2063" y="6"/>
                      <a:pt x="2082" y="22"/>
                      <a:pt x="2082" y="45"/>
                    </a:cubicBezTo>
                    <a:cubicBezTo>
                      <a:pt x="2082" y="68"/>
                      <a:pt x="2063" y="83"/>
                      <a:pt x="2040" y="8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908">
                <a:extLst>
                  <a:ext uri="{FF2B5EF4-FFF2-40B4-BE49-F238E27FC236}">
                    <a16:creationId xmlns:a16="http://schemas.microsoft.com/office/drawing/2014/main" id="{78A142D9-26DD-40C0-9715-6D1444C06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551" y="1795463"/>
                <a:ext cx="236538" cy="82550"/>
              </a:xfrm>
              <a:custGeom>
                <a:avLst/>
                <a:gdLst>
                  <a:gd name="T0" fmla="*/ 1007 w 1400"/>
                  <a:gd name="T1" fmla="*/ 490 h 493"/>
                  <a:gd name="T2" fmla="*/ 1005 w 1400"/>
                  <a:gd name="T3" fmla="*/ 490 h 493"/>
                  <a:gd name="T4" fmla="*/ 973 w 1400"/>
                  <a:gd name="T5" fmla="*/ 475 h 493"/>
                  <a:gd name="T6" fmla="*/ 699 w 1400"/>
                  <a:gd name="T7" fmla="*/ 112 h 493"/>
                  <a:gd name="T8" fmla="*/ 368 w 1400"/>
                  <a:gd name="T9" fmla="*/ 479 h 493"/>
                  <a:gd name="T10" fmla="*/ 335 w 1400"/>
                  <a:gd name="T11" fmla="*/ 492 h 493"/>
                  <a:gd name="T12" fmla="*/ 303 w 1400"/>
                  <a:gd name="T13" fmla="*/ 475 h 493"/>
                  <a:gd name="T14" fmla="*/ 14 w 1400"/>
                  <a:gd name="T15" fmla="*/ 72 h 493"/>
                  <a:gd name="T16" fmla="*/ 23 w 1400"/>
                  <a:gd name="T17" fmla="*/ 13 h 493"/>
                  <a:gd name="T18" fmla="*/ 81 w 1400"/>
                  <a:gd name="T19" fmla="*/ 23 h 493"/>
                  <a:gd name="T20" fmla="*/ 341 w 1400"/>
                  <a:gd name="T21" fmla="*/ 385 h 493"/>
                  <a:gd name="T22" fmla="*/ 671 w 1400"/>
                  <a:gd name="T23" fmla="*/ 20 h 493"/>
                  <a:gd name="T24" fmla="*/ 704 w 1400"/>
                  <a:gd name="T25" fmla="*/ 6 h 493"/>
                  <a:gd name="T26" fmla="*/ 735 w 1400"/>
                  <a:gd name="T27" fmla="*/ 22 h 493"/>
                  <a:gd name="T28" fmla="*/ 1009 w 1400"/>
                  <a:gd name="T29" fmla="*/ 384 h 493"/>
                  <a:gd name="T30" fmla="*/ 1321 w 1400"/>
                  <a:gd name="T31" fmla="*/ 20 h 493"/>
                  <a:gd name="T32" fmla="*/ 1380 w 1400"/>
                  <a:gd name="T33" fmla="*/ 16 h 493"/>
                  <a:gd name="T34" fmla="*/ 1385 w 1400"/>
                  <a:gd name="T35" fmla="*/ 75 h 493"/>
                  <a:gd name="T36" fmla="*/ 1038 w 1400"/>
                  <a:gd name="T37" fmla="*/ 477 h 493"/>
                  <a:gd name="T38" fmla="*/ 1007 w 1400"/>
                  <a:gd name="T39" fmla="*/ 49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00" h="493">
                    <a:moveTo>
                      <a:pt x="1007" y="490"/>
                    </a:moveTo>
                    <a:lnTo>
                      <a:pt x="1005" y="490"/>
                    </a:lnTo>
                    <a:cubicBezTo>
                      <a:pt x="993" y="490"/>
                      <a:pt x="981" y="485"/>
                      <a:pt x="973" y="475"/>
                    </a:cubicBezTo>
                    <a:lnTo>
                      <a:pt x="699" y="112"/>
                    </a:lnTo>
                    <a:lnTo>
                      <a:pt x="368" y="479"/>
                    </a:lnTo>
                    <a:cubicBezTo>
                      <a:pt x="360" y="488"/>
                      <a:pt x="347" y="493"/>
                      <a:pt x="335" y="492"/>
                    </a:cubicBezTo>
                    <a:cubicBezTo>
                      <a:pt x="322" y="492"/>
                      <a:pt x="311" y="485"/>
                      <a:pt x="303" y="475"/>
                    </a:cubicBezTo>
                    <a:lnTo>
                      <a:pt x="14" y="72"/>
                    </a:lnTo>
                    <a:cubicBezTo>
                      <a:pt x="0" y="53"/>
                      <a:pt x="4" y="27"/>
                      <a:pt x="23" y="13"/>
                    </a:cubicBezTo>
                    <a:cubicBezTo>
                      <a:pt x="42" y="0"/>
                      <a:pt x="68" y="4"/>
                      <a:pt x="81" y="23"/>
                    </a:cubicBezTo>
                    <a:lnTo>
                      <a:pt x="341" y="385"/>
                    </a:lnTo>
                    <a:lnTo>
                      <a:pt x="671" y="20"/>
                    </a:lnTo>
                    <a:cubicBezTo>
                      <a:pt x="680" y="10"/>
                      <a:pt x="691" y="5"/>
                      <a:pt x="704" y="6"/>
                    </a:cubicBezTo>
                    <a:cubicBezTo>
                      <a:pt x="716" y="6"/>
                      <a:pt x="728" y="12"/>
                      <a:pt x="735" y="22"/>
                    </a:cubicBezTo>
                    <a:lnTo>
                      <a:pt x="1009" y="384"/>
                    </a:lnTo>
                    <a:lnTo>
                      <a:pt x="1321" y="20"/>
                    </a:lnTo>
                    <a:cubicBezTo>
                      <a:pt x="1336" y="3"/>
                      <a:pt x="1363" y="1"/>
                      <a:pt x="1380" y="16"/>
                    </a:cubicBezTo>
                    <a:cubicBezTo>
                      <a:pt x="1398" y="31"/>
                      <a:pt x="1400" y="57"/>
                      <a:pt x="1385" y="75"/>
                    </a:cubicBezTo>
                    <a:lnTo>
                      <a:pt x="1038" y="477"/>
                    </a:lnTo>
                    <a:cubicBezTo>
                      <a:pt x="1030" y="486"/>
                      <a:pt x="1019" y="490"/>
                      <a:pt x="1007" y="49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909">
                <a:extLst>
                  <a:ext uri="{FF2B5EF4-FFF2-40B4-BE49-F238E27FC236}">
                    <a16:creationId xmlns:a16="http://schemas.microsoft.com/office/drawing/2014/main" id="{36627333-EC6C-404D-BF8E-FF934DCEC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189" y="1878013"/>
                <a:ext cx="30163" cy="69850"/>
              </a:xfrm>
              <a:custGeom>
                <a:avLst/>
                <a:gdLst>
                  <a:gd name="T0" fmla="*/ 46 w 185"/>
                  <a:gd name="T1" fmla="*/ 405 h 405"/>
                  <a:gd name="T2" fmla="*/ 35 w 185"/>
                  <a:gd name="T3" fmla="*/ 403 h 405"/>
                  <a:gd name="T4" fmla="*/ 6 w 185"/>
                  <a:gd name="T5" fmla="*/ 351 h 405"/>
                  <a:gd name="T6" fmla="*/ 99 w 185"/>
                  <a:gd name="T7" fmla="*/ 35 h 405"/>
                  <a:gd name="T8" fmla="*/ 150 w 185"/>
                  <a:gd name="T9" fmla="*/ 7 h 405"/>
                  <a:gd name="T10" fmla="*/ 179 w 185"/>
                  <a:gd name="T11" fmla="*/ 58 h 405"/>
                  <a:gd name="T12" fmla="*/ 86 w 185"/>
                  <a:gd name="T13" fmla="*/ 375 h 405"/>
                  <a:gd name="T14" fmla="*/ 46 w 185"/>
                  <a:gd name="T15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405">
                    <a:moveTo>
                      <a:pt x="46" y="405"/>
                    </a:moveTo>
                    <a:cubicBezTo>
                      <a:pt x="43" y="405"/>
                      <a:pt x="39" y="404"/>
                      <a:pt x="35" y="403"/>
                    </a:cubicBezTo>
                    <a:cubicBezTo>
                      <a:pt x="13" y="396"/>
                      <a:pt x="0" y="373"/>
                      <a:pt x="6" y="351"/>
                    </a:cubicBezTo>
                    <a:lnTo>
                      <a:pt x="99" y="35"/>
                    </a:lnTo>
                    <a:cubicBezTo>
                      <a:pt x="105" y="13"/>
                      <a:pt x="128" y="0"/>
                      <a:pt x="150" y="7"/>
                    </a:cubicBezTo>
                    <a:cubicBezTo>
                      <a:pt x="172" y="13"/>
                      <a:pt x="185" y="36"/>
                      <a:pt x="179" y="58"/>
                    </a:cubicBezTo>
                    <a:lnTo>
                      <a:pt x="86" y="375"/>
                    </a:lnTo>
                    <a:cubicBezTo>
                      <a:pt x="81" y="393"/>
                      <a:pt x="65" y="405"/>
                      <a:pt x="46" y="405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910">
                <a:extLst>
                  <a:ext uri="{FF2B5EF4-FFF2-40B4-BE49-F238E27FC236}">
                    <a16:creationId xmlns:a16="http://schemas.microsoft.com/office/drawing/2014/main" id="{25807E7A-42B5-4A84-A055-874E11FCD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689" y="1974850"/>
                <a:ext cx="65088" cy="100013"/>
              </a:xfrm>
              <a:custGeom>
                <a:avLst/>
                <a:gdLst>
                  <a:gd name="T0" fmla="*/ 195 w 385"/>
                  <a:gd name="T1" fmla="*/ 594 h 594"/>
                  <a:gd name="T2" fmla="*/ 156 w 385"/>
                  <a:gd name="T3" fmla="*/ 561 h 594"/>
                  <a:gd name="T4" fmla="*/ 7 w 385"/>
                  <a:gd name="T5" fmla="*/ 88 h 594"/>
                  <a:gd name="T6" fmla="*/ 34 w 385"/>
                  <a:gd name="T7" fmla="*/ 34 h 594"/>
                  <a:gd name="T8" fmla="*/ 86 w 385"/>
                  <a:gd name="T9" fmla="*/ 61 h 594"/>
                  <a:gd name="T10" fmla="*/ 193 w 385"/>
                  <a:gd name="T11" fmla="*/ 405 h 594"/>
                  <a:gd name="T12" fmla="*/ 298 w 385"/>
                  <a:gd name="T13" fmla="*/ 35 h 594"/>
                  <a:gd name="T14" fmla="*/ 350 w 385"/>
                  <a:gd name="T15" fmla="*/ 6 h 594"/>
                  <a:gd name="T16" fmla="*/ 378 w 385"/>
                  <a:gd name="T17" fmla="*/ 58 h 594"/>
                  <a:gd name="T18" fmla="*/ 235 w 385"/>
                  <a:gd name="T19" fmla="*/ 560 h 594"/>
                  <a:gd name="T20" fmla="*/ 196 w 385"/>
                  <a:gd name="T21" fmla="*/ 594 h 594"/>
                  <a:gd name="T22" fmla="*/ 195 w 385"/>
                  <a:gd name="T2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5" h="594">
                    <a:moveTo>
                      <a:pt x="195" y="594"/>
                    </a:moveTo>
                    <a:cubicBezTo>
                      <a:pt x="178" y="594"/>
                      <a:pt x="162" y="578"/>
                      <a:pt x="156" y="561"/>
                    </a:cubicBezTo>
                    <a:cubicBezTo>
                      <a:pt x="155" y="559"/>
                      <a:pt x="83" y="330"/>
                      <a:pt x="7" y="88"/>
                    </a:cubicBezTo>
                    <a:cubicBezTo>
                      <a:pt x="0" y="66"/>
                      <a:pt x="12" y="41"/>
                      <a:pt x="34" y="34"/>
                    </a:cubicBezTo>
                    <a:cubicBezTo>
                      <a:pt x="56" y="27"/>
                      <a:pt x="80" y="39"/>
                      <a:pt x="86" y="61"/>
                    </a:cubicBezTo>
                    <a:cubicBezTo>
                      <a:pt x="130" y="198"/>
                      <a:pt x="160" y="307"/>
                      <a:pt x="193" y="405"/>
                    </a:cubicBezTo>
                    <a:lnTo>
                      <a:pt x="298" y="35"/>
                    </a:lnTo>
                    <a:cubicBezTo>
                      <a:pt x="305" y="13"/>
                      <a:pt x="328" y="0"/>
                      <a:pt x="350" y="6"/>
                    </a:cubicBezTo>
                    <a:cubicBezTo>
                      <a:pt x="372" y="13"/>
                      <a:pt x="385" y="36"/>
                      <a:pt x="378" y="58"/>
                    </a:cubicBezTo>
                    <a:lnTo>
                      <a:pt x="235" y="560"/>
                    </a:lnTo>
                    <a:cubicBezTo>
                      <a:pt x="230" y="577"/>
                      <a:pt x="214" y="594"/>
                      <a:pt x="196" y="594"/>
                    </a:cubicBezTo>
                    <a:lnTo>
                      <a:pt x="195" y="594"/>
                    </a:ln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911">
                <a:extLst>
                  <a:ext uri="{FF2B5EF4-FFF2-40B4-BE49-F238E27FC236}">
                    <a16:creationId xmlns:a16="http://schemas.microsoft.com/office/drawing/2014/main" id="{CE55220D-4378-4CEC-8D01-CB9C32903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9" y="1878013"/>
                <a:ext cx="34925" cy="76200"/>
              </a:xfrm>
              <a:custGeom>
                <a:avLst/>
                <a:gdLst>
                  <a:gd name="T0" fmla="*/ 152 w 199"/>
                  <a:gd name="T1" fmla="*/ 443 h 443"/>
                  <a:gd name="T2" fmla="*/ 113 w 199"/>
                  <a:gd name="T3" fmla="*/ 414 h 443"/>
                  <a:gd name="T4" fmla="*/ 6 w 199"/>
                  <a:gd name="T5" fmla="*/ 57 h 443"/>
                  <a:gd name="T6" fmla="*/ 35 w 199"/>
                  <a:gd name="T7" fmla="*/ 6 h 443"/>
                  <a:gd name="T8" fmla="*/ 86 w 199"/>
                  <a:gd name="T9" fmla="*/ 35 h 443"/>
                  <a:gd name="T10" fmla="*/ 192 w 199"/>
                  <a:gd name="T11" fmla="*/ 389 h 443"/>
                  <a:gd name="T12" fmla="*/ 165 w 199"/>
                  <a:gd name="T13" fmla="*/ 441 h 443"/>
                  <a:gd name="T14" fmla="*/ 152 w 199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443">
                    <a:moveTo>
                      <a:pt x="152" y="443"/>
                    </a:moveTo>
                    <a:cubicBezTo>
                      <a:pt x="135" y="443"/>
                      <a:pt x="118" y="432"/>
                      <a:pt x="113" y="414"/>
                    </a:cubicBezTo>
                    <a:cubicBezTo>
                      <a:pt x="47" y="205"/>
                      <a:pt x="6" y="58"/>
                      <a:pt x="6" y="57"/>
                    </a:cubicBezTo>
                    <a:cubicBezTo>
                      <a:pt x="0" y="35"/>
                      <a:pt x="13" y="12"/>
                      <a:pt x="35" y="6"/>
                    </a:cubicBezTo>
                    <a:cubicBezTo>
                      <a:pt x="58" y="0"/>
                      <a:pt x="80" y="13"/>
                      <a:pt x="86" y="35"/>
                    </a:cubicBezTo>
                    <a:cubicBezTo>
                      <a:pt x="87" y="36"/>
                      <a:pt x="127" y="182"/>
                      <a:pt x="192" y="389"/>
                    </a:cubicBezTo>
                    <a:cubicBezTo>
                      <a:pt x="199" y="411"/>
                      <a:pt x="187" y="434"/>
                      <a:pt x="165" y="441"/>
                    </a:cubicBezTo>
                    <a:cubicBezTo>
                      <a:pt x="161" y="443"/>
                      <a:pt x="156" y="443"/>
                      <a:pt x="152" y="44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912">
                <a:extLst>
                  <a:ext uri="{FF2B5EF4-FFF2-40B4-BE49-F238E27FC236}">
                    <a16:creationId xmlns:a16="http://schemas.microsoft.com/office/drawing/2014/main" id="{54BE19F7-4AA4-42A8-99B8-79059F675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276" y="1733550"/>
                <a:ext cx="31750" cy="39688"/>
              </a:xfrm>
              <a:custGeom>
                <a:avLst/>
                <a:gdLst>
                  <a:gd name="T0" fmla="*/ 148 w 195"/>
                  <a:gd name="T1" fmla="*/ 228 h 228"/>
                  <a:gd name="T2" fmla="*/ 114 w 195"/>
                  <a:gd name="T3" fmla="*/ 210 h 228"/>
                  <a:gd name="T4" fmla="*/ 14 w 195"/>
                  <a:gd name="T5" fmla="*/ 71 h 228"/>
                  <a:gd name="T6" fmla="*/ 23 w 195"/>
                  <a:gd name="T7" fmla="*/ 13 h 228"/>
                  <a:gd name="T8" fmla="*/ 81 w 195"/>
                  <a:gd name="T9" fmla="*/ 23 h 228"/>
                  <a:gd name="T10" fmla="*/ 181 w 195"/>
                  <a:gd name="T11" fmla="*/ 162 h 228"/>
                  <a:gd name="T12" fmla="*/ 172 w 195"/>
                  <a:gd name="T13" fmla="*/ 220 h 228"/>
                  <a:gd name="T14" fmla="*/ 148 w 195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28">
                    <a:moveTo>
                      <a:pt x="148" y="228"/>
                    </a:moveTo>
                    <a:cubicBezTo>
                      <a:pt x="135" y="228"/>
                      <a:pt x="122" y="222"/>
                      <a:pt x="114" y="210"/>
                    </a:cubicBezTo>
                    <a:lnTo>
                      <a:pt x="14" y="71"/>
                    </a:lnTo>
                    <a:cubicBezTo>
                      <a:pt x="0" y="52"/>
                      <a:pt x="5" y="26"/>
                      <a:pt x="23" y="13"/>
                    </a:cubicBezTo>
                    <a:cubicBezTo>
                      <a:pt x="42" y="0"/>
                      <a:pt x="68" y="4"/>
                      <a:pt x="81" y="23"/>
                    </a:cubicBezTo>
                    <a:lnTo>
                      <a:pt x="181" y="162"/>
                    </a:lnTo>
                    <a:cubicBezTo>
                      <a:pt x="195" y="180"/>
                      <a:pt x="191" y="206"/>
                      <a:pt x="172" y="220"/>
                    </a:cubicBezTo>
                    <a:cubicBezTo>
                      <a:pt x="164" y="225"/>
                      <a:pt x="156" y="228"/>
                      <a:pt x="148" y="228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913">
                <a:extLst>
                  <a:ext uri="{FF2B5EF4-FFF2-40B4-BE49-F238E27FC236}">
                    <a16:creationId xmlns:a16="http://schemas.microsoft.com/office/drawing/2014/main" id="{450DACD6-5429-48F5-A876-CF0554962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064" y="1747838"/>
                <a:ext cx="14288" cy="15875"/>
              </a:xfrm>
              <a:custGeom>
                <a:avLst/>
                <a:gdLst>
                  <a:gd name="T0" fmla="*/ 42 w 84"/>
                  <a:gd name="T1" fmla="*/ 100 h 100"/>
                  <a:gd name="T2" fmla="*/ 0 w 84"/>
                  <a:gd name="T3" fmla="*/ 58 h 100"/>
                  <a:gd name="T4" fmla="*/ 0 w 84"/>
                  <a:gd name="T5" fmla="*/ 42 h 100"/>
                  <a:gd name="T6" fmla="*/ 42 w 84"/>
                  <a:gd name="T7" fmla="*/ 0 h 100"/>
                  <a:gd name="T8" fmla="*/ 84 w 84"/>
                  <a:gd name="T9" fmla="*/ 42 h 100"/>
                  <a:gd name="T10" fmla="*/ 84 w 84"/>
                  <a:gd name="T11" fmla="*/ 58 h 100"/>
                  <a:gd name="T12" fmla="*/ 42 w 84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00">
                    <a:moveTo>
                      <a:pt x="42" y="100"/>
                    </a:moveTo>
                    <a:cubicBezTo>
                      <a:pt x="19" y="100"/>
                      <a:pt x="0" y="81"/>
                      <a:pt x="0" y="58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4" y="19"/>
                      <a:pt x="84" y="42"/>
                    </a:cubicBezTo>
                    <a:lnTo>
                      <a:pt x="84" y="58"/>
                    </a:lnTo>
                    <a:cubicBezTo>
                      <a:pt x="84" y="81"/>
                      <a:pt x="65" y="100"/>
                      <a:pt x="42" y="1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914">
                <a:extLst>
                  <a:ext uri="{FF2B5EF4-FFF2-40B4-BE49-F238E27FC236}">
                    <a16:creationId xmlns:a16="http://schemas.microsoft.com/office/drawing/2014/main" id="{94D24A86-F030-4E63-ABF7-171A97C55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4" y="1795463"/>
                <a:ext cx="19050" cy="15875"/>
              </a:xfrm>
              <a:custGeom>
                <a:avLst/>
                <a:gdLst>
                  <a:gd name="T0" fmla="*/ 62 w 110"/>
                  <a:gd name="T1" fmla="*/ 98 h 98"/>
                  <a:gd name="T2" fmla="*/ 40 w 110"/>
                  <a:gd name="T3" fmla="*/ 92 h 98"/>
                  <a:gd name="T4" fmla="*/ 26 w 110"/>
                  <a:gd name="T5" fmla="*/ 83 h 98"/>
                  <a:gd name="T6" fmla="*/ 12 w 110"/>
                  <a:gd name="T7" fmla="*/ 26 h 98"/>
                  <a:gd name="T8" fmla="*/ 70 w 110"/>
                  <a:gd name="T9" fmla="*/ 12 h 98"/>
                  <a:gd name="T10" fmla="*/ 84 w 110"/>
                  <a:gd name="T11" fmla="*/ 21 h 98"/>
                  <a:gd name="T12" fmla="*/ 98 w 110"/>
                  <a:gd name="T13" fmla="*/ 78 h 98"/>
                  <a:gd name="T14" fmla="*/ 62 w 110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98">
                    <a:moveTo>
                      <a:pt x="62" y="98"/>
                    </a:moveTo>
                    <a:cubicBezTo>
                      <a:pt x="55" y="98"/>
                      <a:pt x="47" y="96"/>
                      <a:pt x="40" y="92"/>
                    </a:cubicBezTo>
                    <a:lnTo>
                      <a:pt x="26" y="83"/>
                    </a:lnTo>
                    <a:cubicBezTo>
                      <a:pt x="6" y="72"/>
                      <a:pt x="0" y="46"/>
                      <a:pt x="12" y="26"/>
                    </a:cubicBezTo>
                    <a:cubicBezTo>
                      <a:pt x="24" y="7"/>
                      <a:pt x="50" y="0"/>
                      <a:pt x="70" y="12"/>
                    </a:cubicBezTo>
                    <a:lnTo>
                      <a:pt x="84" y="21"/>
                    </a:lnTo>
                    <a:cubicBezTo>
                      <a:pt x="103" y="33"/>
                      <a:pt x="110" y="59"/>
                      <a:pt x="98" y="78"/>
                    </a:cubicBezTo>
                    <a:cubicBezTo>
                      <a:pt x="90" y="91"/>
                      <a:pt x="76" y="98"/>
                      <a:pt x="62" y="98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915">
                <a:extLst>
                  <a:ext uri="{FF2B5EF4-FFF2-40B4-BE49-F238E27FC236}">
                    <a16:creationId xmlns:a16="http://schemas.microsoft.com/office/drawing/2014/main" id="{F93040CE-5D15-4ABA-9287-75AB5E6D0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014" y="1792288"/>
                <a:ext cx="17463" cy="17463"/>
              </a:xfrm>
              <a:custGeom>
                <a:avLst/>
                <a:gdLst>
                  <a:gd name="T0" fmla="*/ 48 w 110"/>
                  <a:gd name="T1" fmla="*/ 98 h 98"/>
                  <a:gd name="T2" fmla="*/ 12 w 110"/>
                  <a:gd name="T3" fmla="*/ 78 h 98"/>
                  <a:gd name="T4" fmla="*/ 26 w 110"/>
                  <a:gd name="T5" fmla="*/ 21 h 98"/>
                  <a:gd name="T6" fmla="*/ 40 w 110"/>
                  <a:gd name="T7" fmla="*/ 12 h 98"/>
                  <a:gd name="T8" fmla="*/ 98 w 110"/>
                  <a:gd name="T9" fmla="*/ 26 h 98"/>
                  <a:gd name="T10" fmla="*/ 84 w 110"/>
                  <a:gd name="T11" fmla="*/ 83 h 98"/>
                  <a:gd name="T12" fmla="*/ 69 w 110"/>
                  <a:gd name="T13" fmla="*/ 92 h 98"/>
                  <a:gd name="T14" fmla="*/ 48 w 110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98">
                    <a:moveTo>
                      <a:pt x="48" y="98"/>
                    </a:moveTo>
                    <a:cubicBezTo>
                      <a:pt x="34" y="98"/>
                      <a:pt x="20" y="91"/>
                      <a:pt x="12" y="78"/>
                    </a:cubicBezTo>
                    <a:cubicBezTo>
                      <a:pt x="0" y="58"/>
                      <a:pt x="6" y="32"/>
                      <a:pt x="26" y="21"/>
                    </a:cubicBezTo>
                    <a:lnTo>
                      <a:pt x="40" y="12"/>
                    </a:lnTo>
                    <a:cubicBezTo>
                      <a:pt x="60" y="0"/>
                      <a:pt x="86" y="6"/>
                      <a:pt x="98" y="26"/>
                    </a:cubicBezTo>
                    <a:cubicBezTo>
                      <a:pt x="110" y="45"/>
                      <a:pt x="103" y="71"/>
                      <a:pt x="84" y="83"/>
                    </a:cubicBezTo>
                    <a:lnTo>
                      <a:pt x="69" y="92"/>
                    </a:lnTo>
                    <a:cubicBezTo>
                      <a:pt x="63" y="96"/>
                      <a:pt x="55" y="98"/>
                      <a:pt x="48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916">
                <a:extLst>
                  <a:ext uri="{FF2B5EF4-FFF2-40B4-BE49-F238E27FC236}">
                    <a16:creationId xmlns:a16="http://schemas.microsoft.com/office/drawing/2014/main" id="{77683FE1-0ED9-42AC-B780-541A4A1BC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51" y="1736725"/>
                <a:ext cx="33338" cy="38100"/>
              </a:xfrm>
              <a:custGeom>
                <a:avLst/>
                <a:gdLst>
                  <a:gd name="T0" fmla="*/ 47 w 195"/>
                  <a:gd name="T1" fmla="*/ 228 h 228"/>
                  <a:gd name="T2" fmla="*/ 23 w 195"/>
                  <a:gd name="T3" fmla="*/ 220 h 228"/>
                  <a:gd name="T4" fmla="*/ 14 w 195"/>
                  <a:gd name="T5" fmla="*/ 162 h 228"/>
                  <a:gd name="T6" fmla="*/ 114 w 195"/>
                  <a:gd name="T7" fmla="*/ 23 h 228"/>
                  <a:gd name="T8" fmla="*/ 172 w 195"/>
                  <a:gd name="T9" fmla="*/ 13 h 228"/>
                  <a:gd name="T10" fmla="*/ 181 w 195"/>
                  <a:gd name="T11" fmla="*/ 72 h 228"/>
                  <a:gd name="T12" fmla="*/ 81 w 195"/>
                  <a:gd name="T13" fmla="*/ 211 h 228"/>
                  <a:gd name="T14" fmla="*/ 47 w 195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28">
                    <a:moveTo>
                      <a:pt x="47" y="228"/>
                    </a:moveTo>
                    <a:cubicBezTo>
                      <a:pt x="39" y="228"/>
                      <a:pt x="31" y="226"/>
                      <a:pt x="23" y="220"/>
                    </a:cubicBezTo>
                    <a:cubicBezTo>
                      <a:pt x="5" y="207"/>
                      <a:pt x="0" y="181"/>
                      <a:pt x="14" y="162"/>
                    </a:cubicBezTo>
                    <a:lnTo>
                      <a:pt x="114" y="23"/>
                    </a:lnTo>
                    <a:cubicBezTo>
                      <a:pt x="127" y="4"/>
                      <a:pt x="153" y="0"/>
                      <a:pt x="172" y="13"/>
                    </a:cubicBezTo>
                    <a:cubicBezTo>
                      <a:pt x="191" y="27"/>
                      <a:pt x="195" y="53"/>
                      <a:pt x="181" y="72"/>
                    </a:cubicBezTo>
                    <a:lnTo>
                      <a:pt x="81" y="211"/>
                    </a:lnTo>
                    <a:cubicBezTo>
                      <a:pt x="73" y="222"/>
                      <a:pt x="60" y="228"/>
                      <a:pt x="47" y="2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917">
                <a:extLst>
                  <a:ext uri="{FF2B5EF4-FFF2-40B4-BE49-F238E27FC236}">
                    <a16:creationId xmlns:a16="http://schemas.microsoft.com/office/drawing/2014/main" id="{5CBBD29B-9C64-4AF5-9A1A-57C731439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939" y="1749425"/>
                <a:ext cx="14288" cy="17463"/>
              </a:xfrm>
              <a:custGeom>
                <a:avLst/>
                <a:gdLst>
                  <a:gd name="T0" fmla="*/ 42 w 84"/>
                  <a:gd name="T1" fmla="*/ 100 h 100"/>
                  <a:gd name="T2" fmla="*/ 0 w 84"/>
                  <a:gd name="T3" fmla="*/ 58 h 100"/>
                  <a:gd name="T4" fmla="*/ 0 w 84"/>
                  <a:gd name="T5" fmla="*/ 41 h 100"/>
                  <a:gd name="T6" fmla="*/ 42 w 84"/>
                  <a:gd name="T7" fmla="*/ 0 h 100"/>
                  <a:gd name="T8" fmla="*/ 84 w 84"/>
                  <a:gd name="T9" fmla="*/ 41 h 100"/>
                  <a:gd name="T10" fmla="*/ 84 w 84"/>
                  <a:gd name="T11" fmla="*/ 58 h 100"/>
                  <a:gd name="T12" fmla="*/ 42 w 84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00">
                    <a:moveTo>
                      <a:pt x="42" y="100"/>
                    </a:moveTo>
                    <a:cubicBezTo>
                      <a:pt x="19" y="100"/>
                      <a:pt x="0" y="81"/>
                      <a:pt x="0" y="58"/>
                    </a:cubicBezTo>
                    <a:lnTo>
                      <a:pt x="0" y="41"/>
                    </a:lnTo>
                    <a:cubicBezTo>
                      <a:pt x="0" y="18"/>
                      <a:pt x="19" y="0"/>
                      <a:pt x="42" y="0"/>
                    </a:cubicBezTo>
                    <a:cubicBezTo>
                      <a:pt x="65" y="0"/>
                      <a:pt x="84" y="18"/>
                      <a:pt x="84" y="41"/>
                    </a:cubicBezTo>
                    <a:lnTo>
                      <a:pt x="84" y="58"/>
                    </a:lnTo>
                    <a:cubicBezTo>
                      <a:pt x="84" y="81"/>
                      <a:pt x="65" y="100"/>
                      <a:pt x="42" y="1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918">
                <a:extLst>
                  <a:ext uri="{FF2B5EF4-FFF2-40B4-BE49-F238E27FC236}">
                    <a16:creationId xmlns:a16="http://schemas.microsoft.com/office/drawing/2014/main" id="{5354F548-65A2-4414-B9DB-3FC08C26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914" y="1712913"/>
                <a:ext cx="14288" cy="53975"/>
              </a:xfrm>
              <a:custGeom>
                <a:avLst/>
                <a:gdLst>
                  <a:gd name="T0" fmla="*/ 42 w 83"/>
                  <a:gd name="T1" fmla="*/ 317 h 317"/>
                  <a:gd name="T2" fmla="*/ 0 w 83"/>
                  <a:gd name="T3" fmla="*/ 275 h 317"/>
                  <a:gd name="T4" fmla="*/ 0 w 83"/>
                  <a:gd name="T5" fmla="*/ 42 h 317"/>
                  <a:gd name="T6" fmla="*/ 42 w 83"/>
                  <a:gd name="T7" fmla="*/ 0 h 317"/>
                  <a:gd name="T8" fmla="*/ 83 w 83"/>
                  <a:gd name="T9" fmla="*/ 42 h 317"/>
                  <a:gd name="T10" fmla="*/ 83 w 83"/>
                  <a:gd name="T11" fmla="*/ 275 h 317"/>
                  <a:gd name="T12" fmla="*/ 42 w 83"/>
                  <a:gd name="T13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317">
                    <a:moveTo>
                      <a:pt x="42" y="317"/>
                    </a:moveTo>
                    <a:cubicBezTo>
                      <a:pt x="19" y="317"/>
                      <a:pt x="0" y="298"/>
                      <a:pt x="0" y="2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3" y="19"/>
                      <a:pt x="83" y="42"/>
                    </a:cubicBezTo>
                    <a:lnTo>
                      <a:pt x="83" y="275"/>
                    </a:lnTo>
                    <a:cubicBezTo>
                      <a:pt x="83" y="298"/>
                      <a:pt x="65" y="317"/>
                      <a:pt x="42" y="3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Oval 919">
                <a:extLst>
                  <a:ext uri="{FF2B5EF4-FFF2-40B4-BE49-F238E27FC236}">
                    <a16:creationId xmlns:a16="http://schemas.microsoft.com/office/drawing/2014/main" id="{9943075C-6BE7-4D7D-A250-5287A2D9F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839" y="1954213"/>
                <a:ext cx="15875" cy="1428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val 920">
                <a:extLst>
                  <a:ext uri="{FF2B5EF4-FFF2-40B4-BE49-F238E27FC236}">
                    <a16:creationId xmlns:a16="http://schemas.microsoft.com/office/drawing/2014/main" id="{C1D7B8D2-96DC-41F1-8BFB-14BD97F69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9" y="1958975"/>
                <a:ext cx="14288" cy="15875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3722974-51B9-4E3F-BE33-5F37731578D7}"/>
              </a:ext>
            </a:extLst>
          </p:cNvPr>
          <p:cNvGrpSpPr/>
          <p:nvPr/>
        </p:nvGrpSpPr>
        <p:grpSpPr>
          <a:xfrm>
            <a:off x="8373673" y="4012669"/>
            <a:ext cx="1106424" cy="967453"/>
            <a:chOff x="4966422" y="3845386"/>
            <a:chExt cx="1106424" cy="967453"/>
          </a:xfrm>
        </p:grpSpPr>
        <p:pic>
          <p:nvPicPr>
            <p:cNvPr id="74" name="Graphic 73" descr="Shopping bag outline">
              <a:extLst>
                <a:ext uri="{FF2B5EF4-FFF2-40B4-BE49-F238E27FC236}">
                  <a16:creationId xmlns:a16="http://schemas.microsoft.com/office/drawing/2014/main" id="{CFAFF3A1-C311-4E23-88FD-5520019FB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66422" y="3845386"/>
              <a:ext cx="1106424" cy="967453"/>
            </a:xfrm>
            <a:prstGeom prst="rect">
              <a:avLst/>
            </a:prstGeom>
          </p:spPr>
        </p:pic>
        <p:grpSp>
          <p:nvGrpSpPr>
            <p:cNvPr id="75" name="Diamond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6A487E1A-88CC-4709-974D-58B4B904A4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93460" y="4270111"/>
              <a:ext cx="355478" cy="355478"/>
              <a:chOff x="3197226" y="1712913"/>
              <a:chExt cx="361950" cy="361950"/>
            </a:xfrm>
            <a:solidFill>
              <a:schemeClr val="accent1"/>
            </a:solidFill>
          </p:grpSpPr>
          <p:sp>
            <p:nvSpPr>
              <p:cNvPr id="76" name="Freeform 906">
                <a:extLst>
                  <a:ext uri="{FF2B5EF4-FFF2-40B4-BE49-F238E27FC236}">
                    <a16:creationId xmlns:a16="http://schemas.microsoft.com/office/drawing/2014/main" id="{B532D2BC-D89F-4BB0-A5D7-A4881939D7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7226" y="1793875"/>
                <a:ext cx="361950" cy="280988"/>
              </a:xfrm>
              <a:custGeom>
                <a:avLst/>
                <a:gdLst>
                  <a:gd name="T0" fmla="*/ 99 w 2138"/>
                  <a:gd name="T1" fmla="*/ 500 h 1667"/>
                  <a:gd name="T2" fmla="*/ 1044 w 2138"/>
                  <a:gd name="T3" fmla="*/ 1565 h 1667"/>
                  <a:gd name="T4" fmla="*/ 2037 w 2138"/>
                  <a:gd name="T5" fmla="*/ 510 h 1667"/>
                  <a:gd name="T6" fmla="*/ 1697 w 2138"/>
                  <a:gd name="T7" fmla="*/ 83 h 1667"/>
                  <a:gd name="T8" fmla="*/ 402 w 2138"/>
                  <a:gd name="T9" fmla="*/ 83 h 1667"/>
                  <a:gd name="T10" fmla="*/ 99 w 2138"/>
                  <a:gd name="T11" fmla="*/ 500 h 1667"/>
                  <a:gd name="T12" fmla="*/ 1043 w 2138"/>
                  <a:gd name="T13" fmla="*/ 1667 h 1667"/>
                  <a:gd name="T14" fmla="*/ 1042 w 2138"/>
                  <a:gd name="T15" fmla="*/ 1667 h 1667"/>
                  <a:gd name="T16" fmla="*/ 1012 w 2138"/>
                  <a:gd name="T17" fmla="*/ 1654 h 1667"/>
                  <a:gd name="T18" fmla="*/ 14 w 2138"/>
                  <a:gd name="T19" fmla="*/ 530 h 1667"/>
                  <a:gd name="T20" fmla="*/ 12 w 2138"/>
                  <a:gd name="T21" fmla="*/ 478 h 1667"/>
                  <a:gd name="T22" fmla="*/ 347 w 2138"/>
                  <a:gd name="T23" fmla="*/ 17 h 1667"/>
                  <a:gd name="T24" fmla="*/ 381 w 2138"/>
                  <a:gd name="T25" fmla="*/ 0 h 1667"/>
                  <a:gd name="T26" fmla="*/ 1717 w 2138"/>
                  <a:gd name="T27" fmla="*/ 0 h 1667"/>
                  <a:gd name="T28" fmla="*/ 1749 w 2138"/>
                  <a:gd name="T29" fmla="*/ 16 h 1667"/>
                  <a:gd name="T30" fmla="*/ 2125 w 2138"/>
                  <a:gd name="T31" fmla="*/ 486 h 1667"/>
                  <a:gd name="T32" fmla="*/ 2123 w 2138"/>
                  <a:gd name="T33" fmla="*/ 541 h 1667"/>
                  <a:gd name="T34" fmla="*/ 1073 w 2138"/>
                  <a:gd name="T35" fmla="*/ 1654 h 1667"/>
                  <a:gd name="T36" fmla="*/ 1043 w 2138"/>
                  <a:gd name="T37" fmla="*/ 1667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8" h="1667">
                    <a:moveTo>
                      <a:pt x="99" y="500"/>
                    </a:moveTo>
                    <a:lnTo>
                      <a:pt x="1044" y="1565"/>
                    </a:lnTo>
                    <a:lnTo>
                      <a:pt x="2037" y="510"/>
                    </a:lnTo>
                    <a:lnTo>
                      <a:pt x="1697" y="83"/>
                    </a:lnTo>
                    <a:lnTo>
                      <a:pt x="402" y="83"/>
                    </a:lnTo>
                    <a:lnTo>
                      <a:pt x="99" y="500"/>
                    </a:lnTo>
                    <a:close/>
                    <a:moveTo>
                      <a:pt x="1043" y="1667"/>
                    </a:moveTo>
                    <a:lnTo>
                      <a:pt x="1042" y="1667"/>
                    </a:lnTo>
                    <a:cubicBezTo>
                      <a:pt x="1031" y="1667"/>
                      <a:pt x="1020" y="1662"/>
                      <a:pt x="1012" y="1654"/>
                    </a:cubicBezTo>
                    <a:lnTo>
                      <a:pt x="14" y="530"/>
                    </a:lnTo>
                    <a:cubicBezTo>
                      <a:pt x="1" y="516"/>
                      <a:pt x="0" y="494"/>
                      <a:pt x="12" y="478"/>
                    </a:cubicBezTo>
                    <a:lnTo>
                      <a:pt x="347" y="17"/>
                    </a:lnTo>
                    <a:cubicBezTo>
                      <a:pt x="355" y="6"/>
                      <a:pt x="367" y="0"/>
                      <a:pt x="381" y="0"/>
                    </a:cubicBezTo>
                    <a:lnTo>
                      <a:pt x="1717" y="0"/>
                    </a:lnTo>
                    <a:cubicBezTo>
                      <a:pt x="1730" y="0"/>
                      <a:pt x="1741" y="6"/>
                      <a:pt x="1749" y="16"/>
                    </a:cubicBezTo>
                    <a:lnTo>
                      <a:pt x="2125" y="486"/>
                    </a:lnTo>
                    <a:cubicBezTo>
                      <a:pt x="2138" y="502"/>
                      <a:pt x="2137" y="526"/>
                      <a:pt x="2123" y="541"/>
                    </a:cubicBezTo>
                    <a:lnTo>
                      <a:pt x="1073" y="1654"/>
                    </a:lnTo>
                    <a:cubicBezTo>
                      <a:pt x="1065" y="1663"/>
                      <a:pt x="1054" y="1667"/>
                      <a:pt x="1043" y="1667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907">
                <a:extLst>
                  <a:ext uri="{FF2B5EF4-FFF2-40B4-BE49-F238E27FC236}">
                    <a16:creationId xmlns:a16="http://schemas.microsoft.com/office/drawing/2014/main" id="{5CF97524-729B-4DE3-8159-B2221E997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4" y="1873250"/>
                <a:ext cx="350838" cy="12700"/>
              </a:xfrm>
              <a:custGeom>
                <a:avLst/>
                <a:gdLst>
                  <a:gd name="T0" fmla="*/ 2040 w 2082"/>
                  <a:gd name="T1" fmla="*/ 83 h 83"/>
                  <a:gd name="T2" fmla="*/ 2040 w 2082"/>
                  <a:gd name="T3" fmla="*/ 83 h 83"/>
                  <a:gd name="T4" fmla="*/ 42 w 2082"/>
                  <a:gd name="T5" fmla="*/ 76 h 83"/>
                  <a:gd name="T6" fmla="*/ 1 w 2082"/>
                  <a:gd name="T7" fmla="*/ 38 h 83"/>
                  <a:gd name="T8" fmla="*/ 42 w 2082"/>
                  <a:gd name="T9" fmla="*/ 0 h 83"/>
                  <a:gd name="T10" fmla="*/ 42 w 2082"/>
                  <a:gd name="T11" fmla="*/ 0 h 83"/>
                  <a:gd name="T12" fmla="*/ 2040 w 2082"/>
                  <a:gd name="T13" fmla="*/ 6 h 83"/>
                  <a:gd name="T14" fmla="*/ 2082 w 2082"/>
                  <a:gd name="T15" fmla="*/ 45 h 83"/>
                  <a:gd name="T16" fmla="*/ 2040 w 2082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2" h="83">
                    <a:moveTo>
                      <a:pt x="2040" y="83"/>
                    </a:moveTo>
                    <a:lnTo>
                      <a:pt x="2040" y="83"/>
                    </a:lnTo>
                    <a:lnTo>
                      <a:pt x="42" y="76"/>
                    </a:lnTo>
                    <a:cubicBezTo>
                      <a:pt x="19" y="75"/>
                      <a:pt x="0" y="60"/>
                      <a:pt x="1" y="38"/>
                    </a:cubicBezTo>
                    <a:cubicBezTo>
                      <a:pt x="1" y="15"/>
                      <a:pt x="19" y="0"/>
                      <a:pt x="42" y="0"/>
                    </a:cubicBezTo>
                    <a:lnTo>
                      <a:pt x="42" y="0"/>
                    </a:lnTo>
                    <a:lnTo>
                      <a:pt x="2040" y="6"/>
                    </a:lnTo>
                    <a:cubicBezTo>
                      <a:pt x="2063" y="6"/>
                      <a:pt x="2082" y="22"/>
                      <a:pt x="2082" y="45"/>
                    </a:cubicBezTo>
                    <a:cubicBezTo>
                      <a:pt x="2082" y="68"/>
                      <a:pt x="2063" y="83"/>
                      <a:pt x="2040" y="8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908">
                <a:extLst>
                  <a:ext uri="{FF2B5EF4-FFF2-40B4-BE49-F238E27FC236}">
                    <a16:creationId xmlns:a16="http://schemas.microsoft.com/office/drawing/2014/main" id="{EB8D4C8F-5701-4B09-A418-874330786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551" y="1795463"/>
                <a:ext cx="236538" cy="82550"/>
              </a:xfrm>
              <a:custGeom>
                <a:avLst/>
                <a:gdLst>
                  <a:gd name="T0" fmla="*/ 1007 w 1400"/>
                  <a:gd name="T1" fmla="*/ 490 h 493"/>
                  <a:gd name="T2" fmla="*/ 1005 w 1400"/>
                  <a:gd name="T3" fmla="*/ 490 h 493"/>
                  <a:gd name="T4" fmla="*/ 973 w 1400"/>
                  <a:gd name="T5" fmla="*/ 475 h 493"/>
                  <a:gd name="T6" fmla="*/ 699 w 1400"/>
                  <a:gd name="T7" fmla="*/ 112 h 493"/>
                  <a:gd name="T8" fmla="*/ 368 w 1400"/>
                  <a:gd name="T9" fmla="*/ 479 h 493"/>
                  <a:gd name="T10" fmla="*/ 335 w 1400"/>
                  <a:gd name="T11" fmla="*/ 492 h 493"/>
                  <a:gd name="T12" fmla="*/ 303 w 1400"/>
                  <a:gd name="T13" fmla="*/ 475 h 493"/>
                  <a:gd name="T14" fmla="*/ 14 w 1400"/>
                  <a:gd name="T15" fmla="*/ 72 h 493"/>
                  <a:gd name="T16" fmla="*/ 23 w 1400"/>
                  <a:gd name="T17" fmla="*/ 13 h 493"/>
                  <a:gd name="T18" fmla="*/ 81 w 1400"/>
                  <a:gd name="T19" fmla="*/ 23 h 493"/>
                  <a:gd name="T20" fmla="*/ 341 w 1400"/>
                  <a:gd name="T21" fmla="*/ 385 h 493"/>
                  <a:gd name="T22" fmla="*/ 671 w 1400"/>
                  <a:gd name="T23" fmla="*/ 20 h 493"/>
                  <a:gd name="T24" fmla="*/ 704 w 1400"/>
                  <a:gd name="T25" fmla="*/ 6 h 493"/>
                  <a:gd name="T26" fmla="*/ 735 w 1400"/>
                  <a:gd name="T27" fmla="*/ 22 h 493"/>
                  <a:gd name="T28" fmla="*/ 1009 w 1400"/>
                  <a:gd name="T29" fmla="*/ 384 h 493"/>
                  <a:gd name="T30" fmla="*/ 1321 w 1400"/>
                  <a:gd name="T31" fmla="*/ 20 h 493"/>
                  <a:gd name="T32" fmla="*/ 1380 w 1400"/>
                  <a:gd name="T33" fmla="*/ 16 h 493"/>
                  <a:gd name="T34" fmla="*/ 1385 w 1400"/>
                  <a:gd name="T35" fmla="*/ 75 h 493"/>
                  <a:gd name="T36" fmla="*/ 1038 w 1400"/>
                  <a:gd name="T37" fmla="*/ 477 h 493"/>
                  <a:gd name="T38" fmla="*/ 1007 w 1400"/>
                  <a:gd name="T39" fmla="*/ 49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00" h="493">
                    <a:moveTo>
                      <a:pt x="1007" y="490"/>
                    </a:moveTo>
                    <a:lnTo>
                      <a:pt x="1005" y="490"/>
                    </a:lnTo>
                    <a:cubicBezTo>
                      <a:pt x="993" y="490"/>
                      <a:pt x="981" y="485"/>
                      <a:pt x="973" y="475"/>
                    </a:cubicBezTo>
                    <a:lnTo>
                      <a:pt x="699" y="112"/>
                    </a:lnTo>
                    <a:lnTo>
                      <a:pt x="368" y="479"/>
                    </a:lnTo>
                    <a:cubicBezTo>
                      <a:pt x="360" y="488"/>
                      <a:pt x="347" y="493"/>
                      <a:pt x="335" y="492"/>
                    </a:cubicBezTo>
                    <a:cubicBezTo>
                      <a:pt x="322" y="492"/>
                      <a:pt x="311" y="485"/>
                      <a:pt x="303" y="475"/>
                    </a:cubicBezTo>
                    <a:lnTo>
                      <a:pt x="14" y="72"/>
                    </a:lnTo>
                    <a:cubicBezTo>
                      <a:pt x="0" y="53"/>
                      <a:pt x="4" y="27"/>
                      <a:pt x="23" y="13"/>
                    </a:cubicBezTo>
                    <a:cubicBezTo>
                      <a:pt x="42" y="0"/>
                      <a:pt x="68" y="4"/>
                      <a:pt x="81" y="23"/>
                    </a:cubicBezTo>
                    <a:lnTo>
                      <a:pt x="341" y="385"/>
                    </a:lnTo>
                    <a:lnTo>
                      <a:pt x="671" y="20"/>
                    </a:lnTo>
                    <a:cubicBezTo>
                      <a:pt x="680" y="10"/>
                      <a:pt x="691" y="5"/>
                      <a:pt x="704" y="6"/>
                    </a:cubicBezTo>
                    <a:cubicBezTo>
                      <a:pt x="716" y="6"/>
                      <a:pt x="728" y="12"/>
                      <a:pt x="735" y="22"/>
                    </a:cubicBezTo>
                    <a:lnTo>
                      <a:pt x="1009" y="384"/>
                    </a:lnTo>
                    <a:lnTo>
                      <a:pt x="1321" y="20"/>
                    </a:lnTo>
                    <a:cubicBezTo>
                      <a:pt x="1336" y="3"/>
                      <a:pt x="1363" y="1"/>
                      <a:pt x="1380" y="16"/>
                    </a:cubicBezTo>
                    <a:cubicBezTo>
                      <a:pt x="1398" y="31"/>
                      <a:pt x="1400" y="57"/>
                      <a:pt x="1385" y="75"/>
                    </a:cubicBezTo>
                    <a:lnTo>
                      <a:pt x="1038" y="477"/>
                    </a:lnTo>
                    <a:cubicBezTo>
                      <a:pt x="1030" y="486"/>
                      <a:pt x="1019" y="490"/>
                      <a:pt x="1007" y="49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909">
                <a:extLst>
                  <a:ext uri="{FF2B5EF4-FFF2-40B4-BE49-F238E27FC236}">
                    <a16:creationId xmlns:a16="http://schemas.microsoft.com/office/drawing/2014/main" id="{27B35458-93CC-4B6A-AF76-E80C32BEB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189" y="1878013"/>
                <a:ext cx="30163" cy="69850"/>
              </a:xfrm>
              <a:custGeom>
                <a:avLst/>
                <a:gdLst>
                  <a:gd name="T0" fmla="*/ 46 w 185"/>
                  <a:gd name="T1" fmla="*/ 405 h 405"/>
                  <a:gd name="T2" fmla="*/ 35 w 185"/>
                  <a:gd name="T3" fmla="*/ 403 h 405"/>
                  <a:gd name="T4" fmla="*/ 6 w 185"/>
                  <a:gd name="T5" fmla="*/ 351 h 405"/>
                  <a:gd name="T6" fmla="*/ 99 w 185"/>
                  <a:gd name="T7" fmla="*/ 35 h 405"/>
                  <a:gd name="T8" fmla="*/ 150 w 185"/>
                  <a:gd name="T9" fmla="*/ 7 h 405"/>
                  <a:gd name="T10" fmla="*/ 179 w 185"/>
                  <a:gd name="T11" fmla="*/ 58 h 405"/>
                  <a:gd name="T12" fmla="*/ 86 w 185"/>
                  <a:gd name="T13" fmla="*/ 375 h 405"/>
                  <a:gd name="T14" fmla="*/ 46 w 185"/>
                  <a:gd name="T15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405">
                    <a:moveTo>
                      <a:pt x="46" y="405"/>
                    </a:moveTo>
                    <a:cubicBezTo>
                      <a:pt x="43" y="405"/>
                      <a:pt x="39" y="404"/>
                      <a:pt x="35" y="403"/>
                    </a:cubicBezTo>
                    <a:cubicBezTo>
                      <a:pt x="13" y="396"/>
                      <a:pt x="0" y="373"/>
                      <a:pt x="6" y="351"/>
                    </a:cubicBezTo>
                    <a:lnTo>
                      <a:pt x="99" y="35"/>
                    </a:lnTo>
                    <a:cubicBezTo>
                      <a:pt x="105" y="13"/>
                      <a:pt x="128" y="0"/>
                      <a:pt x="150" y="7"/>
                    </a:cubicBezTo>
                    <a:cubicBezTo>
                      <a:pt x="172" y="13"/>
                      <a:pt x="185" y="36"/>
                      <a:pt x="179" y="58"/>
                    </a:cubicBezTo>
                    <a:lnTo>
                      <a:pt x="86" y="375"/>
                    </a:lnTo>
                    <a:cubicBezTo>
                      <a:pt x="81" y="393"/>
                      <a:pt x="65" y="405"/>
                      <a:pt x="46" y="405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910">
                <a:extLst>
                  <a:ext uri="{FF2B5EF4-FFF2-40B4-BE49-F238E27FC236}">
                    <a16:creationId xmlns:a16="http://schemas.microsoft.com/office/drawing/2014/main" id="{9F2CFCAE-692D-440C-A9DF-3EFE24186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689" y="1974850"/>
                <a:ext cx="65088" cy="100013"/>
              </a:xfrm>
              <a:custGeom>
                <a:avLst/>
                <a:gdLst>
                  <a:gd name="T0" fmla="*/ 195 w 385"/>
                  <a:gd name="T1" fmla="*/ 594 h 594"/>
                  <a:gd name="T2" fmla="*/ 156 w 385"/>
                  <a:gd name="T3" fmla="*/ 561 h 594"/>
                  <a:gd name="T4" fmla="*/ 7 w 385"/>
                  <a:gd name="T5" fmla="*/ 88 h 594"/>
                  <a:gd name="T6" fmla="*/ 34 w 385"/>
                  <a:gd name="T7" fmla="*/ 34 h 594"/>
                  <a:gd name="T8" fmla="*/ 86 w 385"/>
                  <a:gd name="T9" fmla="*/ 61 h 594"/>
                  <a:gd name="T10" fmla="*/ 193 w 385"/>
                  <a:gd name="T11" fmla="*/ 405 h 594"/>
                  <a:gd name="T12" fmla="*/ 298 w 385"/>
                  <a:gd name="T13" fmla="*/ 35 h 594"/>
                  <a:gd name="T14" fmla="*/ 350 w 385"/>
                  <a:gd name="T15" fmla="*/ 6 h 594"/>
                  <a:gd name="T16" fmla="*/ 378 w 385"/>
                  <a:gd name="T17" fmla="*/ 58 h 594"/>
                  <a:gd name="T18" fmla="*/ 235 w 385"/>
                  <a:gd name="T19" fmla="*/ 560 h 594"/>
                  <a:gd name="T20" fmla="*/ 196 w 385"/>
                  <a:gd name="T21" fmla="*/ 594 h 594"/>
                  <a:gd name="T22" fmla="*/ 195 w 385"/>
                  <a:gd name="T2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5" h="594">
                    <a:moveTo>
                      <a:pt x="195" y="594"/>
                    </a:moveTo>
                    <a:cubicBezTo>
                      <a:pt x="178" y="594"/>
                      <a:pt x="162" y="578"/>
                      <a:pt x="156" y="561"/>
                    </a:cubicBezTo>
                    <a:cubicBezTo>
                      <a:pt x="155" y="559"/>
                      <a:pt x="83" y="330"/>
                      <a:pt x="7" y="88"/>
                    </a:cubicBezTo>
                    <a:cubicBezTo>
                      <a:pt x="0" y="66"/>
                      <a:pt x="12" y="41"/>
                      <a:pt x="34" y="34"/>
                    </a:cubicBezTo>
                    <a:cubicBezTo>
                      <a:pt x="56" y="27"/>
                      <a:pt x="80" y="39"/>
                      <a:pt x="86" y="61"/>
                    </a:cubicBezTo>
                    <a:cubicBezTo>
                      <a:pt x="130" y="198"/>
                      <a:pt x="160" y="307"/>
                      <a:pt x="193" y="405"/>
                    </a:cubicBezTo>
                    <a:lnTo>
                      <a:pt x="298" y="35"/>
                    </a:lnTo>
                    <a:cubicBezTo>
                      <a:pt x="305" y="13"/>
                      <a:pt x="328" y="0"/>
                      <a:pt x="350" y="6"/>
                    </a:cubicBezTo>
                    <a:cubicBezTo>
                      <a:pt x="372" y="13"/>
                      <a:pt x="385" y="36"/>
                      <a:pt x="378" y="58"/>
                    </a:cubicBezTo>
                    <a:lnTo>
                      <a:pt x="235" y="560"/>
                    </a:lnTo>
                    <a:cubicBezTo>
                      <a:pt x="230" y="577"/>
                      <a:pt x="214" y="594"/>
                      <a:pt x="196" y="594"/>
                    </a:cubicBezTo>
                    <a:lnTo>
                      <a:pt x="195" y="594"/>
                    </a:ln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911">
                <a:extLst>
                  <a:ext uri="{FF2B5EF4-FFF2-40B4-BE49-F238E27FC236}">
                    <a16:creationId xmlns:a16="http://schemas.microsoft.com/office/drawing/2014/main" id="{B638196A-E555-4DFC-B738-84EC489F9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9" y="1878013"/>
                <a:ext cx="34925" cy="76200"/>
              </a:xfrm>
              <a:custGeom>
                <a:avLst/>
                <a:gdLst>
                  <a:gd name="T0" fmla="*/ 152 w 199"/>
                  <a:gd name="T1" fmla="*/ 443 h 443"/>
                  <a:gd name="T2" fmla="*/ 113 w 199"/>
                  <a:gd name="T3" fmla="*/ 414 h 443"/>
                  <a:gd name="T4" fmla="*/ 6 w 199"/>
                  <a:gd name="T5" fmla="*/ 57 h 443"/>
                  <a:gd name="T6" fmla="*/ 35 w 199"/>
                  <a:gd name="T7" fmla="*/ 6 h 443"/>
                  <a:gd name="T8" fmla="*/ 86 w 199"/>
                  <a:gd name="T9" fmla="*/ 35 h 443"/>
                  <a:gd name="T10" fmla="*/ 192 w 199"/>
                  <a:gd name="T11" fmla="*/ 389 h 443"/>
                  <a:gd name="T12" fmla="*/ 165 w 199"/>
                  <a:gd name="T13" fmla="*/ 441 h 443"/>
                  <a:gd name="T14" fmla="*/ 152 w 199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443">
                    <a:moveTo>
                      <a:pt x="152" y="443"/>
                    </a:moveTo>
                    <a:cubicBezTo>
                      <a:pt x="135" y="443"/>
                      <a:pt x="118" y="432"/>
                      <a:pt x="113" y="414"/>
                    </a:cubicBezTo>
                    <a:cubicBezTo>
                      <a:pt x="47" y="205"/>
                      <a:pt x="6" y="58"/>
                      <a:pt x="6" y="57"/>
                    </a:cubicBezTo>
                    <a:cubicBezTo>
                      <a:pt x="0" y="35"/>
                      <a:pt x="13" y="12"/>
                      <a:pt x="35" y="6"/>
                    </a:cubicBezTo>
                    <a:cubicBezTo>
                      <a:pt x="58" y="0"/>
                      <a:pt x="80" y="13"/>
                      <a:pt x="86" y="35"/>
                    </a:cubicBezTo>
                    <a:cubicBezTo>
                      <a:pt x="87" y="36"/>
                      <a:pt x="127" y="182"/>
                      <a:pt x="192" y="389"/>
                    </a:cubicBezTo>
                    <a:cubicBezTo>
                      <a:pt x="199" y="411"/>
                      <a:pt x="187" y="434"/>
                      <a:pt x="165" y="441"/>
                    </a:cubicBezTo>
                    <a:cubicBezTo>
                      <a:pt x="161" y="443"/>
                      <a:pt x="156" y="443"/>
                      <a:pt x="152" y="44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912">
                <a:extLst>
                  <a:ext uri="{FF2B5EF4-FFF2-40B4-BE49-F238E27FC236}">
                    <a16:creationId xmlns:a16="http://schemas.microsoft.com/office/drawing/2014/main" id="{D2292702-C4F9-4B10-8F47-FE5D3D44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276" y="1733550"/>
                <a:ext cx="31750" cy="39688"/>
              </a:xfrm>
              <a:custGeom>
                <a:avLst/>
                <a:gdLst>
                  <a:gd name="T0" fmla="*/ 148 w 195"/>
                  <a:gd name="T1" fmla="*/ 228 h 228"/>
                  <a:gd name="T2" fmla="*/ 114 w 195"/>
                  <a:gd name="T3" fmla="*/ 210 h 228"/>
                  <a:gd name="T4" fmla="*/ 14 w 195"/>
                  <a:gd name="T5" fmla="*/ 71 h 228"/>
                  <a:gd name="T6" fmla="*/ 23 w 195"/>
                  <a:gd name="T7" fmla="*/ 13 h 228"/>
                  <a:gd name="T8" fmla="*/ 81 w 195"/>
                  <a:gd name="T9" fmla="*/ 23 h 228"/>
                  <a:gd name="T10" fmla="*/ 181 w 195"/>
                  <a:gd name="T11" fmla="*/ 162 h 228"/>
                  <a:gd name="T12" fmla="*/ 172 w 195"/>
                  <a:gd name="T13" fmla="*/ 220 h 228"/>
                  <a:gd name="T14" fmla="*/ 148 w 195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28">
                    <a:moveTo>
                      <a:pt x="148" y="228"/>
                    </a:moveTo>
                    <a:cubicBezTo>
                      <a:pt x="135" y="228"/>
                      <a:pt x="122" y="222"/>
                      <a:pt x="114" y="210"/>
                    </a:cubicBezTo>
                    <a:lnTo>
                      <a:pt x="14" y="71"/>
                    </a:lnTo>
                    <a:cubicBezTo>
                      <a:pt x="0" y="52"/>
                      <a:pt x="5" y="26"/>
                      <a:pt x="23" y="13"/>
                    </a:cubicBezTo>
                    <a:cubicBezTo>
                      <a:pt x="42" y="0"/>
                      <a:pt x="68" y="4"/>
                      <a:pt x="81" y="23"/>
                    </a:cubicBezTo>
                    <a:lnTo>
                      <a:pt x="181" y="162"/>
                    </a:lnTo>
                    <a:cubicBezTo>
                      <a:pt x="195" y="180"/>
                      <a:pt x="191" y="206"/>
                      <a:pt x="172" y="220"/>
                    </a:cubicBezTo>
                    <a:cubicBezTo>
                      <a:pt x="164" y="225"/>
                      <a:pt x="156" y="228"/>
                      <a:pt x="148" y="228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913">
                <a:extLst>
                  <a:ext uri="{FF2B5EF4-FFF2-40B4-BE49-F238E27FC236}">
                    <a16:creationId xmlns:a16="http://schemas.microsoft.com/office/drawing/2014/main" id="{8ACB04D1-08F6-4737-A657-BBB130B37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064" y="1747838"/>
                <a:ext cx="14288" cy="15875"/>
              </a:xfrm>
              <a:custGeom>
                <a:avLst/>
                <a:gdLst>
                  <a:gd name="T0" fmla="*/ 42 w 84"/>
                  <a:gd name="T1" fmla="*/ 100 h 100"/>
                  <a:gd name="T2" fmla="*/ 0 w 84"/>
                  <a:gd name="T3" fmla="*/ 58 h 100"/>
                  <a:gd name="T4" fmla="*/ 0 w 84"/>
                  <a:gd name="T5" fmla="*/ 42 h 100"/>
                  <a:gd name="T6" fmla="*/ 42 w 84"/>
                  <a:gd name="T7" fmla="*/ 0 h 100"/>
                  <a:gd name="T8" fmla="*/ 84 w 84"/>
                  <a:gd name="T9" fmla="*/ 42 h 100"/>
                  <a:gd name="T10" fmla="*/ 84 w 84"/>
                  <a:gd name="T11" fmla="*/ 58 h 100"/>
                  <a:gd name="T12" fmla="*/ 42 w 84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00">
                    <a:moveTo>
                      <a:pt x="42" y="100"/>
                    </a:moveTo>
                    <a:cubicBezTo>
                      <a:pt x="19" y="100"/>
                      <a:pt x="0" y="81"/>
                      <a:pt x="0" y="58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4" y="19"/>
                      <a:pt x="84" y="42"/>
                    </a:cubicBezTo>
                    <a:lnTo>
                      <a:pt x="84" y="58"/>
                    </a:lnTo>
                    <a:cubicBezTo>
                      <a:pt x="84" y="81"/>
                      <a:pt x="65" y="100"/>
                      <a:pt x="42" y="1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914">
                <a:extLst>
                  <a:ext uri="{FF2B5EF4-FFF2-40B4-BE49-F238E27FC236}">
                    <a16:creationId xmlns:a16="http://schemas.microsoft.com/office/drawing/2014/main" id="{6AD7FD21-F4ED-4336-9D4A-78E5F8BBF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4" y="1795463"/>
                <a:ext cx="19050" cy="15875"/>
              </a:xfrm>
              <a:custGeom>
                <a:avLst/>
                <a:gdLst>
                  <a:gd name="T0" fmla="*/ 62 w 110"/>
                  <a:gd name="T1" fmla="*/ 98 h 98"/>
                  <a:gd name="T2" fmla="*/ 40 w 110"/>
                  <a:gd name="T3" fmla="*/ 92 h 98"/>
                  <a:gd name="T4" fmla="*/ 26 w 110"/>
                  <a:gd name="T5" fmla="*/ 83 h 98"/>
                  <a:gd name="T6" fmla="*/ 12 w 110"/>
                  <a:gd name="T7" fmla="*/ 26 h 98"/>
                  <a:gd name="T8" fmla="*/ 70 w 110"/>
                  <a:gd name="T9" fmla="*/ 12 h 98"/>
                  <a:gd name="T10" fmla="*/ 84 w 110"/>
                  <a:gd name="T11" fmla="*/ 21 h 98"/>
                  <a:gd name="T12" fmla="*/ 98 w 110"/>
                  <a:gd name="T13" fmla="*/ 78 h 98"/>
                  <a:gd name="T14" fmla="*/ 62 w 110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98">
                    <a:moveTo>
                      <a:pt x="62" y="98"/>
                    </a:moveTo>
                    <a:cubicBezTo>
                      <a:pt x="55" y="98"/>
                      <a:pt x="47" y="96"/>
                      <a:pt x="40" y="92"/>
                    </a:cubicBezTo>
                    <a:lnTo>
                      <a:pt x="26" y="83"/>
                    </a:lnTo>
                    <a:cubicBezTo>
                      <a:pt x="6" y="72"/>
                      <a:pt x="0" y="46"/>
                      <a:pt x="12" y="26"/>
                    </a:cubicBezTo>
                    <a:cubicBezTo>
                      <a:pt x="24" y="7"/>
                      <a:pt x="50" y="0"/>
                      <a:pt x="70" y="12"/>
                    </a:cubicBezTo>
                    <a:lnTo>
                      <a:pt x="84" y="21"/>
                    </a:lnTo>
                    <a:cubicBezTo>
                      <a:pt x="103" y="33"/>
                      <a:pt x="110" y="59"/>
                      <a:pt x="98" y="78"/>
                    </a:cubicBezTo>
                    <a:cubicBezTo>
                      <a:pt x="90" y="91"/>
                      <a:pt x="76" y="98"/>
                      <a:pt x="62" y="98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915">
                <a:extLst>
                  <a:ext uri="{FF2B5EF4-FFF2-40B4-BE49-F238E27FC236}">
                    <a16:creationId xmlns:a16="http://schemas.microsoft.com/office/drawing/2014/main" id="{1A41A43F-AD62-44E3-8077-84635527B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014" y="1792288"/>
                <a:ext cx="17463" cy="17463"/>
              </a:xfrm>
              <a:custGeom>
                <a:avLst/>
                <a:gdLst>
                  <a:gd name="T0" fmla="*/ 48 w 110"/>
                  <a:gd name="T1" fmla="*/ 98 h 98"/>
                  <a:gd name="T2" fmla="*/ 12 w 110"/>
                  <a:gd name="T3" fmla="*/ 78 h 98"/>
                  <a:gd name="T4" fmla="*/ 26 w 110"/>
                  <a:gd name="T5" fmla="*/ 21 h 98"/>
                  <a:gd name="T6" fmla="*/ 40 w 110"/>
                  <a:gd name="T7" fmla="*/ 12 h 98"/>
                  <a:gd name="T8" fmla="*/ 98 w 110"/>
                  <a:gd name="T9" fmla="*/ 26 h 98"/>
                  <a:gd name="T10" fmla="*/ 84 w 110"/>
                  <a:gd name="T11" fmla="*/ 83 h 98"/>
                  <a:gd name="T12" fmla="*/ 69 w 110"/>
                  <a:gd name="T13" fmla="*/ 92 h 98"/>
                  <a:gd name="T14" fmla="*/ 48 w 110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98">
                    <a:moveTo>
                      <a:pt x="48" y="98"/>
                    </a:moveTo>
                    <a:cubicBezTo>
                      <a:pt x="34" y="98"/>
                      <a:pt x="20" y="91"/>
                      <a:pt x="12" y="78"/>
                    </a:cubicBezTo>
                    <a:cubicBezTo>
                      <a:pt x="0" y="58"/>
                      <a:pt x="6" y="32"/>
                      <a:pt x="26" y="21"/>
                    </a:cubicBezTo>
                    <a:lnTo>
                      <a:pt x="40" y="12"/>
                    </a:lnTo>
                    <a:cubicBezTo>
                      <a:pt x="60" y="0"/>
                      <a:pt x="86" y="6"/>
                      <a:pt x="98" y="26"/>
                    </a:cubicBezTo>
                    <a:cubicBezTo>
                      <a:pt x="110" y="45"/>
                      <a:pt x="103" y="71"/>
                      <a:pt x="84" y="83"/>
                    </a:cubicBezTo>
                    <a:lnTo>
                      <a:pt x="69" y="92"/>
                    </a:lnTo>
                    <a:cubicBezTo>
                      <a:pt x="63" y="96"/>
                      <a:pt x="55" y="98"/>
                      <a:pt x="48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916">
                <a:extLst>
                  <a:ext uri="{FF2B5EF4-FFF2-40B4-BE49-F238E27FC236}">
                    <a16:creationId xmlns:a16="http://schemas.microsoft.com/office/drawing/2014/main" id="{D7DA789D-D979-4071-9BD8-1017FF205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51" y="1736725"/>
                <a:ext cx="33338" cy="38100"/>
              </a:xfrm>
              <a:custGeom>
                <a:avLst/>
                <a:gdLst>
                  <a:gd name="T0" fmla="*/ 47 w 195"/>
                  <a:gd name="T1" fmla="*/ 228 h 228"/>
                  <a:gd name="T2" fmla="*/ 23 w 195"/>
                  <a:gd name="T3" fmla="*/ 220 h 228"/>
                  <a:gd name="T4" fmla="*/ 14 w 195"/>
                  <a:gd name="T5" fmla="*/ 162 h 228"/>
                  <a:gd name="T6" fmla="*/ 114 w 195"/>
                  <a:gd name="T7" fmla="*/ 23 h 228"/>
                  <a:gd name="T8" fmla="*/ 172 w 195"/>
                  <a:gd name="T9" fmla="*/ 13 h 228"/>
                  <a:gd name="T10" fmla="*/ 181 w 195"/>
                  <a:gd name="T11" fmla="*/ 72 h 228"/>
                  <a:gd name="T12" fmla="*/ 81 w 195"/>
                  <a:gd name="T13" fmla="*/ 211 h 228"/>
                  <a:gd name="T14" fmla="*/ 47 w 195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28">
                    <a:moveTo>
                      <a:pt x="47" y="228"/>
                    </a:moveTo>
                    <a:cubicBezTo>
                      <a:pt x="39" y="228"/>
                      <a:pt x="31" y="226"/>
                      <a:pt x="23" y="220"/>
                    </a:cubicBezTo>
                    <a:cubicBezTo>
                      <a:pt x="5" y="207"/>
                      <a:pt x="0" y="181"/>
                      <a:pt x="14" y="162"/>
                    </a:cubicBezTo>
                    <a:lnTo>
                      <a:pt x="114" y="23"/>
                    </a:lnTo>
                    <a:cubicBezTo>
                      <a:pt x="127" y="4"/>
                      <a:pt x="153" y="0"/>
                      <a:pt x="172" y="13"/>
                    </a:cubicBezTo>
                    <a:cubicBezTo>
                      <a:pt x="191" y="27"/>
                      <a:pt x="195" y="53"/>
                      <a:pt x="181" y="72"/>
                    </a:cubicBezTo>
                    <a:lnTo>
                      <a:pt x="81" y="211"/>
                    </a:lnTo>
                    <a:cubicBezTo>
                      <a:pt x="73" y="222"/>
                      <a:pt x="60" y="228"/>
                      <a:pt x="47" y="2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917">
                <a:extLst>
                  <a:ext uri="{FF2B5EF4-FFF2-40B4-BE49-F238E27FC236}">
                    <a16:creationId xmlns:a16="http://schemas.microsoft.com/office/drawing/2014/main" id="{75B6ECF4-3F77-40DC-9F86-D866433A0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939" y="1749425"/>
                <a:ext cx="14288" cy="17463"/>
              </a:xfrm>
              <a:custGeom>
                <a:avLst/>
                <a:gdLst>
                  <a:gd name="T0" fmla="*/ 42 w 84"/>
                  <a:gd name="T1" fmla="*/ 100 h 100"/>
                  <a:gd name="T2" fmla="*/ 0 w 84"/>
                  <a:gd name="T3" fmla="*/ 58 h 100"/>
                  <a:gd name="T4" fmla="*/ 0 w 84"/>
                  <a:gd name="T5" fmla="*/ 41 h 100"/>
                  <a:gd name="T6" fmla="*/ 42 w 84"/>
                  <a:gd name="T7" fmla="*/ 0 h 100"/>
                  <a:gd name="T8" fmla="*/ 84 w 84"/>
                  <a:gd name="T9" fmla="*/ 41 h 100"/>
                  <a:gd name="T10" fmla="*/ 84 w 84"/>
                  <a:gd name="T11" fmla="*/ 58 h 100"/>
                  <a:gd name="T12" fmla="*/ 42 w 84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00">
                    <a:moveTo>
                      <a:pt x="42" y="100"/>
                    </a:moveTo>
                    <a:cubicBezTo>
                      <a:pt x="19" y="100"/>
                      <a:pt x="0" y="81"/>
                      <a:pt x="0" y="58"/>
                    </a:cubicBezTo>
                    <a:lnTo>
                      <a:pt x="0" y="41"/>
                    </a:lnTo>
                    <a:cubicBezTo>
                      <a:pt x="0" y="18"/>
                      <a:pt x="19" y="0"/>
                      <a:pt x="42" y="0"/>
                    </a:cubicBezTo>
                    <a:cubicBezTo>
                      <a:pt x="65" y="0"/>
                      <a:pt x="84" y="18"/>
                      <a:pt x="84" y="41"/>
                    </a:cubicBezTo>
                    <a:lnTo>
                      <a:pt x="84" y="58"/>
                    </a:lnTo>
                    <a:cubicBezTo>
                      <a:pt x="84" y="81"/>
                      <a:pt x="65" y="100"/>
                      <a:pt x="42" y="1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918">
                <a:extLst>
                  <a:ext uri="{FF2B5EF4-FFF2-40B4-BE49-F238E27FC236}">
                    <a16:creationId xmlns:a16="http://schemas.microsoft.com/office/drawing/2014/main" id="{187936BE-3A2D-4E51-842D-4DCEC712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914" y="1712913"/>
                <a:ext cx="14288" cy="53975"/>
              </a:xfrm>
              <a:custGeom>
                <a:avLst/>
                <a:gdLst>
                  <a:gd name="T0" fmla="*/ 42 w 83"/>
                  <a:gd name="T1" fmla="*/ 317 h 317"/>
                  <a:gd name="T2" fmla="*/ 0 w 83"/>
                  <a:gd name="T3" fmla="*/ 275 h 317"/>
                  <a:gd name="T4" fmla="*/ 0 w 83"/>
                  <a:gd name="T5" fmla="*/ 42 h 317"/>
                  <a:gd name="T6" fmla="*/ 42 w 83"/>
                  <a:gd name="T7" fmla="*/ 0 h 317"/>
                  <a:gd name="T8" fmla="*/ 83 w 83"/>
                  <a:gd name="T9" fmla="*/ 42 h 317"/>
                  <a:gd name="T10" fmla="*/ 83 w 83"/>
                  <a:gd name="T11" fmla="*/ 275 h 317"/>
                  <a:gd name="T12" fmla="*/ 42 w 83"/>
                  <a:gd name="T13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317">
                    <a:moveTo>
                      <a:pt x="42" y="317"/>
                    </a:moveTo>
                    <a:cubicBezTo>
                      <a:pt x="19" y="317"/>
                      <a:pt x="0" y="298"/>
                      <a:pt x="0" y="2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3" y="19"/>
                      <a:pt x="83" y="42"/>
                    </a:cubicBezTo>
                    <a:lnTo>
                      <a:pt x="83" y="275"/>
                    </a:lnTo>
                    <a:cubicBezTo>
                      <a:pt x="83" y="298"/>
                      <a:pt x="65" y="317"/>
                      <a:pt x="42" y="3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919">
                <a:extLst>
                  <a:ext uri="{FF2B5EF4-FFF2-40B4-BE49-F238E27FC236}">
                    <a16:creationId xmlns:a16="http://schemas.microsoft.com/office/drawing/2014/main" id="{1D6D5340-8414-4A3D-A5F2-78DD4CB55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839" y="1954213"/>
                <a:ext cx="15875" cy="1428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Oval 920">
                <a:extLst>
                  <a:ext uri="{FF2B5EF4-FFF2-40B4-BE49-F238E27FC236}">
                    <a16:creationId xmlns:a16="http://schemas.microsoft.com/office/drawing/2014/main" id="{E062F854-3372-4B46-B766-9828BA3DA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9" y="1958975"/>
                <a:ext cx="14288" cy="15875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15FD4017-BCC6-48A8-8F26-49AD3DAF70FB}"/>
              </a:ext>
            </a:extLst>
          </p:cNvPr>
          <p:cNvSpPr txBox="1"/>
          <p:nvPr/>
        </p:nvSpPr>
        <p:spPr>
          <a:xfrm>
            <a:off x="5608662" y="318904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CPA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C2962C0-3EF1-42D6-A73E-F26833E82A3A}"/>
              </a:ext>
            </a:extLst>
          </p:cNvPr>
          <p:cNvSpPr txBox="1"/>
          <p:nvPr/>
        </p:nvSpPr>
        <p:spPr>
          <a:xfrm>
            <a:off x="1018187" y="2715465"/>
            <a:ext cx="140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WARM MAIL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E73EB56-54F9-48FD-A321-6518C007F8C1}"/>
              </a:ext>
            </a:extLst>
          </p:cNvPr>
          <p:cNvSpPr txBox="1"/>
          <p:nvPr/>
        </p:nvSpPr>
        <p:spPr>
          <a:xfrm>
            <a:off x="1169318" y="4444414"/>
            <a:ext cx="125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COLD MAIL</a:t>
            </a:r>
          </a:p>
        </p:txBody>
      </p:sp>
      <p:grpSp>
        <p:nvGrpSpPr>
          <p:cNvPr id="94" name="Graphic 44" descr="Rating outline">
            <a:extLst>
              <a:ext uri="{FF2B5EF4-FFF2-40B4-BE49-F238E27FC236}">
                <a16:creationId xmlns:a16="http://schemas.microsoft.com/office/drawing/2014/main" id="{366E72EC-F8C6-4DE3-BBED-8E6EB95E4BE2}"/>
              </a:ext>
            </a:extLst>
          </p:cNvPr>
          <p:cNvGrpSpPr/>
          <p:nvPr/>
        </p:nvGrpSpPr>
        <p:grpSpPr>
          <a:xfrm>
            <a:off x="5662285" y="4284291"/>
            <a:ext cx="948303" cy="786161"/>
            <a:chOff x="9839681" y="2346268"/>
            <a:chExt cx="1043133" cy="951255"/>
          </a:xfrm>
          <a:solidFill>
            <a:srgbClr val="000000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FD4B86-5C38-48CF-9EB2-927CB3D28973}"/>
                </a:ext>
              </a:extLst>
            </p:cNvPr>
            <p:cNvSpPr/>
            <p:nvPr/>
          </p:nvSpPr>
          <p:spPr>
            <a:xfrm>
              <a:off x="10123368" y="2453557"/>
              <a:ext cx="475558" cy="475405"/>
            </a:xfrm>
            <a:custGeom>
              <a:avLst/>
              <a:gdLst>
                <a:gd name="connsiteX0" fmla="*/ 268145 w 475558"/>
                <a:gd name="connsiteY0" fmla="*/ 188054 h 475405"/>
                <a:gd name="connsiteX1" fmla="*/ 275140 w 475558"/>
                <a:gd name="connsiteY1" fmla="*/ 209024 h 475405"/>
                <a:gd name="connsiteX2" fmla="*/ 393489 w 475558"/>
                <a:gd name="connsiteY2" fmla="*/ 209024 h 475405"/>
                <a:gd name="connsiteX3" fmla="*/ 318691 w 475558"/>
                <a:gd name="connsiteY3" fmla="*/ 274036 h 475405"/>
                <a:gd name="connsiteX4" fmla="*/ 303734 w 475558"/>
                <a:gd name="connsiteY4" fmla="*/ 287044 h 475405"/>
                <a:gd name="connsiteX5" fmla="*/ 309441 w 475558"/>
                <a:gd name="connsiteY5" fmla="*/ 306020 h 475405"/>
                <a:gd name="connsiteX6" fmla="*/ 337774 w 475558"/>
                <a:gd name="connsiteY6" fmla="*/ 400377 h 475405"/>
                <a:gd name="connsiteX7" fmla="*/ 255152 w 475558"/>
                <a:gd name="connsiteY7" fmla="*/ 343204 h 475405"/>
                <a:gd name="connsiteX8" fmla="*/ 237695 w 475558"/>
                <a:gd name="connsiteY8" fmla="*/ 331116 h 475405"/>
                <a:gd name="connsiteX9" fmla="*/ 220223 w 475558"/>
                <a:gd name="connsiteY9" fmla="*/ 343220 h 475405"/>
                <a:gd name="connsiteX10" fmla="*/ 137769 w 475558"/>
                <a:gd name="connsiteY10" fmla="*/ 400346 h 475405"/>
                <a:gd name="connsiteX11" fmla="*/ 166118 w 475558"/>
                <a:gd name="connsiteY11" fmla="*/ 305943 h 475405"/>
                <a:gd name="connsiteX12" fmla="*/ 171809 w 475558"/>
                <a:gd name="connsiteY12" fmla="*/ 286967 h 475405"/>
                <a:gd name="connsiteX13" fmla="*/ 156853 w 475558"/>
                <a:gd name="connsiteY13" fmla="*/ 273959 h 475405"/>
                <a:gd name="connsiteX14" fmla="*/ 82054 w 475558"/>
                <a:gd name="connsiteY14" fmla="*/ 208948 h 475405"/>
                <a:gd name="connsiteX15" fmla="*/ 200603 w 475558"/>
                <a:gd name="connsiteY15" fmla="*/ 208948 h 475405"/>
                <a:gd name="connsiteX16" fmla="*/ 207582 w 475558"/>
                <a:gd name="connsiteY16" fmla="*/ 187947 h 475405"/>
                <a:gd name="connsiteX17" fmla="*/ 237756 w 475558"/>
                <a:gd name="connsiteY17" fmla="*/ 97134 h 475405"/>
                <a:gd name="connsiteX18" fmla="*/ 178467 w 475558"/>
                <a:gd name="connsiteY18" fmla="*/ 178191 h 475405"/>
                <a:gd name="connsiteX19" fmla="*/ 0 w 475558"/>
                <a:gd name="connsiteY19" fmla="*/ 178191 h 475405"/>
                <a:gd name="connsiteX20" fmla="*/ 136726 w 475558"/>
                <a:gd name="connsiteY20" fmla="*/ 297046 h 475405"/>
                <a:gd name="connsiteX21" fmla="*/ 83174 w 475558"/>
                <a:gd name="connsiteY21" fmla="*/ 475405 h 475405"/>
                <a:gd name="connsiteX22" fmla="*/ 237695 w 475558"/>
                <a:gd name="connsiteY22" fmla="*/ 368362 h 475405"/>
                <a:gd name="connsiteX23" fmla="*/ 392385 w 475558"/>
                <a:gd name="connsiteY23" fmla="*/ 475405 h 475405"/>
                <a:gd name="connsiteX24" fmla="*/ 338832 w 475558"/>
                <a:gd name="connsiteY24" fmla="*/ 297199 h 475405"/>
                <a:gd name="connsiteX25" fmla="*/ 475559 w 475558"/>
                <a:gd name="connsiteY25" fmla="*/ 178344 h 475405"/>
                <a:gd name="connsiteX26" fmla="*/ 297245 w 475558"/>
                <a:gd name="connsiteY26" fmla="*/ 178344 h 475405"/>
                <a:gd name="connsiteX27" fmla="*/ 237695 w 475558"/>
                <a:gd name="connsiteY27" fmla="*/ 0 h 47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558" h="475405">
                  <a:moveTo>
                    <a:pt x="268145" y="188054"/>
                  </a:moveTo>
                  <a:lnTo>
                    <a:pt x="275140" y="209024"/>
                  </a:lnTo>
                  <a:lnTo>
                    <a:pt x="393489" y="209024"/>
                  </a:lnTo>
                  <a:lnTo>
                    <a:pt x="318691" y="274036"/>
                  </a:lnTo>
                  <a:lnTo>
                    <a:pt x="303734" y="287044"/>
                  </a:lnTo>
                  <a:lnTo>
                    <a:pt x="309441" y="306020"/>
                  </a:lnTo>
                  <a:lnTo>
                    <a:pt x="337774" y="400377"/>
                  </a:lnTo>
                  <a:lnTo>
                    <a:pt x="255152" y="343204"/>
                  </a:lnTo>
                  <a:lnTo>
                    <a:pt x="237695" y="331116"/>
                  </a:lnTo>
                  <a:lnTo>
                    <a:pt x="220223" y="343220"/>
                  </a:lnTo>
                  <a:lnTo>
                    <a:pt x="137769" y="400346"/>
                  </a:lnTo>
                  <a:lnTo>
                    <a:pt x="166118" y="305943"/>
                  </a:lnTo>
                  <a:lnTo>
                    <a:pt x="171809" y="286967"/>
                  </a:lnTo>
                  <a:lnTo>
                    <a:pt x="156853" y="273959"/>
                  </a:lnTo>
                  <a:lnTo>
                    <a:pt x="82054" y="208948"/>
                  </a:lnTo>
                  <a:lnTo>
                    <a:pt x="200603" y="208948"/>
                  </a:lnTo>
                  <a:lnTo>
                    <a:pt x="207582" y="187947"/>
                  </a:lnTo>
                  <a:lnTo>
                    <a:pt x="237756" y="97134"/>
                  </a:lnTo>
                  <a:close/>
                  <a:moveTo>
                    <a:pt x="178467" y="178191"/>
                  </a:moveTo>
                  <a:lnTo>
                    <a:pt x="0" y="178191"/>
                  </a:lnTo>
                  <a:lnTo>
                    <a:pt x="136726" y="297046"/>
                  </a:lnTo>
                  <a:lnTo>
                    <a:pt x="83174" y="475405"/>
                  </a:lnTo>
                  <a:lnTo>
                    <a:pt x="237695" y="368362"/>
                  </a:lnTo>
                  <a:lnTo>
                    <a:pt x="392385" y="475405"/>
                  </a:lnTo>
                  <a:lnTo>
                    <a:pt x="338832" y="297199"/>
                  </a:lnTo>
                  <a:lnTo>
                    <a:pt x="475559" y="178344"/>
                  </a:lnTo>
                  <a:lnTo>
                    <a:pt x="297245" y="178344"/>
                  </a:lnTo>
                  <a:lnTo>
                    <a:pt x="23769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D3C2FE2-6AB3-4D06-9E5E-5B0A0203872D}"/>
                </a:ext>
              </a:extLst>
            </p:cNvPr>
            <p:cNvSpPr/>
            <p:nvPr/>
          </p:nvSpPr>
          <p:spPr>
            <a:xfrm>
              <a:off x="9839681" y="2346268"/>
              <a:ext cx="1043133" cy="951255"/>
            </a:xfrm>
            <a:custGeom>
              <a:avLst/>
              <a:gdLst>
                <a:gd name="connsiteX0" fmla="*/ 990973 w 1043133"/>
                <a:gd name="connsiteY0" fmla="*/ 30665 h 951255"/>
                <a:gd name="connsiteX1" fmla="*/ 1012449 w 1043133"/>
                <a:gd name="connsiteY1" fmla="*/ 53675 h 951255"/>
                <a:gd name="connsiteX2" fmla="*/ 1012449 w 1043133"/>
                <a:gd name="connsiteY2" fmla="*/ 687405 h 951255"/>
                <a:gd name="connsiteX3" fmla="*/ 990973 w 1043133"/>
                <a:gd name="connsiteY3" fmla="*/ 708882 h 951255"/>
                <a:gd name="connsiteX4" fmla="*/ 803823 w 1043133"/>
                <a:gd name="connsiteY4" fmla="*/ 708882 h 951255"/>
                <a:gd name="connsiteX5" fmla="*/ 803823 w 1043133"/>
                <a:gd name="connsiteY5" fmla="*/ 876089 h 951255"/>
                <a:gd name="connsiteX6" fmla="*/ 647845 w 1043133"/>
                <a:gd name="connsiteY6" fmla="*/ 716598 h 951255"/>
                <a:gd name="connsiteX7" fmla="*/ 638825 w 1043133"/>
                <a:gd name="connsiteY7" fmla="*/ 707394 h 951255"/>
                <a:gd name="connsiteX8" fmla="*/ 52158 w 1043133"/>
                <a:gd name="connsiteY8" fmla="*/ 707394 h 951255"/>
                <a:gd name="connsiteX9" fmla="*/ 30682 w 1043133"/>
                <a:gd name="connsiteY9" fmla="*/ 686849 h 951255"/>
                <a:gd name="connsiteX10" fmla="*/ 30682 w 1043133"/>
                <a:gd name="connsiteY10" fmla="*/ 685917 h 951255"/>
                <a:gd name="connsiteX11" fmla="*/ 30682 w 1043133"/>
                <a:gd name="connsiteY11" fmla="*/ 52156 h 951255"/>
                <a:gd name="connsiteX12" fmla="*/ 52158 w 1043133"/>
                <a:gd name="connsiteY12" fmla="*/ 30680 h 951255"/>
                <a:gd name="connsiteX13" fmla="*/ 990973 w 1043133"/>
                <a:gd name="connsiteY13" fmla="*/ 30680 h 951255"/>
                <a:gd name="connsiteX14" fmla="*/ 990973 w 1043133"/>
                <a:gd name="connsiteY14" fmla="*/ 0 h 951255"/>
                <a:gd name="connsiteX15" fmla="*/ 52158 w 1043133"/>
                <a:gd name="connsiteY15" fmla="*/ 0 h 951255"/>
                <a:gd name="connsiteX16" fmla="*/ 2 w 1043133"/>
                <a:gd name="connsiteY16" fmla="*/ 52156 h 951255"/>
                <a:gd name="connsiteX17" fmla="*/ 2 w 1043133"/>
                <a:gd name="connsiteY17" fmla="*/ 685871 h 951255"/>
                <a:gd name="connsiteX18" fmla="*/ 51296 w 1043133"/>
                <a:gd name="connsiteY18" fmla="*/ 738028 h 951255"/>
                <a:gd name="connsiteX19" fmla="*/ 52158 w 1043133"/>
                <a:gd name="connsiteY19" fmla="*/ 738028 h 951255"/>
                <a:gd name="connsiteX20" fmla="*/ 625878 w 1043133"/>
                <a:gd name="connsiteY20" fmla="*/ 738028 h 951255"/>
                <a:gd name="connsiteX21" fmla="*/ 834504 w 1043133"/>
                <a:gd name="connsiteY21" fmla="*/ 951255 h 951255"/>
                <a:gd name="connsiteX22" fmla="*/ 834504 w 1043133"/>
                <a:gd name="connsiteY22" fmla="*/ 739562 h 951255"/>
                <a:gd name="connsiteX23" fmla="*/ 990973 w 1043133"/>
                <a:gd name="connsiteY23" fmla="*/ 739562 h 951255"/>
                <a:gd name="connsiteX24" fmla="*/ 1043129 w 1043133"/>
                <a:gd name="connsiteY24" fmla="*/ 687405 h 951255"/>
                <a:gd name="connsiteX25" fmla="*/ 1043129 w 1043133"/>
                <a:gd name="connsiteY25" fmla="*/ 53690 h 951255"/>
                <a:gd name="connsiteX26" fmla="*/ 990973 w 1043133"/>
                <a:gd name="connsiteY26" fmla="*/ 0 h 9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3133" h="951255">
                  <a:moveTo>
                    <a:pt x="990973" y="30665"/>
                  </a:moveTo>
                  <a:cubicBezTo>
                    <a:pt x="1003242" y="31124"/>
                    <a:pt x="1012837" y="41404"/>
                    <a:pt x="1012449" y="53675"/>
                  </a:cubicBezTo>
                  <a:lnTo>
                    <a:pt x="1012449" y="687405"/>
                  </a:lnTo>
                  <a:cubicBezTo>
                    <a:pt x="1012142" y="699138"/>
                    <a:pt x="1002705" y="708575"/>
                    <a:pt x="990973" y="708882"/>
                  </a:cubicBezTo>
                  <a:lnTo>
                    <a:pt x="803823" y="708882"/>
                  </a:lnTo>
                  <a:lnTo>
                    <a:pt x="803823" y="876089"/>
                  </a:lnTo>
                  <a:lnTo>
                    <a:pt x="647845" y="716598"/>
                  </a:lnTo>
                  <a:lnTo>
                    <a:pt x="638825" y="707394"/>
                  </a:lnTo>
                  <a:lnTo>
                    <a:pt x="52158" y="707394"/>
                  </a:lnTo>
                  <a:cubicBezTo>
                    <a:pt x="40555" y="707651"/>
                    <a:pt x="30940" y="698452"/>
                    <a:pt x="30682" y="686849"/>
                  </a:cubicBezTo>
                  <a:cubicBezTo>
                    <a:pt x="30676" y="686537"/>
                    <a:pt x="30676" y="686227"/>
                    <a:pt x="30682" y="685917"/>
                  </a:cubicBezTo>
                  <a:lnTo>
                    <a:pt x="30682" y="52156"/>
                  </a:lnTo>
                  <a:cubicBezTo>
                    <a:pt x="30989" y="40424"/>
                    <a:pt x="40426" y="30987"/>
                    <a:pt x="52158" y="30680"/>
                  </a:cubicBezTo>
                  <a:lnTo>
                    <a:pt x="990973" y="30680"/>
                  </a:lnTo>
                  <a:moveTo>
                    <a:pt x="990973" y="0"/>
                  </a:moveTo>
                  <a:lnTo>
                    <a:pt x="52158" y="0"/>
                  </a:lnTo>
                  <a:cubicBezTo>
                    <a:pt x="23478" y="299"/>
                    <a:pt x="301" y="23476"/>
                    <a:pt x="2" y="52156"/>
                  </a:cubicBezTo>
                  <a:lnTo>
                    <a:pt x="2" y="685871"/>
                  </a:lnTo>
                  <a:cubicBezTo>
                    <a:pt x="-236" y="714438"/>
                    <a:pt x="22728" y="737790"/>
                    <a:pt x="51296" y="738028"/>
                  </a:cubicBezTo>
                  <a:cubicBezTo>
                    <a:pt x="51583" y="738029"/>
                    <a:pt x="51871" y="738029"/>
                    <a:pt x="52158" y="738028"/>
                  </a:cubicBezTo>
                  <a:lnTo>
                    <a:pt x="625878" y="738028"/>
                  </a:lnTo>
                  <a:lnTo>
                    <a:pt x="834504" y="951255"/>
                  </a:lnTo>
                  <a:lnTo>
                    <a:pt x="834504" y="739562"/>
                  </a:lnTo>
                  <a:lnTo>
                    <a:pt x="990973" y="739562"/>
                  </a:lnTo>
                  <a:cubicBezTo>
                    <a:pt x="1019652" y="739263"/>
                    <a:pt x="1042830" y="716085"/>
                    <a:pt x="1043129" y="687405"/>
                  </a:cubicBezTo>
                  <a:lnTo>
                    <a:pt x="1043129" y="53690"/>
                  </a:lnTo>
                  <a:cubicBezTo>
                    <a:pt x="1043488" y="24487"/>
                    <a:pt x="1020174" y="488"/>
                    <a:pt x="9909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8EDA132F-73EA-4995-A354-A7D2E6B95463}"/>
              </a:ext>
            </a:extLst>
          </p:cNvPr>
          <p:cNvSpPr txBox="1"/>
          <p:nvPr/>
        </p:nvSpPr>
        <p:spPr>
          <a:xfrm>
            <a:off x="829945" y="6342400"/>
            <a:ext cx="3023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Response Rate Tracker, Q1 2023</a:t>
            </a:r>
          </a:p>
        </p:txBody>
      </p:sp>
    </p:spTree>
    <p:extLst>
      <p:ext uri="{BB962C8B-B14F-4D97-AF65-F5344CB8AC3E}">
        <p14:creationId xmlns:p14="http://schemas.microsoft.com/office/powerpoint/2010/main" val="163633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B0D6-F6A2-4BE0-93CD-A516880C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958481" cy="475686"/>
          </a:xfrm>
        </p:spPr>
        <p:txBody>
          <a:bodyPr/>
          <a:lstStyle/>
          <a:p>
            <a:r>
              <a:rPr lang="en-GB" dirty="0"/>
              <a:t>Cold direct mail response rates by sector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D7F7B-3E74-4C0D-B3D2-F320B041E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Response Rate Tracker also provides benchmark data by business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50236-F1E0-487A-BD38-ACC9FC5127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C5AD5D-AB30-4506-AF51-7771FD354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62966"/>
              </p:ext>
            </p:extLst>
          </p:nvPr>
        </p:nvGraphicFramePr>
        <p:xfrm>
          <a:off x="2490426" y="2094373"/>
          <a:ext cx="7239910" cy="33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910">
                  <a:extLst>
                    <a:ext uri="{9D8B030D-6E8A-4147-A177-3AD203B41FA5}">
                      <a16:colId xmlns:a16="http://schemas.microsoft.com/office/drawing/2014/main" val="4076918283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9535873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0166389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14888828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22177737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+mj-lt"/>
                        </a:rPr>
                        <a:t>SECTOR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+mj-lt"/>
                        </a:rPr>
                        <a:t>ROI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+mj-lt"/>
                        </a:rPr>
                        <a:t>CPA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+mj-lt"/>
                        </a:rPr>
                        <a:t>AOV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5491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+mn-lt"/>
                        </a:rPr>
                        <a:t>Financial &amp; Insurance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2.7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£121.00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£275.70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6806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+mn-lt"/>
                        </a:rPr>
                        <a:t>Medical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3.8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£85.20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£1,167.90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35408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+mn-lt"/>
                        </a:rPr>
                        <a:t>Retail/Online Retail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5.0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£84.00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£172.40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3885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69F47FA-0B48-4EA2-BE4F-15BBF6F4E5BE}"/>
              </a:ext>
            </a:extLst>
          </p:cNvPr>
          <p:cNvGrpSpPr/>
          <p:nvPr/>
        </p:nvGrpSpPr>
        <p:grpSpPr>
          <a:xfrm>
            <a:off x="2578823" y="3001969"/>
            <a:ext cx="761205" cy="533401"/>
            <a:chOff x="1893014" y="5713266"/>
            <a:chExt cx="761205" cy="533401"/>
          </a:xfrm>
        </p:grpSpPr>
        <p:sp>
          <p:nvSpPr>
            <p:cNvPr id="8" name="Freeform 144">
              <a:extLst>
                <a:ext uri="{FF2B5EF4-FFF2-40B4-BE49-F238E27FC236}">
                  <a16:creationId xmlns:a16="http://schemas.microsoft.com/office/drawing/2014/main" id="{5C51D50E-3221-4506-A160-F5124A3C4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014" y="5791054"/>
              <a:ext cx="333374" cy="455613"/>
            </a:xfrm>
            <a:custGeom>
              <a:avLst/>
              <a:gdLst>
                <a:gd name="T0" fmla="*/ 152 w 208"/>
                <a:gd name="T1" fmla="*/ 286 h 286"/>
                <a:gd name="T2" fmla="*/ 117 w 208"/>
                <a:gd name="T3" fmla="*/ 286 h 286"/>
                <a:gd name="T4" fmla="*/ 110 w 208"/>
                <a:gd name="T5" fmla="*/ 278 h 286"/>
                <a:gd name="T6" fmla="*/ 108 w 208"/>
                <a:gd name="T7" fmla="*/ 223 h 286"/>
                <a:gd name="T8" fmla="*/ 17 w 208"/>
                <a:gd name="T9" fmla="*/ 149 h 286"/>
                <a:gd name="T10" fmla="*/ 5 w 208"/>
                <a:gd name="T11" fmla="*/ 92 h 286"/>
                <a:gd name="T12" fmla="*/ 13 w 208"/>
                <a:gd name="T13" fmla="*/ 86 h 286"/>
                <a:gd name="T14" fmla="*/ 13 w 208"/>
                <a:gd name="T15" fmla="*/ 86 h 286"/>
                <a:gd name="T16" fmla="*/ 37 w 208"/>
                <a:gd name="T17" fmla="*/ 86 h 286"/>
                <a:gd name="T18" fmla="*/ 38 w 208"/>
                <a:gd name="T19" fmla="*/ 86 h 286"/>
                <a:gd name="T20" fmla="*/ 67 w 208"/>
                <a:gd name="T21" fmla="*/ 60 h 286"/>
                <a:gd name="T22" fmla="*/ 73 w 208"/>
                <a:gd name="T23" fmla="*/ 37 h 286"/>
                <a:gd name="T24" fmla="*/ 64 w 208"/>
                <a:gd name="T25" fmla="*/ 26 h 286"/>
                <a:gd name="T26" fmla="*/ 61 w 208"/>
                <a:gd name="T27" fmla="*/ 18 h 286"/>
                <a:gd name="T28" fmla="*/ 90 w 208"/>
                <a:gd name="T29" fmla="*/ 0 h 286"/>
                <a:gd name="T30" fmla="*/ 146 w 208"/>
                <a:gd name="T31" fmla="*/ 47 h 286"/>
                <a:gd name="T32" fmla="*/ 144 w 208"/>
                <a:gd name="T33" fmla="*/ 57 h 286"/>
                <a:gd name="T34" fmla="*/ 134 w 208"/>
                <a:gd name="T35" fmla="*/ 55 h 286"/>
                <a:gd name="T36" fmla="*/ 90 w 208"/>
                <a:gd name="T37" fmla="*/ 14 h 286"/>
                <a:gd name="T38" fmla="*/ 77 w 208"/>
                <a:gd name="T39" fmla="*/ 18 h 286"/>
                <a:gd name="T40" fmla="*/ 87 w 208"/>
                <a:gd name="T41" fmla="*/ 34 h 286"/>
                <a:gd name="T42" fmla="*/ 79 w 208"/>
                <a:gd name="T43" fmla="*/ 68 h 286"/>
                <a:gd name="T44" fmla="*/ 37 w 208"/>
                <a:gd name="T45" fmla="*/ 101 h 286"/>
                <a:gd name="T46" fmla="*/ 19 w 208"/>
                <a:gd name="T47" fmla="*/ 101 h 286"/>
                <a:gd name="T48" fmla="*/ 28 w 208"/>
                <a:gd name="T49" fmla="*/ 139 h 286"/>
                <a:gd name="T50" fmla="*/ 120 w 208"/>
                <a:gd name="T51" fmla="*/ 213 h 286"/>
                <a:gd name="T52" fmla="*/ 123 w 208"/>
                <a:gd name="T53" fmla="*/ 219 h 286"/>
                <a:gd name="T54" fmla="*/ 124 w 208"/>
                <a:gd name="T55" fmla="*/ 271 h 286"/>
                <a:gd name="T56" fmla="*/ 148 w 208"/>
                <a:gd name="T57" fmla="*/ 271 h 286"/>
                <a:gd name="T58" fmla="*/ 170 w 208"/>
                <a:gd name="T59" fmla="*/ 238 h 286"/>
                <a:gd name="T60" fmla="*/ 179 w 208"/>
                <a:gd name="T61" fmla="*/ 235 h 286"/>
                <a:gd name="T62" fmla="*/ 201 w 208"/>
                <a:gd name="T63" fmla="*/ 241 h 286"/>
                <a:gd name="T64" fmla="*/ 207 w 208"/>
                <a:gd name="T65" fmla="*/ 250 h 286"/>
                <a:gd name="T66" fmla="*/ 199 w 208"/>
                <a:gd name="T67" fmla="*/ 256 h 286"/>
                <a:gd name="T68" fmla="*/ 179 w 208"/>
                <a:gd name="T69" fmla="*/ 250 h 286"/>
                <a:gd name="T70" fmla="*/ 158 w 208"/>
                <a:gd name="T71" fmla="*/ 282 h 286"/>
                <a:gd name="T72" fmla="*/ 152 w 208"/>
                <a:gd name="T7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286">
                  <a:moveTo>
                    <a:pt x="152" y="286"/>
                  </a:moveTo>
                  <a:lnTo>
                    <a:pt x="117" y="286"/>
                  </a:lnTo>
                  <a:cubicBezTo>
                    <a:pt x="113" y="286"/>
                    <a:pt x="110" y="282"/>
                    <a:pt x="110" y="278"/>
                  </a:cubicBezTo>
                  <a:lnTo>
                    <a:pt x="108" y="223"/>
                  </a:lnTo>
                  <a:cubicBezTo>
                    <a:pt x="94" y="212"/>
                    <a:pt x="31" y="163"/>
                    <a:pt x="17" y="149"/>
                  </a:cubicBezTo>
                  <a:cubicBezTo>
                    <a:pt x="0" y="132"/>
                    <a:pt x="5" y="96"/>
                    <a:pt x="5" y="92"/>
                  </a:cubicBezTo>
                  <a:cubicBezTo>
                    <a:pt x="6" y="89"/>
                    <a:pt x="9" y="86"/>
                    <a:pt x="13" y="86"/>
                  </a:cubicBezTo>
                  <a:lnTo>
                    <a:pt x="13" y="86"/>
                  </a:lnTo>
                  <a:lnTo>
                    <a:pt x="37" y="86"/>
                  </a:lnTo>
                  <a:cubicBezTo>
                    <a:pt x="37" y="86"/>
                    <a:pt x="37" y="86"/>
                    <a:pt x="38" y="86"/>
                  </a:cubicBezTo>
                  <a:cubicBezTo>
                    <a:pt x="37" y="86"/>
                    <a:pt x="50" y="86"/>
                    <a:pt x="67" y="60"/>
                  </a:cubicBezTo>
                  <a:cubicBezTo>
                    <a:pt x="72" y="52"/>
                    <a:pt x="74" y="44"/>
                    <a:pt x="73" y="37"/>
                  </a:cubicBezTo>
                  <a:cubicBezTo>
                    <a:pt x="71" y="30"/>
                    <a:pt x="64" y="26"/>
                    <a:pt x="64" y="26"/>
                  </a:cubicBezTo>
                  <a:cubicBezTo>
                    <a:pt x="61" y="25"/>
                    <a:pt x="60" y="21"/>
                    <a:pt x="61" y="18"/>
                  </a:cubicBezTo>
                  <a:cubicBezTo>
                    <a:pt x="61" y="17"/>
                    <a:pt x="65" y="0"/>
                    <a:pt x="90" y="0"/>
                  </a:cubicBezTo>
                  <a:cubicBezTo>
                    <a:pt x="111" y="0"/>
                    <a:pt x="140" y="39"/>
                    <a:pt x="146" y="47"/>
                  </a:cubicBezTo>
                  <a:cubicBezTo>
                    <a:pt x="148" y="50"/>
                    <a:pt x="147" y="54"/>
                    <a:pt x="144" y="57"/>
                  </a:cubicBezTo>
                  <a:cubicBezTo>
                    <a:pt x="141" y="59"/>
                    <a:pt x="136" y="58"/>
                    <a:pt x="134" y="55"/>
                  </a:cubicBezTo>
                  <a:cubicBezTo>
                    <a:pt x="122" y="39"/>
                    <a:pt x="100" y="14"/>
                    <a:pt x="90" y="14"/>
                  </a:cubicBezTo>
                  <a:cubicBezTo>
                    <a:pt x="83" y="14"/>
                    <a:pt x="79" y="16"/>
                    <a:pt x="77" y="18"/>
                  </a:cubicBezTo>
                  <a:cubicBezTo>
                    <a:pt x="81" y="21"/>
                    <a:pt x="85" y="26"/>
                    <a:pt x="87" y="34"/>
                  </a:cubicBezTo>
                  <a:cubicBezTo>
                    <a:pt x="89" y="44"/>
                    <a:pt x="87" y="56"/>
                    <a:pt x="79" y="68"/>
                  </a:cubicBezTo>
                  <a:cubicBezTo>
                    <a:pt x="59" y="100"/>
                    <a:pt x="40" y="101"/>
                    <a:pt x="37" y="101"/>
                  </a:cubicBezTo>
                  <a:lnTo>
                    <a:pt x="19" y="101"/>
                  </a:lnTo>
                  <a:cubicBezTo>
                    <a:pt x="19" y="112"/>
                    <a:pt x="19" y="131"/>
                    <a:pt x="28" y="139"/>
                  </a:cubicBezTo>
                  <a:cubicBezTo>
                    <a:pt x="42" y="153"/>
                    <a:pt x="119" y="213"/>
                    <a:pt x="120" y="213"/>
                  </a:cubicBezTo>
                  <a:cubicBezTo>
                    <a:pt x="122" y="214"/>
                    <a:pt x="123" y="217"/>
                    <a:pt x="123" y="219"/>
                  </a:cubicBezTo>
                  <a:lnTo>
                    <a:pt x="124" y="271"/>
                  </a:lnTo>
                  <a:lnTo>
                    <a:pt x="148" y="271"/>
                  </a:lnTo>
                  <a:lnTo>
                    <a:pt x="170" y="238"/>
                  </a:lnTo>
                  <a:cubicBezTo>
                    <a:pt x="172" y="235"/>
                    <a:pt x="176" y="233"/>
                    <a:pt x="179" y="235"/>
                  </a:cubicBezTo>
                  <a:cubicBezTo>
                    <a:pt x="185" y="238"/>
                    <a:pt x="193" y="240"/>
                    <a:pt x="201" y="241"/>
                  </a:cubicBezTo>
                  <a:cubicBezTo>
                    <a:pt x="205" y="242"/>
                    <a:pt x="208" y="246"/>
                    <a:pt x="207" y="250"/>
                  </a:cubicBezTo>
                  <a:cubicBezTo>
                    <a:pt x="207" y="254"/>
                    <a:pt x="203" y="256"/>
                    <a:pt x="199" y="256"/>
                  </a:cubicBezTo>
                  <a:cubicBezTo>
                    <a:pt x="192" y="254"/>
                    <a:pt x="185" y="253"/>
                    <a:pt x="179" y="250"/>
                  </a:cubicBezTo>
                  <a:lnTo>
                    <a:pt x="158" y="282"/>
                  </a:lnTo>
                  <a:cubicBezTo>
                    <a:pt x="157" y="284"/>
                    <a:pt x="154" y="286"/>
                    <a:pt x="152" y="28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45">
              <a:extLst>
                <a:ext uri="{FF2B5EF4-FFF2-40B4-BE49-F238E27FC236}">
                  <a16:creationId xmlns:a16="http://schemas.microsoft.com/office/drawing/2014/main" id="{A8F1F2E3-5256-486A-8FD7-3E393058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710" y="5713266"/>
              <a:ext cx="377824" cy="219473"/>
            </a:xfrm>
            <a:custGeom>
              <a:avLst/>
              <a:gdLst>
                <a:gd name="T0" fmla="*/ 229 w 237"/>
                <a:gd name="T1" fmla="*/ 137 h 137"/>
                <a:gd name="T2" fmla="*/ 222 w 237"/>
                <a:gd name="T3" fmla="*/ 133 h 137"/>
                <a:gd name="T4" fmla="*/ 215 w 237"/>
                <a:gd name="T5" fmla="*/ 119 h 137"/>
                <a:gd name="T6" fmla="*/ 11 w 237"/>
                <a:gd name="T7" fmla="*/ 82 h 137"/>
                <a:gd name="T8" fmla="*/ 2 w 237"/>
                <a:gd name="T9" fmla="*/ 78 h 137"/>
                <a:gd name="T10" fmla="*/ 6 w 237"/>
                <a:gd name="T11" fmla="*/ 68 h 137"/>
                <a:gd name="T12" fmla="*/ 228 w 237"/>
                <a:gd name="T13" fmla="*/ 112 h 137"/>
                <a:gd name="T14" fmla="*/ 235 w 237"/>
                <a:gd name="T15" fmla="*/ 127 h 137"/>
                <a:gd name="T16" fmla="*/ 232 w 237"/>
                <a:gd name="T17" fmla="*/ 136 h 137"/>
                <a:gd name="T18" fmla="*/ 229 w 237"/>
                <a:gd name="T1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137">
                  <a:moveTo>
                    <a:pt x="229" y="137"/>
                  </a:moveTo>
                  <a:cubicBezTo>
                    <a:pt x="226" y="137"/>
                    <a:pt x="223" y="135"/>
                    <a:pt x="222" y="133"/>
                  </a:cubicBezTo>
                  <a:cubicBezTo>
                    <a:pt x="220" y="128"/>
                    <a:pt x="218" y="124"/>
                    <a:pt x="215" y="119"/>
                  </a:cubicBezTo>
                  <a:cubicBezTo>
                    <a:pt x="158" y="19"/>
                    <a:pt x="13" y="81"/>
                    <a:pt x="11" y="82"/>
                  </a:cubicBezTo>
                  <a:cubicBezTo>
                    <a:pt x="8" y="83"/>
                    <a:pt x="4" y="81"/>
                    <a:pt x="2" y="78"/>
                  </a:cubicBezTo>
                  <a:cubicBezTo>
                    <a:pt x="0" y="74"/>
                    <a:pt x="2" y="70"/>
                    <a:pt x="6" y="68"/>
                  </a:cubicBezTo>
                  <a:cubicBezTo>
                    <a:pt x="7" y="68"/>
                    <a:pt x="164" y="0"/>
                    <a:pt x="228" y="112"/>
                  </a:cubicBezTo>
                  <a:cubicBezTo>
                    <a:pt x="231" y="117"/>
                    <a:pt x="233" y="122"/>
                    <a:pt x="235" y="127"/>
                  </a:cubicBezTo>
                  <a:cubicBezTo>
                    <a:pt x="237" y="131"/>
                    <a:pt x="235" y="135"/>
                    <a:pt x="232" y="136"/>
                  </a:cubicBezTo>
                  <a:cubicBezTo>
                    <a:pt x="231" y="137"/>
                    <a:pt x="230" y="137"/>
                    <a:pt x="229" y="137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46">
              <a:extLst>
                <a:ext uri="{FF2B5EF4-FFF2-40B4-BE49-F238E27FC236}">
                  <a16:creationId xmlns:a16="http://schemas.microsoft.com/office/drawing/2014/main" id="{109271B1-5F81-4E21-9BB3-1EE4C93D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44" y="6154987"/>
              <a:ext cx="216693" cy="91679"/>
            </a:xfrm>
            <a:custGeom>
              <a:avLst/>
              <a:gdLst>
                <a:gd name="T0" fmla="*/ 128 w 136"/>
                <a:gd name="T1" fmla="*/ 57 h 57"/>
                <a:gd name="T2" fmla="*/ 7 w 136"/>
                <a:gd name="T3" fmla="*/ 57 h 57"/>
                <a:gd name="T4" fmla="*/ 0 w 136"/>
                <a:gd name="T5" fmla="*/ 49 h 57"/>
                <a:gd name="T6" fmla="*/ 0 w 136"/>
                <a:gd name="T7" fmla="*/ 36 h 57"/>
                <a:gd name="T8" fmla="*/ 7 w 136"/>
                <a:gd name="T9" fmla="*/ 29 h 57"/>
                <a:gd name="T10" fmla="*/ 14 w 136"/>
                <a:gd name="T11" fmla="*/ 36 h 57"/>
                <a:gd name="T12" fmla="*/ 14 w 136"/>
                <a:gd name="T13" fmla="*/ 42 h 57"/>
                <a:gd name="T14" fmla="*/ 121 w 136"/>
                <a:gd name="T15" fmla="*/ 42 h 57"/>
                <a:gd name="T16" fmla="*/ 121 w 136"/>
                <a:gd name="T17" fmla="*/ 14 h 57"/>
                <a:gd name="T18" fmla="*/ 32 w 136"/>
                <a:gd name="T19" fmla="*/ 14 h 57"/>
                <a:gd name="T20" fmla="*/ 25 w 136"/>
                <a:gd name="T21" fmla="*/ 7 h 57"/>
                <a:gd name="T22" fmla="*/ 32 w 136"/>
                <a:gd name="T23" fmla="*/ 0 h 57"/>
                <a:gd name="T24" fmla="*/ 128 w 136"/>
                <a:gd name="T25" fmla="*/ 0 h 57"/>
                <a:gd name="T26" fmla="*/ 136 w 136"/>
                <a:gd name="T27" fmla="*/ 7 h 57"/>
                <a:gd name="T28" fmla="*/ 136 w 136"/>
                <a:gd name="T29" fmla="*/ 49 h 57"/>
                <a:gd name="T30" fmla="*/ 128 w 136"/>
                <a:gd name="T3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57">
                  <a:moveTo>
                    <a:pt x="128" y="57"/>
                  </a:moveTo>
                  <a:lnTo>
                    <a:pt x="7" y="57"/>
                  </a:lnTo>
                  <a:cubicBezTo>
                    <a:pt x="3" y="57"/>
                    <a:pt x="0" y="53"/>
                    <a:pt x="0" y="49"/>
                  </a:cubicBezTo>
                  <a:lnTo>
                    <a:pt x="0" y="36"/>
                  </a:lnTo>
                  <a:cubicBezTo>
                    <a:pt x="0" y="32"/>
                    <a:pt x="3" y="29"/>
                    <a:pt x="7" y="29"/>
                  </a:cubicBezTo>
                  <a:cubicBezTo>
                    <a:pt x="11" y="29"/>
                    <a:pt x="14" y="32"/>
                    <a:pt x="14" y="36"/>
                  </a:cubicBezTo>
                  <a:lnTo>
                    <a:pt x="14" y="42"/>
                  </a:lnTo>
                  <a:lnTo>
                    <a:pt x="121" y="42"/>
                  </a:lnTo>
                  <a:lnTo>
                    <a:pt x="121" y="14"/>
                  </a:lnTo>
                  <a:lnTo>
                    <a:pt x="32" y="14"/>
                  </a:lnTo>
                  <a:cubicBezTo>
                    <a:pt x="28" y="14"/>
                    <a:pt x="25" y="11"/>
                    <a:pt x="25" y="7"/>
                  </a:cubicBezTo>
                  <a:cubicBezTo>
                    <a:pt x="25" y="3"/>
                    <a:pt x="28" y="0"/>
                    <a:pt x="32" y="0"/>
                  </a:cubicBezTo>
                  <a:lnTo>
                    <a:pt x="128" y="0"/>
                  </a:lnTo>
                  <a:cubicBezTo>
                    <a:pt x="132" y="0"/>
                    <a:pt x="136" y="3"/>
                    <a:pt x="136" y="7"/>
                  </a:cubicBezTo>
                  <a:lnTo>
                    <a:pt x="136" y="49"/>
                  </a:lnTo>
                  <a:cubicBezTo>
                    <a:pt x="136" y="53"/>
                    <a:pt x="132" y="57"/>
                    <a:pt x="128" y="5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47">
              <a:extLst>
                <a:ext uri="{FF2B5EF4-FFF2-40B4-BE49-F238E27FC236}">
                  <a16:creationId xmlns:a16="http://schemas.microsoft.com/office/drawing/2014/main" id="{2FF07254-0CE3-426B-AB59-ADBA2653C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638" y="6088312"/>
              <a:ext cx="205581" cy="88900"/>
            </a:xfrm>
            <a:custGeom>
              <a:avLst/>
              <a:gdLst>
                <a:gd name="T0" fmla="*/ 121 w 129"/>
                <a:gd name="T1" fmla="*/ 56 h 56"/>
                <a:gd name="T2" fmla="*/ 7 w 129"/>
                <a:gd name="T3" fmla="*/ 56 h 56"/>
                <a:gd name="T4" fmla="*/ 0 w 129"/>
                <a:gd name="T5" fmla="*/ 49 h 56"/>
                <a:gd name="T6" fmla="*/ 7 w 129"/>
                <a:gd name="T7" fmla="*/ 42 h 56"/>
                <a:gd name="T8" fmla="*/ 114 w 129"/>
                <a:gd name="T9" fmla="*/ 42 h 56"/>
                <a:gd name="T10" fmla="*/ 114 w 129"/>
                <a:gd name="T11" fmla="*/ 14 h 56"/>
                <a:gd name="T12" fmla="*/ 14 w 129"/>
                <a:gd name="T13" fmla="*/ 14 h 56"/>
                <a:gd name="T14" fmla="*/ 7 w 129"/>
                <a:gd name="T15" fmla="*/ 7 h 56"/>
                <a:gd name="T16" fmla="*/ 14 w 129"/>
                <a:gd name="T17" fmla="*/ 0 h 56"/>
                <a:gd name="T18" fmla="*/ 121 w 129"/>
                <a:gd name="T19" fmla="*/ 0 h 56"/>
                <a:gd name="T20" fmla="*/ 129 w 129"/>
                <a:gd name="T21" fmla="*/ 7 h 56"/>
                <a:gd name="T22" fmla="*/ 129 w 129"/>
                <a:gd name="T23" fmla="*/ 49 h 56"/>
                <a:gd name="T24" fmla="*/ 121 w 129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56">
                  <a:moveTo>
                    <a:pt x="121" y="56"/>
                  </a:moveTo>
                  <a:lnTo>
                    <a:pt x="7" y="56"/>
                  </a:lnTo>
                  <a:cubicBezTo>
                    <a:pt x="3" y="56"/>
                    <a:pt x="0" y="53"/>
                    <a:pt x="0" y="49"/>
                  </a:cubicBezTo>
                  <a:cubicBezTo>
                    <a:pt x="0" y="45"/>
                    <a:pt x="3" y="42"/>
                    <a:pt x="7" y="42"/>
                  </a:cubicBezTo>
                  <a:lnTo>
                    <a:pt x="114" y="42"/>
                  </a:lnTo>
                  <a:lnTo>
                    <a:pt x="114" y="14"/>
                  </a:lnTo>
                  <a:lnTo>
                    <a:pt x="14" y="14"/>
                  </a:lnTo>
                  <a:cubicBezTo>
                    <a:pt x="10" y="14"/>
                    <a:pt x="7" y="11"/>
                    <a:pt x="7" y="7"/>
                  </a:cubicBezTo>
                  <a:cubicBezTo>
                    <a:pt x="7" y="3"/>
                    <a:pt x="10" y="0"/>
                    <a:pt x="14" y="0"/>
                  </a:cubicBezTo>
                  <a:lnTo>
                    <a:pt x="121" y="0"/>
                  </a:lnTo>
                  <a:cubicBezTo>
                    <a:pt x="125" y="0"/>
                    <a:pt x="129" y="3"/>
                    <a:pt x="129" y="7"/>
                  </a:cubicBezTo>
                  <a:lnTo>
                    <a:pt x="129" y="49"/>
                  </a:lnTo>
                  <a:cubicBezTo>
                    <a:pt x="129" y="53"/>
                    <a:pt x="125" y="56"/>
                    <a:pt x="121" y="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48">
              <a:extLst>
                <a:ext uri="{FF2B5EF4-FFF2-40B4-BE49-F238E27FC236}">
                  <a16:creationId xmlns:a16="http://schemas.microsoft.com/office/drawing/2014/main" id="{BDAE7C56-03F1-4835-ABAD-23A83244D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190" y="6021637"/>
              <a:ext cx="197247" cy="88900"/>
            </a:xfrm>
            <a:custGeom>
              <a:avLst/>
              <a:gdLst>
                <a:gd name="T0" fmla="*/ 115 w 123"/>
                <a:gd name="T1" fmla="*/ 56 h 56"/>
                <a:gd name="T2" fmla="*/ 26 w 123"/>
                <a:gd name="T3" fmla="*/ 56 h 56"/>
                <a:gd name="T4" fmla="*/ 19 w 123"/>
                <a:gd name="T5" fmla="*/ 49 h 56"/>
                <a:gd name="T6" fmla="*/ 26 w 123"/>
                <a:gd name="T7" fmla="*/ 42 h 56"/>
                <a:gd name="T8" fmla="*/ 108 w 123"/>
                <a:gd name="T9" fmla="*/ 42 h 56"/>
                <a:gd name="T10" fmla="*/ 108 w 123"/>
                <a:gd name="T11" fmla="*/ 14 h 56"/>
                <a:gd name="T12" fmla="*/ 7 w 123"/>
                <a:gd name="T13" fmla="*/ 14 h 56"/>
                <a:gd name="T14" fmla="*/ 0 w 123"/>
                <a:gd name="T15" fmla="*/ 7 h 56"/>
                <a:gd name="T16" fmla="*/ 7 w 123"/>
                <a:gd name="T17" fmla="*/ 0 h 56"/>
                <a:gd name="T18" fmla="*/ 115 w 123"/>
                <a:gd name="T19" fmla="*/ 0 h 56"/>
                <a:gd name="T20" fmla="*/ 123 w 123"/>
                <a:gd name="T21" fmla="*/ 7 h 56"/>
                <a:gd name="T22" fmla="*/ 123 w 123"/>
                <a:gd name="T23" fmla="*/ 49 h 56"/>
                <a:gd name="T24" fmla="*/ 115 w 123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56">
                  <a:moveTo>
                    <a:pt x="115" y="56"/>
                  </a:moveTo>
                  <a:lnTo>
                    <a:pt x="26" y="56"/>
                  </a:lnTo>
                  <a:cubicBezTo>
                    <a:pt x="22" y="56"/>
                    <a:pt x="19" y="53"/>
                    <a:pt x="19" y="49"/>
                  </a:cubicBezTo>
                  <a:cubicBezTo>
                    <a:pt x="19" y="45"/>
                    <a:pt x="22" y="42"/>
                    <a:pt x="26" y="42"/>
                  </a:cubicBezTo>
                  <a:lnTo>
                    <a:pt x="108" y="42"/>
                  </a:lnTo>
                  <a:lnTo>
                    <a:pt x="108" y="14"/>
                  </a:lnTo>
                  <a:lnTo>
                    <a:pt x="7" y="14"/>
                  </a:ln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115" y="0"/>
                  </a:lnTo>
                  <a:cubicBezTo>
                    <a:pt x="119" y="0"/>
                    <a:pt x="123" y="3"/>
                    <a:pt x="123" y="7"/>
                  </a:cubicBezTo>
                  <a:lnTo>
                    <a:pt x="123" y="49"/>
                  </a:lnTo>
                  <a:cubicBezTo>
                    <a:pt x="123" y="53"/>
                    <a:pt x="119" y="56"/>
                    <a:pt x="115" y="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49">
              <a:extLst>
                <a:ext uri="{FF2B5EF4-FFF2-40B4-BE49-F238E27FC236}">
                  <a16:creationId xmlns:a16="http://schemas.microsoft.com/office/drawing/2014/main" id="{C394A48E-3E81-4E2D-9171-9DCC27804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853" y="5954962"/>
              <a:ext cx="216693" cy="88900"/>
            </a:xfrm>
            <a:custGeom>
              <a:avLst/>
              <a:gdLst>
                <a:gd name="T0" fmla="*/ 129 w 136"/>
                <a:gd name="T1" fmla="*/ 56 h 56"/>
                <a:gd name="T2" fmla="*/ 29 w 136"/>
                <a:gd name="T3" fmla="*/ 56 h 56"/>
                <a:gd name="T4" fmla="*/ 22 w 136"/>
                <a:gd name="T5" fmla="*/ 49 h 56"/>
                <a:gd name="T6" fmla="*/ 29 w 136"/>
                <a:gd name="T7" fmla="*/ 42 h 56"/>
                <a:gd name="T8" fmla="*/ 121 w 136"/>
                <a:gd name="T9" fmla="*/ 42 h 56"/>
                <a:gd name="T10" fmla="*/ 121 w 136"/>
                <a:gd name="T11" fmla="*/ 14 h 56"/>
                <a:gd name="T12" fmla="*/ 14 w 136"/>
                <a:gd name="T13" fmla="*/ 14 h 56"/>
                <a:gd name="T14" fmla="*/ 14 w 136"/>
                <a:gd name="T15" fmla="*/ 33 h 56"/>
                <a:gd name="T16" fmla="*/ 7 w 136"/>
                <a:gd name="T17" fmla="*/ 40 h 56"/>
                <a:gd name="T18" fmla="*/ 0 w 136"/>
                <a:gd name="T19" fmla="*/ 33 h 56"/>
                <a:gd name="T20" fmla="*/ 0 w 136"/>
                <a:gd name="T21" fmla="*/ 7 h 56"/>
                <a:gd name="T22" fmla="*/ 7 w 136"/>
                <a:gd name="T23" fmla="*/ 0 h 56"/>
                <a:gd name="T24" fmla="*/ 129 w 136"/>
                <a:gd name="T25" fmla="*/ 0 h 56"/>
                <a:gd name="T26" fmla="*/ 136 w 136"/>
                <a:gd name="T27" fmla="*/ 7 h 56"/>
                <a:gd name="T28" fmla="*/ 136 w 136"/>
                <a:gd name="T29" fmla="*/ 49 h 56"/>
                <a:gd name="T30" fmla="*/ 129 w 136"/>
                <a:gd name="T3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56">
                  <a:moveTo>
                    <a:pt x="129" y="56"/>
                  </a:moveTo>
                  <a:lnTo>
                    <a:pt x="29" y="56"/>
                  </a:lnTo>
                  <a:cubicBezTo>
                    <a:pt x="25" y="56"/>
                    <a:pt x="22" y="53"/>
                    <a:pt x="22" y="49"/>
                  </a:cubicBezTo>
                  <a:cubicBezTo>
                    <a:pt x="22" y="45"/>
                    <a:pt x="25" y="42"/>
                    <a:pt x="29" y="42"/>
                  </a:cubicBezTo>
                  <a:lnTo>
                    <a:pt x="121" y="42"/>
                  </a:lnTo>
                  <a:lnTo>
                    <a:pt x="121" y="14"/>
                  </a:lnTo>
                  <a:lnTo>
                    <a:pt x="14" y="14"/>
                  </a:lnTo>
                  <a:lnTo>
                    <a:pt x="14" y="33"/>
                  </a:lnTo>
                  <a:cubicBezTo>
                    <a:pt x="14" y="37"/>
                    <a:pt x="11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lnTo>
                    <a:pt x="0" y="7"/>
                  </a:lnTo>
                  <a:cubicBezTo>
                    <a:pt x="0" y="3"/>
                    <a:pt x="3" y="0"/>
                    <a:pt x="7" y="0"/>
                  </a:cubicBezTo>
                  <a:lnTo>
                    <a:pt x="129" y="0"/>
                  </a:lnTo>
                  <a:cubicBezTo>
                    <a:pt x="133" y="0"/>
                    <a:pt x="136" y="3"/>
                    <a:pt x="136" y="7"/>
                  </a:cubicBezTo>
                  <a:lnTo>
                    <a:pt x="136" y="49"/>
                  </a:lnTo>
                  <a:cubicBezTo>
                    <a:pt x="136" y="53"/>
                    <a:pt x="133" y="56"/>
                    <a:pt x="129" y="5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50">
              <a:extLst>
                <a:ext uri="{FF2B5EF4-FFF2-40B4-BE49-F238E27FC236}">
                  <a16:creationId xmlns:a16="http://schemas.microsoft.com/office/drawing/2014/main" id="{267CD435-72B0-47F2-9DD2-CEA9B435F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832" y="5982743"/>
              <a:ext cx="263922" cy="263923"/>
            </a:xfrm>
            <a:custGeom>
              <a:avLst/>
              <a:gdLst>
                <a:gd name="T0" fmla="*/ 83 w 165"/>
                <a:gd name="T1" fmla="*/ 14 h 164"/>
                <a:gd name="T2" fmla="*/ 15 w 165"/>
                <a:gd name="T3" fmla="*/ 82 h 164"/>
                <a:gd name="T4" fmla="*/ 83 w 165"/>
                <a:gd name="T5" fmla="*/ 150 h 164"/>
                <a:gd name="T6" fmla="*/ 151 w 165"/>
                <a:gd name="T7" fmla="*/ 82 h 164"/>
                <a:gd name="T8" fmla="*/ 83 w 165"/>
                <a:gd name="T9" fmla="*/ 14 h 164"/>
                <a:gd name="T10" fmla="*/ 83 w 165"/>
                <a:gd name="T11" fmla="*/ 164 h 164"/>
                <a:gd name="T12" fmla="*/ 0 w 165"/>
                <a:gd name="T13" fmla="*/ 82 h 164"/>
                <a:gd name="T14" fmla="*/ 83 w 165"/>
                <a:gd name="T15" fmla="*/ 0 h 164"/>
                <a:gd name="T16" fmla="*/ 165 w 165"/>
                <a:gd name="T17" fmla="*/ 82 h 164"/>
                <a:gd name="T18" fmla="*/ 83 w 165"/>
                <a:gd name="T1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4">
                  <a:moveTo>
                    <a:pt x="83" y="14"/>
                  </a:moveTo>
                  <a:cubicBezTo>
                    <a:pt x="45" y="14"/>
                    <a:pt x="15" y="45"/>
                    <a:pt x="15" y="82"/>
                  </a:cubicBezTo>
                  <a:cubicBezTo>
                    <a:pt x="15" y="119"/>
                    <a:pt x="45" y="150"/>
                    <a:pt x="83" y="150"/>
                  </a:cubicBezTo>
                  <a:cubicBezTo>
                    <a:pt x="120" y="150"/>
                    <a:pt x="151" y="119"/>
                    <a:pt x="151" y="82"/>
                  </a:cubicBezTo>
                  <a:cubicBezTo>
                    <a:pt x="151" y="45"/>
                    <a:pt x="120" y="14"/>
                    <a:pt x="83" y="14"/>
                  </a:cubicBezTo>
                  <a:close/>
                  <a:moveTo>
                    <a:pt x="83" y="164"/>
                  </a:moveTo>
                  <a:cubicBezTo>
                    <a:pt x="37" y="164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4"/>
                    <a:pt x="83" y="16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£</a:t>
              </a:r>
            </a:p>
          </p:txBody>
        </p:sp>
      </p:grpSp>
      <p:pic>
        <p:nvPicPr>
          <p:cNvPr id="15" name="Graphic 14" descr="Shopping bag outline">
            <a:extLst>
              <a:ext uri="{FF2B5EF4-FFF2-40B4-BE49-F238E27FC236}">
                <a16:creationId xmlns:a16="http://schemas.microsoft.com/office/drawing/2014/main" id="{1B32A46A-1090-434D-A9EC-AD46B76FC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924" y="4657929"/>
            <a:ext cx="687003" cy="687003"/>
          </a:xfrm>
          <a:prstGeom prst="rect">
            <a:avLst/>
          </a:prstGeom>
        </p:spPr>
      </p:pic>
      <p:grpSp>
        <p:nvGrpSpPr>
          <p:cNvPr id="23" name="Medical_toolbox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685C258-1F88-4F59-A10B-4D26B5FEE2D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673173" y="3897663"/>
            <a:ext cx="572505" cy="572502"/>
            <a:chOff x="5741988" y="3176587"/>
            <a:chExt cx="287338" cy="287337"/>
          </a:xfrm>
          <a:solidFill>
            <a:schemeClr val="accent1"/>
          </a:solidFill>
        </p:grpSpPr>
        <p:sp>
          <p:nvSpPr>
            <p:cNvPr id="24" name="Freeform 698">
              <a:extLst>
                <a:ext uri="{FF2B5EF4-FFF2-40B4-BE49-F238E27FC236}">
                  <a16:creationId xmlns:a16="http://schemas.microsoft.com/office/drawing/2014/main" id="{37BC2EEA-8892-480F-B30F-CCB731E19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1988" y="3176587"/>
              <a:ext cx="287338" cy="287337"/>
            </a:xfrm>
            <a:custGeom>
              <a:avLst/>
              <a:gdLst>
                <a:gd name="T0" fmla="*/ 329 w 377"/>
                <a:gd name="T1" fmla="*/ 367 h 376"/>
                <a:gd name="T2" fmla="*/ 367 w 377"/>
                <a:gd name="T3" fmla="*/ 340 h 376"/>
                <a:gd name="T4" fmla="*/ 10 w 377"/>
                <a:gd name="T5" fmla="*/ 340 h 376"/>
                <a:gd name="T6" fmla="*/ 47 w 377"/>
                <a:gd name="T7" fmla="*/ 367 h 376"/>
                <a:gd name="T8" fmla="*/ 10 w 377"/>
                <a:gd name="T9" fmla="*/ 340 h 376"/>
                <a:gd name="T10" fmla="*/ 47 w 377"/>
                <a:gd name="T11" fmla="*/ 80 h 376"/>
                <a:gd name="T12" fmla="*/ 10 w 377"/>
                <a:gd name="T13" fmla="*/ 107 h 376"/>
                <a:gd name="T14" fmla="*/ 59 w 377"/>
                <a:gd name="T15" fmla="*/ 69 h 376"/>
                <a:gd name="T16" fmla="*/ 91 w 377"/>
                <a:gd name="T17" fmla="*/ 64 h 376"/>
                <a:gd name="T18" fmla="*/ 95 w 377"/>
                <a:gd name="T19" fmla="*/ 71 h 376"/>
                <a:gd name="T20" fmla="*/ 59 w 377"/>
                <a:gd name="T21" fmla="*/ 69 h 376"/>
                <a:gd name="T22" fmla="*/ 255 w 377"/>
                <a:gd name="T23" fmla="*/ 29 h 376"/>
                <a:gd name="T24" fmla="*/ 122 w 377"/>
                <a:gd name="T25" fmla="*/ 71 h 376"/>
                <a:gd name="T26" fmla="*/ 142 w 377"/>
                <a:gd name="T27" fmla="*/ 9 h 376"/>
                <a:gd name="T28" fmla="*/ 254 w 377"/>
                <a:gd name="T29" fmla="*/ 19 h 376"/>
                <a:gd name="T30" fmla="*/ 142 w 377"/>
                <a:gd name="T31" fmla="*/ 9 h 376"/>
                <a:gd name="T32" fmla="*/ 286 w 377"/>
                <a:gd name="T33" fmla="*/ 64 h 376"/>
                <a:gd name="T34" fmla="*/ 318 w 377"/>
                <a:gd name="T35" fmla="*/ 69 h 376"/>
                <a:gd name="T36" fmla="*/ 282 w 377"/>
                <a:gd name="T37" fmla="*/ 71 h 376"/>
                <a:gd name="T38" fmla="*/ 367 w 377"/>
                <a:gd name="T39" fmla="*/ 107 h 376"/>
                <a:gd name="T40" fmla="*/ 329 w 377"/>
                <a:gd name="T41" fmla="*/ 80 h 376"/>
                <a:gd name="T42" fmla="*/ 367 w 377"/>
                <a:gd name="T43" fmla="*/ 107 h 376"/>
                <a:gd name="T44" fmla="*/ 57 w 377"/>
                <a:gd name="T45" fmla="*/ 80 h 376"/>
                <a:gd name="T46" fmla="*/ 277 w 377"/>
                <a:gd name="T47" fmla="*/ 80 h 376"/>
                <a:gd name="T48" fmla="*/ 367 w 377"/>
                <a:gd name="T49" fmla="*/ 128 h 376"/>
                <a:gd name="T50" fmla="*/ 320 w 377"/>
                <a:gd name="T51" fmla="*/ 367 h 376"/>
                <a:gd name="T52" fmla="*/ 10 w 377"/>
                <a:gd name="T53" fmla="*/ 319 h 376"/>
                <a:gd name="T54" fmla="*/ 340 w 377"/>
                <a:gd name="T55" fmla="*/ 71 h 376"/>
                <a:gd name="T56" fmla="*/ 327 w 377"/>
                <a:gd name="T57" fmla="*/ 69 h 376"/>
                <a:gd name="T58" fmla="*/ 286 w 377"/>
                <a:gd name="T59" fmla="*/ 55 h 376"/>
                <a:gd name="T60" fmla="*/ 272 w 377"/>
                <a:gd name="T61" fmla="*/ 71 h 376"/>
                <a:gd name="T62" fmla="*/ 264 w 377"/>
                <a:gd name="T63" fmla="*/ 24 h 376"/>
                <a:gd name="T64" fmla="*/ 142 w 377"/>
                <a:gd name="T65" fmla="*/ 0 h 376"/>
                <a:gd name="T66" fmla="*/ 113 w 377"/>
                <a:gd name="T67" fmla="*/ 71 h 376"/>
                <a:gd name="T68" fmla="*/ 105 w 377"/>
                <a:gd name="T69" fmla="*/ 69 h 376"/>
                <a:gd name="T70" fmla="*/ 64 w 377"/>
                <a:gd name="T71" fmla="*/ 55 h 376"/>
                <a:gd name="T72" fmla="*/ 50 w 377"/>
                <a:gd name="T73" fmla="*/ 71 h 376"/>
                <a:gd name="T74" fmla="*/ 0 w 377"/>
                <a:gd name="T75" fmla="*/ 107 h 376"/>
                <a:gd name="T76" fmla="*/ 36 w 377"/>
                <a:gd name="T77" fmla="*/ 376 h 376"/>
                <a:gd name="T78" fmla="*/ 53 w 377"/>
                <a:gd name="T79" fmla="*/ 376 h 376"/>
                <a:gd name="T80" fmla="*/ 324 w 377"/>
                <a:gd name="T81" fmla="*/ 376 h 376"/>
                <a:gd name="T82" fmla="*/ 324 w 377"/>
                <a:gd name="T83" fmla="*/ 376 h 376"/>
                <a:gd name="T84" fmla="*/ 377 w 377"/>
                <a:gd name="T85" fmla="*/ 340 h 376"/>
                <a:gd name="T86" fmla="*/ 340 w 377"/>
                <a:gd name="T87" fmla="*/ 7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376">
                  <a:moveTo>
                    <a:pt x="340" y="367"/>
                  </a:moveTo>
                  <a:lnTo>
                    <a:pt x="329" y="367"/>
                  </a:lnTo>
                  <a:cubicBezTo>
                    <a:pt x="332" y="347"/>
                    <a:pt x="347" y="331"/>
                    <a:pt x="367" y="329"/>
                  </a:cubicBezTo>
                  <a:lnTo>
                    <a:pt x="367" y="340"/>
                  </a:lnTo>
                  <a:cubicBezTo>
                    <a:pt x="367" y="355"/>
                    <a:pt x="355" y="367"/>
                    <a:pt x="340" y="367"/>
                  </a:cubicBezTo>
                  <a:close/>
                  <a:moveTo>
                    <a:pt x="10" y="340"/>
                  </a:moveTo>
                  <a:lnTo>
                    <a:pt x="10" y="329"/>
                  </a:lnTo>
                  <a:cubicBezTo>
                    <a:pt x="29" y="331"/>
                    <a:pt x="45" y="347"/>
                    <a:pt x="47" y="367"/>
                  </a:cubicBezTo>
                  <a:lnTo>
                    <a:pt x="36" y="367"/>
                  </a:lnTo>
                  <a:cubicBezTo>
                    <a:pt x="22" y="367"/>
                    <a:pt x="10" y="355"/>
                    <a:pt x="10" y="340"/>
                  </a:cubicBezTo>
                  <a:close/>
                  <a:moveTo>
                    <a:pt x="36" y="80"/>
                  </a:moveTo>
                  <a:lnTo>
                    <a:pt x="47" y="80"/>
                  </a:lnTo>
                  <a:cubicBezTo>
                    <a:pt x="45" y="100"/>
                    <a:pt x="29" y="116"/>
                    <a:pt x="10" y="118"/>
                  </a:cubicBezTo>
                  <a:lnTo>
                    <a:pt x="10" y="107"/>
                  </a:lnTo>
                  <a:cubicBezTo>
                    <a:pt x="10" y="93"/>
                    <a:pt x="22" y="80"/>
                    <a:pt x="36" y="80"/>
                  </a:cubicBezTo>
                  <a:close/>
                  <a:moveTo>
                    <a:pt x="59" y="69"/>
                  </a:moveTo>
                  <a:cubicBezTo>
                    <a:pt x="59" y="66"/>
                    <a:pt x="61" y="64"/>
                    <a:pt x="64" y="64"/>
                  </a:cubicBezTo>
                  <a:lnTo>
                    <a:pt x="91" y="64"/>
                  </a:lnTo>
                  <a:cubicBezTo>
                    <a:pt x="93" y="64"/>
                    <a:pt x="95" y="66"/>
                    <a:pt x="95" y="69"/>
                  </a:cubicBezTo>
                  <a:lnTo>
                    <a:pt x="95" y="71"/>
                  </a:lnTo>
                  <a:lnTo>
                    <a:pt x="59" y="71"/>
                  </a:lnTo>
                  <a:lnTo>
                    <a:pt x="59" y="69"/>
                  </a:lnTo>
                  <a:close/>
                  <a:moveTo>
                    <a:pt x="122" y="29"/>
                  </a:moveTo>
                  <a:lnTo>
                    <a:pt x="255" y="29"/>
                  </a:lnTo>
                  <a:lnTo>
                    <a:pt x="255" y="71"/>
                  </a:lnTo>
                  <a:lnTo>
                    <a:pt x="122" y="71"/>
                  </a:lnTo>
                  <a:lnTo>
                    <a:pt x="122" y="29"/>
                  </a:lnTo>
                  <a:close/>
                  <a:moveTo>
                    <a:pt x="142" y="9"/>
                  </a:moveTo>
                  <a:lnTo>
                    <a:pt x="235" y="9"/>
                  </a:lnTo>
                  <a:cubicBezTo>
                    <a:pt x="244" y="9"/>
                    <a:pt x="251" y="13"/>
                    <a:pt x="254" y="19"/>
                  </a:cubicBezTo>
                  <a:lnTo>
                    <a:pt x="123" y="19"/>
                  </a:lnTo>
                  <a:cubicBezTo>
                    <a:pt x="126" y="13"/>
                    <a:pt x="133" y="9"/>
                    <a:pt x="142" y="9"/>
                  </a:cubicBezTo>
                  <a:close/>
                  <a:moveTo>
                    <a:pt x="282" y="69"/>
                  </a:moveTo>
                  <a:cubicBezTo>
                    <a:pt x="282" y="66"/>
                    <a:pt x="284" y="64"/>
                    <a:pt x="286" y="64"/>
                  </a:cubicBezTo>
                  <a:lnTo>
                    <a:pt x="313" y="64"/>
                  </a:lnTo>
                  <a:cubicBezTo>
                    <a:pt x="315" y="64"/>
                    <a:pt x="318" y="66"/>
                    <a:pt x="318" y="69"/>
                  </a:cubicBezTo>
                  <a:lnTo>
                    <a:pt x="318" y="71"/>
                  </a:lnTo>
                  <a:lnTo>
                    <a:pt x="282" y="71"/>
                  </a:lnTo>
                  <a:lnTo>
                    <a:pt x="282" y="69"/>
                  </a:lnTo>
                  <a:close/>
                  <a:moveTo>
                    <a:pt x="367" y="107"/>
                  </a:moveTo>
                  <a:lnTo>
                    <a:pt x="367" y="118"/>
                  </a:lnTo>
                  <a:cubicBezTo>
                    <a:pt x="347" y="116"/>
                    <a:pt x="332" y="100"/>
                    <a:pt x="329" y="80"/>
                  </a:cubicBezTo>
                  <a:lnTo>
                    <a:pt x="340" y="80"/>
                  </a:lnTo>
                  <a:cubicBezTo>
                    <a:pt x="355" y="80"/>
                    <a:pt x="367" y="93"/>
                    <a:pt x="367" y="107"/>
                  </a:cubicBezTo>
                  <a:close/>
                  <a:moveTo>
                    <a:pt x="10" y="128"/>
                  </a:moveTo>
                  <a:cubicBezTo>
                    <a:pt x="35" y="126"/>
                    <a:pt x="55" y="106"/>
                    <a:pt x="57" y="80"/>
                  </a:cubicBezTo>
                  <a:lnTo>
                    <a:pt x="100" y="80"/>
                  </a:lnTo>
                  <a:lnTo>
                    <a:pt x="277" y="80"/>
                  </a:lnTo>
                  <a:lnTo>
                    <a:pt x="320" y="80"/>
                  </a:lnTo>
                  <a:cubicBezTo>
                    <a:pt x="322" y="106"/>
                    <a:pt x="342" y="126"/>
                    <a:pt x="367" y="128"/>
                  </a:cubicBezTo>
                  <a:lnTo>
                    <a:pt x="367" y="319"/>
                  </a:lnTo>
                  <a:cubicBezTo>
                    <a:pt x="342" y="321"/>
                    <a:pt x="322" y="342"/>
                    <a:pt x="320" y="367"/>
                  </a:cubicBezTo>
                  <a:lnTo>
                    <a:pt x="57" y="367"/>
                  </a:lnTo>
                  <a:cubicBezTo>
                    <a:pt x="55" y="342"/>
                    <a:pt x="35" y="321"/>
                    <a:pt x="10" y="319"/>
                  </a:cubicBezTo>
                  <a:lnTo>
                    <a:pt x="10" y="128"/>
                  </a:lnTo>
                  <a:close/>
                  <a:moveTo>
                    <a:pt x="340" y="71"/>
                  </a:moveTo>
                  <a:lnTo>
                    <a:pt x="327" y="71"/>
                  </a:lnTo>
                  <a:lnTo>
                    <a:pt x="327" y="69"/>
                  </a:lnTo>
                  <a:cubicBezTo>
                    <a:pt x="327" y="61"/>
                    <a:pt x="321" y="55"/>
                    <a:pt x="313" y="55"/>
                  </a:cubicBezTo>
                  <a:lnTo>
                    <a:pt x="286" y="55"/>
                  </a:lnTo>
                  <a:cubicBezTo>
                    <a:pt x="278" y="55"/>
                    <a:pt x="272" y="61"/>
                    <a:pt x="272" y="69"/>
                  </a:cubicBezTo>
                  <a:lnTo>
                    <a:pt x="272" y="71"/>
                  </a:lnTo>
                  <a:lnTo>
                    <a:pt x="264" y="71"/>
                  </a:lnTo>
                  <a:lnTo>
                    <a:pt x="264" y="24"/>
                  </a:lnTo>
                  <a:cubicBezTo>
                    <a:pt x="264" y="11"/>
                    <a:pt x="251" y="0"/>
                    <a:pt x="235" y="0"/>
                  </a:cubicBezTo>
                  <a:lnTo>
                    <a:pt x="142" y="0"/>
                  </a:lnTo>
                  <a:cubicBezTo>
                    <a:pt x="126" y="0"/>
                    <a:pt x="113" y="11"/>
                    <a:pt x="113" y="24"/>
                  </a:cubicBezTo>
                  <a:lnTo>
                    <a:pt x="113" y="71"/>
                  </a:lnTo>
                  <a:lnTo>
                    <a:pt x="105" y="71"/>
                  </a:lnTo>
                  <a:lnTo>
                    <a:pt x="105" y="69"/>
                  </a:lnTo>
                  <a:cubicBezTo>
                    <a:pt x="105" y="61"/>
                    <a:pt x="98" y="55"/>
                    <a:pt x="91" y="55"/>
                  </a:cubicBezTo>
                  <a:lnTo>
                    <a:pt x="64" y="55"/>
                  </a:lnTo>
                  <a:cubicBezTo>
                    <a:pt x="56" y="55"/>
                    <a:pt x="50" y="61"/>
                    <a:pt x="50" y="69"/>
                  </a:cubicBezTo>
                  <a:lnTo>
                    <a:pt x="50" y="71"/>
                  </a:lnTo>
                  <a:lnTo>
                    <a:pt x="36" y="71"/>
                  </a:lnTo>
                  <a:cubicBezTo>
                    <a:pt x="16" y="71"/>
                    <a:pt x="0" y="87"/>
                    <a:pt x="0" y="107"/>
                  </a:cubicBezTo>
                  <a:lnTo>
                    <a:pt x="0" y="340"/>
                  </a:lnTo>
                  <a:cubicBezTo>
                    <a:pt x="0" y="360"/>
                    <a:pt x="16" y="376"/>
                    <a:pt x="36" y="376"/>
                  </a:cubicBezTo>
                  <a:lnTo>
                    <a:pt x="52" y="376"/>
                  </a:lnTo>
                  <a:lnTo>
                    <a:pt x="53" y="376"/>
                  </a:lnTo>
                  <a:lnTo>
                    <a:pt x="53" y="376"/>
                  </a:lnTo>
                  <a:lnTo>
                    <a:pt x="324" y="376"/>
                  </a:lnTo>
                  <a:lnTo>
                    <a:pt x="324" y="376"/>
                  </a:lnTo>
                  <a:lnTo>
                    <a:pt x="324" y="376"/>
                  </a:lnTo>
                  <a:lnTo>
                    <a:pt x="340" y="376"/>
                  </a:lnTo>
                  <a:cubicBezTo>
                    <a:pt x="360" y="376"/>
                    <a:pt x="377" y="360"/>
                    <a:pt x="377" y="340"/>
                  </a:cubicBezTo>
                  <a:lnTo>
                    <a:pt x="377" y="107"/>
                  </a:lnTo>
                  <a:cubicBezTo>
                    <a:pt x="377" y="87"/>
                    <a:pt x="360" y="71"/>
                    <a:pt x="340" y="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709">
              <a:extLst>
                <a:ext uri="{FF2B5EF4-FFF2-40B4-BE49-F238E27FC236}">
                  <a16:creationId xmlns:a16="http://schemas.microsoft.com/office/drawing/2014/main" id="{7F0DF976-DA9C-4D89-9C57-A343B9B7F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3297237"/>
              <a:ext cx="100013" cy="100012"/>
            </a:xfrm>
            <a:custGeom>
              <a:avLst/>
              <a:gdLst>
                <a:gd name="T0" fmla="*/ 121 w 131"/>
                <a:gd name="T1" fmla="*/ 83 h 131"/>
                <a:gd name="T2" fmla="*/ 87 w 131"/>
                <a:gd name="T3" fmla="*/ 83 h 131"/>
                <a:gd name="T4" fmla="*/ 83 w 131"/>
                <a:gd name="T5" fmla="*/ 88 h 131"/>
                <a:gd name="T6" fmla="*/ 83 w 131"/>
                <a:gd name="T7" fmla="*/ 121 h 131"/>
                <a:gd name="T8" fmla="*/ 48 w 131"/>
                <a:gd name="T9" fmla="*/ 121 h 131"/>
                <a:gd name="T10" fmla="*/ 48 w 131"/>
                <a:gd name="T11" fmla="*/ 88 h 131"/>
                <a:gd name="T12" fmla="*/ 43 w 131"/>
                <a:gd name="T13" fmla="*/ 83 h 131"/>
                <a:gd name="T14" fmla="*/ 10 w 131"/>
                <a:gd name="T15" fmla="*/ 83 h 131"/>
                <a:gd name="T16" fmla="*/ 10 w 131"/>
                <a:gd name="T17" fmla="*/ 48 h 131"/>
                <a:gd name="T18" fmla="*/ 43 w 131"/>
                <a:gd name="T19" fmla="*/ 48 h 131"/>
                <a:gd name="T20" fmla="*/ 48 w 131"/>
                <a:gd name="T21" fmla="*/ 44 h 131"/>
                <a:gd name="T22" fmla="*/ 48 w 131"/>
                <a:gd name="T23" fmla="*/ 10 h 131"/>
                <a:gd name="T24" fmla="*/ 83 w 131"/>
                <a:gd name="T25" fmla="*/ 10 h 131"/>
                <a:gd name="T26" fmla="*/ 83 w 131"/>
                <a:gd name="T27" fmla="*/ 44 h 131"/>
                <a:gd name="T28" fmla="*/ 87 w 131"/>
                <a:gd name="T29" fmla="*/ 48 h 131"/>
                <a:gd name="T30" fmla="*/ 121 w 131"/>
                <a:gd name="T31" fmla="*/ 48 h 131"/>
                <a:gd name="T32" fmla="*/ 121 w 131"/>
                <a:gd name="T33" fmla="*/ 83 h 131"/>
                <a:gd name="T34" fmla="*/ 126 w 131"/>
                <a:gd name="T35" fmla="*/ 39 h 131"/>
                <a:gd name="T36" fmla="*/ 92 w 131"/>
                <a:gd name="T37" fmla="*/ 39 h 131"/>
                <a:gd name="T38" fmla="*/ 92 w 131"/>
                <a:gd name="T39" fmla="*/ 5 h 131"/>
                <a:gd name="T40" fmla="*/ 87 w 131"/>
                <a:gd name="T41" fmla="*/ 0 h 131"/>
                <a:gd name="T42" fmla="*/ 43 w 131"/>
                <a:gd name="T43" fmla="*/ 0 h 131"/>
                <a:gd name="T44" fmla="*/ 39 w 131"/>
                <a:gd name="T45" fmla="*/ 5 h 131"/>
                <a:gd name="T46" fmla="*/ 39 w 131"/>
                <a:gd name="T47" fmla="*/ 39 h 131"/>
                <a:gd name="T48" fmla="*/ 5 w 131"/>
                <a:gd name="T49" fmla="*/ 39 h 131"/>
                <a:gd name="T50" fmla="*/ 0 w 131"/>
                <a:gd name="T51" fmla="*/ 44 h 131"/>
                <a:gd name="T52" fmla="*/ 0 w 131"/>
                <a:gd name="T53" fmla="*/ 88 h 131"/>
                <a:gd name="T54" fmla="*/ 5 w 131"/>
                <a:gd name="T55" fmla="*/ 92 h 131"/>
                <a:gd name="T56" fmla="*/ 39 w 131"/>
                <a:gd name="T57" fmla="*/ 92 h 131"/>
                <a:gd name="T58" fmla="*/ 39 w 131"/>
                <a:gd name="T59" fmla="*/ 126 h 131"/>
                <a:gd name="T60" fmla="*/ 43 w 131"/>
                <a:gd name="T61" fmla="*/ 131 h 131"/>
                <a:gd name="T62" fmla="*/ 87 w 131"/>
                <a:gd name="T63" fmla="*/ 131 h 131"/>
                <a:gd name="T64" fmla="*/ 92 w 131"/>
                <a:gd name="T65" fmla="*/ 126 h 131"/>
                <a:gd name="T66" fmla="*/ 92 w 131"/>
                <a:gd name="T67" fmla="*/ 92 h 131"/>
                <a:gd name="T68" fmla="*/ 126 w 131"/>
                <a:gd name="T69" fmla="*/ 92 h 131"/>
                <a:gd name="T70" fmla="*/ 131 w 131"/>
                <a:gd name="T71" fmla="*/ 88 h 131"/>
                <a:gd name="T72" fmla="*/ 131 w 131"/>
                <a:gd name="T73" fmla="*/ 44 h 131"/>
                <a:gd name="T74" fmla="*/ 126 w 131"/>
                <a:gd name="T75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1">
                  <a:moveTo>
                    <a:pt x="121" y="83"/>
                  </a:moveTo>
                  <a:lnTo>
                    <a:pt x="87" y="83"/>
                  </a:lnTo>
                  <a:cubicBezTo>
                    <a:pt x="85" y="83"/>
                    <a:pt x="83" y="85"/>
                    <a:pt x="83" y="88"/>
                  </a:cubicBezTo>
                  <a:lnTo>
                    <a:pt x="83" y="121"/>
                  </a:lnTo>
                  <a:lnTo>
                    <a:pt x="48" y="121"/>
                  </a:lnTo>
                  <a:lnTo>
                    <a:pt x="48" y="88"/>
                  </a:lnTo>
                  <a:cubicBezTo>
                    <a:pt x="48" y="85"/>
                    <a:pt x="46" y="83"/>
                    <a:pt x="43" y="83"/>
                  </a:cubicBezTo>
                  <a:lnTo>
                    <a:pt x="10" y="83"/>
                  </a:lnTo>
                  <a:lnTo>
                    <a:pt x="10" y="48"/>
                  </a:lnTo>
                  <a:lnTo>
                    <a:pt x="43" y="48"/>
                  </a:lnTo>
                  <a:cubicBezTo>
                    <a:pt x="46" y="48"/>
                    <a:pt x="48" y="46"/>
                    <a:pt x="48" y="44"/>
                  </a:cubicBezTo>
                  <a:lnTo>
                    <a:pt x="48" y="10"/>
                  </a:lnTo>
                  <a:lnTo>
                    <a:pt x="83" y="10"/>
                  </a:lnTo>
                  <a:lnTo>
                    <a:pt x="83" y="44"/>
                  </a:lnTo>
                  <a:cubicBezTo>
                    <a:pt x="83" y="46"/>
                    <a:pt x="85" y="48"/>
                    <a:pt x="87" y="48"/>
                  </a:cubicBezTo>
                  <a:lnTo>
                    <a:pt x="121" y="48"/>
                  </a:lnTo>
                  <a:lnTo>
                    <a:pt x="121" y="83"/>
                  </a:lnTo>
                  <a:close/>
                  <a:moveTo>
                    <a:pt x="126" y="39"/>
                  </a:moveTo>
                  <a:lnTo>
                    <a:pt x="92" y="39"/>
                  </a:lnTo>
                  <a:lnTo>
                    <a:pt x="92" y="5"/>
                  </a:lnTo>
                  <a:cubicBezTo>
                    <a:pt x="92" y="3"/>
                    <a:pt x="90" y="0"/>
                    <a:pt x="87" y="0"/>
                  </a:cubicBezTo>
                  <a:lnTo>
                    <a:pt x="43" y="0"/>
                  </a:lnTo>
                  <a:cubicBezTo>
                    <a:pt x="41" y="0"/>
                    <a:pt x="39" y="3"/>
                    <a:pt x="39" y="5"/>
                  </a:cubicBezTo>
                  <a:lnTo>
                    <a:pt x="39" y="39"/>
                  </a:lnTo>
                  <a:lnTo>
                    <a:pt x="5" y="39"/>
                  </a:lnTo>
                  <a:cubicBezTo>
                    <a:pt x="2" y="39"/>
                    <a:pt x="0" y="41"/>
                    <a:pt x="0" y="44"/>
                  </a:cubicBezTo>
                  <a:lnTo>
                    <a:pt x="0" y="88"/>
                  </a:lnTo>
                  <a:cubicBezTo>
                    <a:pt x="0" y="90"/>
                    <a:pt x="2" y="92"/>
                    <a:pt x="5" y="92"/>
                  </a:cubicBezTo>
                  <a:lnTo>
                    <a:pt x="39" y="92"/>
                  </a:lnTo>
                  <a:lnTo>
                    <a:pt x="39" y="126"/>
                  </a:lnTo>
                  <a:cubicBezTo>
                    <a:pt x="39" y="129"/>
                    <a:pt x="41" y="131"/>
                    <a:pt x="43" y="131"/>
                  </a:cubicBezTo>
                  <a:lnTo>
                    <a:pt x="87" y="131"/>
                  </a:lnTo>
                  <a:cubicBezTo>
                    <a:pt x="90" y="131"/>
                    <a:pt x="92" y="129"/>
                    <a:pt x="92" y="126"/>
                  </a:cubicBezTo>
                  <a:lnTo>
                    <a:pt x="92" y="92"/>
                  </a:lnTo>
                  <a:lnTo>
                    <a:pt x="126" y="92"/>
                  </a:lnTo>
                  <a:cubicBezTo>
                    <a:pt x="128" y="92"/>
                    <a:pt x="131" y="90"/>
                    <a:pt x="131" y="88"/>
                  </a:cubicBezTo>
                  <a:lnTo>
                    <a:pt x="131" y="44"/>
                  </a:lnTo>
                  <a:cubicBezTo>
                    <a:pt x="131" y="41"/>
                    <a:pt x="128" y="39"/>
                    <a:pt x="126" y="3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710">
              <a:extLst>
                <a:ext uri="{FF2B5EF4-FFF2-40B4-BE49-F238E27FC236}">
                  <a16:creationId xmlns:a16="http://schemas.microsoft.com/office/drawing/2014/main" id="{2177C3E5-B159-419D-811B-5238D593E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8663" y="3270250"/>
              <a:ext cx="153988" cy="153987"/>
            </a:xfrm>
            <a:custGeom>
              <a:avLst/>
              <a:gdLst>
                <a:gd name="T0" fmla="*/ 101 w 202"/>
                <a:gd name="T1" fmla="*/ 193 h 203"/>
                <a:gd name="T2" fmla="*/ 10 w 202"/>
                <a:gd name="T3" fmla="*/ 102 h 203"/>
                <a:gd name="T4" fmla="*/ 101 w 202"/>
                <a:gd name="T5" fmla="*/ 10 h 203"/>
                <a:gd name="T6" fmla="*/ 193 w 202"/>
                <a:gd name="T7" fmla="*/ 102 h 203"/>
                <a:gd name="T8" fmla="*/ 101 w 202"/>
                <a:gd name="T9" fmla="*/ 193 h 203"/>
                <a:gd name="T10" fmla="*/ 101 w 202"/>
                <a:gd name="T11" fmla="*/ 0 h 203"/>
                <a:gd name="T12" fmla="*/ 0 w 202"/>
                <a:gd name="T13" fmla="*/ 102 h 203"/>
                <a:gd name="T14" fmla="*/ 101 w 202"/>
                <a:gd name="T15" fmla="*/ 203 h 203"/>
                <a:gd name="T16" fmla="*/ 202 w 202"/>
                <a:gd name="T17" fmla="*/ 102 h 203"/>
                <a:gd name="T18" fmla="*/ 101 w 202"/>
                <a:gd name="T1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03">
                  <a:moveTo>
                    <a:pt x="101" y="193"/>
                  </a:moveTo>
                  <a:cubicBezTo>
                    <a:pt x="51" y="193"/>
                    <a:pt x="10" y="152"/>
                    <a:pt x="10" y="102"/>
                  </a:cubicBezTo>
                  <a:cubicBezTo>
                    <a:pt x="10" y="51"/>
                    <a:pt x="51" y="10"/>
                    <a:pt x="101" y="10"/>
                  </a:cubicBezTo>
                  <a:cubicBezTo>
                    <a:pt x="152" y="10"/>
                    <a:pt x="193" y="51"/>
                    <a:pt x="193" y="102"/>
                  </a:cubicBezTo>
                  <a:cubicBezTo>
                    <a:pt x="193" y="152"/>
                    <a:pt x="152" y="193"/>
                    <a:pt x="101" y="193"/>
                  </a:cubicBezTo>
                  <a:close/>
                  <a:moveTo>
                    <a:pt x="101" y="0"/>
                  </a:moveTo>
                  <a:cubicBezTo>
                    <a:pt x="46" y="0"/>
                    <a:pt x="0" y="46"/>
                    <a:pt x="0" y="102"/>
                  </a:cubicBezTo>
                  <a:cubicBezTo>
                    <a:pt x="0" y="157"/>
                    <a:pt x="46" y="203"/>
                    <a:pt x="101" y="203"/>
                  </a:cubicBezTo>
                  <a:cubicBezTo>
                    <a:pt x="157" y="203"/>
                    <a:pt x="202" y="157"/>
                    <a:pt x="202" y="102"/>
                  </a:cubicBezTo>
                  <a:cubicBezTo>
                    <a:pt x="202" y="46"/>
                    <a:pt x="157" y="0"/>
                    <a:pt x="10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A4FD86C-649B-444A-8B88-F778B2757A46}"/>
              </a:ext>
            </a:extLst>
          </p:cNvPr>
          <p:cNvSpPr txBox="1"/>
          <p:nvPr/>
        </p:nvSpPr>
        <p:spPr>
          <a:xfrm>
            <a:off x="829945" y="6342400"/>
            <a:ext cx="3023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Response Rate Tracker, Q1 2023</a:t>
            </a:r>
          </a:p>
        </p:txBody>
      </p:sp>
    </p:spTree>
    <p:extLst>
      <p:ext uri="{BB962C8B-B14F-4D97-AF65-F5344CB8AC3E}">
        <p14:creationId xmlns:p14="http://schemas.microsoft.com/office/powerpoint/2010/main" val="212696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D6141-F512-B742-8BEA-04727026877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PLEASE USE THESE SLIDES FREELY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FE49B-2D95-B645-A1B9-BE90B205F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www.marketreach.co.uk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1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8FDCA9-0E89-44EB-BB58-3FC643672DE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23863" y="2034564"/>
          <a:ext cx="11333162" cy="37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673BA1-074E-4266-9912-23B0464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 with mail is on the rise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64FAD-F523-4D12-A7CD-43B6C22B19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A742E3-78E8-4603-B3FB-833E82CE7555}"/>
              </a:ext>
            </a:extLst>
          </p:cNvPr>
          <p:cNvGrpSpPr/>
          <p:nvPr/>
        </p:nvGrpSpPr>
        <p:grpSpPr>
          <a:xfrm>
            <a:off x="5066010" y="3676442"/>
            <a:ext cx="1475983" cy="854956"/>
            <a:chOff x="5535979" y="2560809"/>
            <a:chExt cx="1108928" cy="706575"/>
          </a:xfrm>
        </p:grpSpPr>
        <p:sp>
          <p:nvSpPr>
            <p:cNvPr id="11" name="Freeform 623">
              <a:extLst>
                <a:ext uri="{FF2B5EF4-FFF2-40B4-BE49-F238E27FC236}">
                  <a16:creationId xmlns:a16="http://schemas.microsoft.com/office/drawing/2014/main" id="{051C0FCA-580E-40CB-9C0F-D06875BC4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943" y="2884656"/>
              <a:ext cx="578999" cy="382728"/>
            </a:xfrm>
            <a:custGeom>
              <a:avLst/>
              <a:gdLst>
                <a:gd name="T0" fmla="*/ 2127 w 2204"/>
                <a:gd name="T1" fmla="*/ 1452 h 1452"/>
                <a:gd name="T2" fmla="*/ 72 w 2204"/>
                <a:gd name="T3" fmla="*/ 1452 h 1452"/>
                <a:gd name="T4" fmla="*/ 0 w 2204"/>
                <a:gd name="T5" fmla="*/ 1379 h 1452"/>
                <a:gd name="T6" fmla="*/ 0 w 2204"/>
                <a:gd name="T7" fmla="*/ 72 h 1452"/>
                <a:gd name="T8" fmla="*/ 72 w 2204"/>
                <a:gd name="T9" fmla="*/ 0 h 1452"/>
                <a:gd name="T10" fmla="*/ 145 w 2204"/>
                <a:gd name="T11" fmla="*/ 72 h 1452"/>
                <a:gd name="T12" fmla="*/ 145 w 2204"/>
                <a:gd name="T13" fmla="*/ 1307 h 1452"/>
                <a:gd name="T14" fmla="*/ 2055 w 2204"/>
                <a:gd name="T15" fmla="*/ 1307 h 1452"/>
                <a:gd name="T16" fmla="*/ 2059 w 2204"/>
                <a:gd name="T17" fmla="*/ 100 h 1452"/>
                <a:gd name="T18" fmla="*/ 2132 w 2204"/>
                <a:gd name="T19" fmla="*/ 27 h 1452"/>
                <a:gd name="T20" fmla="*/ 2132 w 2204"/>
                <a:gd name="T21" fmla="*/ 27 h 1452"/>
                <a:gd name="T22" fmla="*/ 2204 w 2204"/>
                <a:gd name="T23" fmla="*/ 100 h 1452"/>
                <a:gd name="T24" fmla="*/ 2199 w 2204"/>
                <a:gd name="T25" fmla="*/ 1380 h 1452"/>
                <a:gd name="T26" fmla="*/ 2127 w 2204"/>
                <a:gd name="T27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4" h="1452">
                  <a:moveTo>
                    <a:pt x="2127" y="1452"/>
                  </a:moveTo>
                  <a:lnTo>
                    <a:pt x="72" y="1452"/>
                  </a:lnTo>
                  <a:cubicBezTo>
                    <a:pt x="32" y="1452"/>
                    <a:pt x="0" y="1419"/>
                    <a:pt x="0" y="1379"/>
                  </a:cubicBezTo>
                  <a:lnTo>
                    <a:pt x="0" y="72"/>
                  </a:lnTo>
                  <a:cubicBezTo>
                    <a:pt x="0" y="32"/>
                    <a:pt x="32" y="0"/>
                    <a:pt x="72" y="0"/>
                  </a:cubicBezTo>
                  <a:cubicBezTo>
                    <a:pt x="112" y="0"/>
                    <a:pt x="145" y="32"/>
                    <a:pt x="145" y="72"/>
                  </a:cubicBezTo>
                  <a:lnTo>
                    <a:pt x="145" y="1307"/>
                  </a:lnTo>
                  <a:lnTo>
                    <a:pt x="2055" y="1307"/>
                  </a:lnTo>
                  <a:lnTo>
                    <a:pt x="2059" y="100"/>
                  </a:lnTo>
                  <a:cubicBezTo>
                    <a:pt x="2059" y="60"/>
                    <a:pt x="2092" y="27"/>
                    <a:pt x="2132" y="27"/>
                  </a:cubicBezTo>
                  <a:lnTo>
                    <a:pt x="2132" y="27"/>
                  </a:lnTo>
                  <a:cubicBezTo>
                    <a:pt x="2172" y="28"/>
                    <a:pt x="2204" y="60"/>
                    <a:pt x="2204" y="100"/>
                  </a:cubicBezTo>
                  <a:lnTo>
                    <a:pt x="2199" y="1380"/>
                  </a:lnTo>
                  <a:cubicBezTo>
                    <a:pt x="2199" y="1420"/>
                    <a:pt x="2166" y="1452"/>
                    <a:pt x="2127" y="145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624">
              <a:extLst>
                <a:ext uri="{FF2B5EF4-FFF2-40B4-BE49-F238E27FC236}">
                  <a16:creationId xmlns:a16="http://schemas.microsoft.com/office/drawing/2014/main" id="{4575F6DC-8056-4515-ACC0-59929584E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603" y="2776707"/>
              <a:ext cx="127577" cy="111220"/>
            </a:xfrm>
            <a:custGeom>
              <a:avLst/>
              <a:gdLst>
                <a:gd name="T0" fmla="*/ 403 w 484"/>
                <a:gd name="T1" fmla="*/ 423 h 423"/>
                <a:gd name="T2" fmla="*/ 356 w 484"/>
                <a:gd name="T3" fmla="*/ 406 h 423"/>
                <a:gd name="T4" fmla="*/ 34 w 484"/>
                <a:gd name="T5" fmla="*/ 137 h 423"/>
                <a:gd name="T6" fmla="*/ 25 w 484"/>
                <a:gd name="T7" fmla="*/ 34 h 423"/>
                <a:gd name="T8" fmla="*/ 127 w 484"/>
                <a:gd name="T9" fmla="*/ 26 h 423"/>
                <a:gd name="T10" fmla="*/ 449 w 484"/>
                <a:gd name="T11" fmla="*/ 295 h 423"/>
                <a:gd name="T12" fmla="*/ 458 w 484"/>
                <a:gd name="T13" fmla="*/ 397 h 423"/>
                <a:gd name="T14" fmla="*/ 403 w 484"/>
                <a:gd name="T15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423">
                  <a:moveTo>
                    <a:pt x="403" y="423"/>
                  </a:moveTo>
                  <a:cubicBezTo>
                    <a:pt x="386" y="423"/>
                    <a:pt x="369" y="418"/>
                    <a:pt x="356" y="406"/>
                  </a:cubicBezTo>
                  <a:lnTo>
                    <a:pt x="34" y="137"/>
                  </a:lnTo>
                  <a:cubicBezTo>
                    <a:pt x="3" y="111"/>
                    <a:pt x="0" y="65"/>
                    <a:pt x="25" y="34"/>
                  </a:cubicBezTo>
                  <a:cubicBezTo>
                    <a:pt x="51" y="4"/>
                    <a:pt x="97" y="0"/>
                    <a:pt x="127" y="26"/>
                  </a:cubicBezTo>
                  <a:lnTo>
                    <a:pt x="449" y="295"/>
                  </a:lnTo>
                  <a:cubicBezTo>
                    <a:pt x="480" y="321"/>
                    <a:pt x="484" y="367"/>
                    <a:pt x="458" y="397"/>
                  </a:cubicBezTo>
                  <a:cubicBezTo>
                    <a:pt x="444" y="414"/>
                    <a:pt x="423" y="423"/>
                    <a:pt x="403" y="42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625">
              <a:extLst>
                <a:ext uri="{FF2B5EF4-FFF2-40B4-BE49-F238E27FC236}">
                  <a16:creationId xmlns:a16="http://schemas.microsoft.com/office/drawing/2014/main" id="{3F9B56B1-67D6-47B0-BFBF-BF25F87D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977" y="2560809"/>
              <a:ext cx="549557" cy="317304"/>
            </a:xfrm>
            <a:custGeom>
              <a:avLst/>
              <a:gdLst>
                <a:gd name="T0" fmla="*/ 81 w 2087"/>
                <a:gd name="T1" fmla="*/ 1194 h 1194"/>
                <a:gd name="T2" fmla="*/ 25 w 2087"/>
                <a:gd name="T3" fmla="*/ 1167 h 1194"/>
                <a:gd name="T4" fmla="*/ 36 w 2087"/>
                <a:gd name="T5" fmla="*/ 1065 h 1194"/>
                <a:gd name="T6" fmla="*/ 1334 w 2087"/>
                <a:gd name="T7" fmla="*/ 22 h 1194"/>
                <a:gd name="T8" fmla="*/ 1427 w 2087"/>
                <a:gd name="T9" fmla="*/ 23 h 1194"/>
                <a:gd name="T10" fmla="*/ 2052 w 2087"/>
                <a:gd name="T11" fmla="*/ 551 h 1194"/>
                <a:gd name="T12" fmla="*/ 2061 w 2087"/>
                <a:gd name="T13" fmla="*/ 653 h 1194"/>
                <a:gd name="T14" fmla="*/ 1959 w 2087"/>
                <a:gd name="T15" fmla="*/ 662 h 1194"/>
                <a:gd name="T16" fmla="*/ 1378 w 2087"/>
                <a:gd name="T17" fmla="*/ 173 h 1194"/>
                <a:gd name="T18" fmla="*/ 126 w 2087"/>
                <a:gd name="T19" fmla="*/ 1178 h 1194"/>
                <a:gd name="T20" fmla="*/ 81 w 2087"/>
                <a:gd name="T21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7" h="1194">
                  <a:moveTo>
                    <a:pt x="81" y="1194"/>
                  </a:moveTo>
                  <a:cubicBezTo>
                    <a:pt x="60" y="1194"/>
                    <a:pt x="39" y="1185"/>
                    <a:pt x="25" y="1167"/>
                  </a:cubicBezTo>
                  <a:cubicBezTo>
                    <a:pt x="0" y="1136"/>
                    <a:pt x="5" y="1090"/>
                    <a:pt x="36" y="1065"/>
                  </a:cubicBezTo>
                  <a:lnTo>
                    <a:pt x="1334" y="22"/>
                  </a:lnTo>
                  <a:cubicBezTo>
                    <a:pt x="1361" y="0"/>
                    <a:pt x="1400" y="1"/>
                    <a:pt x="1427" y="23"/>
                  </a:cubicBezTo>
                  <a:cubicBezTo>
                    <a:pt x="1430" y="26"/>
                    <a:pt x="1763" y="309"/>
                    <a:pt x="2052" y="551"/>
                  </a:cubicBezTo>
                  <a:cubicBezTo>
                    <a:pt x="2083" y="577"/>
                    <a:pt x="2087" y="623"/>
                    <a:pt x="2061" y="653"/>
                  </a:cubicBezTo>
                  <a:cubicBezTo>
                    <a:pt x="2035" y="684"/>
                    <a:pt x="1990" y="688"/>
                    <a:pt x="1959" y="662"/>
                  </a:cubicBezTo>
                  <a:cubicBezTo>
                    <a:pt x="1733" y="473"/>
                    <a:pt x="1480" y="259"/>
                    <a:pt x="1378" y="173"/>
                  </a:cubicBezTo>
                  <a:lnTo>
                    <a:pt x="126" y="1178"/>
                  </a:lnTo>
                  <a:cubicBezTo>
                    <a:pt x="113" y="1189"/>
                    <a:pt x="97" y="1194"/>
                    <a:pt x="81" y="1194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626">
              <a:extLst>
                <a:ext uri="{FF2B5EF4-FFF2-40B4-BE49-F238E27FC236}">
                  <a16:creationId xmlns:a16="http://schemas.microsoft.com/office/drawing/2014/main" id="{BE998E41-2A69-4962-84F2-B7A96E330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788" y="2593521"/>
              <a:ext cx="39254" cy="212627"/>
            </a:xfrm>
            <a:custGeom>
              <a:avLst/>
              <a:gdLst>
                <a:gd name="T0" fmla="*/ 72 w 145"/>
                <a:gd name="T1" fmla="*/ 807 h 807"/>
                <a:gd name="T2" fmla="*/ 0 w 145"/>
                <a:gd name="T3" fmla="*/ 734 h 807"/>
                <a:gd name="T4" fmla="*/ 0 w 145"/>
                <a:gd name="T5" fmla="*/ 73 h 807"/>
                <a:gd name="T6" fmla="*/ 72 w 145"/>
                <a:gd name="T7" fmla="*/ 0 h 807"/>
                <a:gd name="T8" fmla="*/ 145 w 145"/>
                <a:gd name="T9" fmla="*/ 73 h 807"/>
                <a:gd name="T10" fmla="*/ 145 w 145"/>
                <a:gd name="T11" fmla="*/ 734 h 807"/>
                <a:gd name="T12" fmla="*/ 72 w 145"/>
                <a:gd name="T13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807">
                  <a:moveTo>
                    <a:pt x="72" y="807"/>
                  </a:moveTo>
                  <a:cubicBezTo>
                    <a:pt x="32" y="807"/>
                    <a:pt x="0" y="774"/>
                    <a:pt x="0" y="734"/>
                  </a:cubicBezTo>
                  <a:lnTo>
                    <a:pt x="0" y="73"/>
                  </a:lnTo>
                  <a:cubicBezTo>
                    <a:pt x="0" y="33"/>
                    <a:pt x="32" y="0"/>
                    <a:pt x="72" y="0"/>
                  </a:cubicBezTo>
                  <a:cubicBezTo>
                    <a:pt x="112" y="0"/>
                    <a:pt x="145" y="33"/>
                    <a:pt x="145" y="73"/>
                  </a:cubicBezTo>
                  <a:lnTo>
                    <a:pt x="145" y="734"/>
                  </a:lnTo>
                  <a:cubicBezTo>
                    <a:pt x="145" y="774"/>
                    <a:pt x="112" y="807"/>
                    <a:pt x="72" y="8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627">
              <a:extLst>
                <a:ext uri="{FF2B5EF4-FFF2-40B4-BE49-F238E27FC236}">
                  <a16:creationId xmlns:a16="http://schemas.microsoft.com/office/drawing/2014/main" id="{A23F2D76-00CA-43F3-AC46-5A1891B6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280" y="2629505"/>
              <a:ext cx="35985" cy="111220"/>
            </a:xfrm>
            <a:custGeom>
              <a:avLst/>
              <a:gdLst>
                <a:gd name="T0" fmla="*/ 73 w 145"/>
                <a:gd name="T1" fmla="*/ 421 h 421"/>
                <a:gd name="T2" fmla="*/ 0 w 145"/>
                <a:gd name="T3" fmla="*/ 349 h 421"/>
                <a:gd name="T4" fmla="*/ 0 w 145"/>
                <a:gd name="T5" fmla="*/ 72 h 421"/>
                <a:gd name="T6" fmla="*/ 73 w 145"/>
                <a:gd name="T7" fmla="*/ 0 h 421"/>
                <a:gd name="T8" fmla="*/ 145 w 145"/>
                <a:gd name="T9" fmla="*/ 72 h 421"/>
                <a:gd name="T10" fmla="*/ 145 w 145"/>
                <a:gd name="T11" fmla="*/ 349 h 421"/>
                <a:gd name="T12" fmla="*/ 73 w 145"/>
                <a:gd name="T1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21">
                  <a:moveTo>
                    <a:pt x="73" y="421"/>
                  </a:moveTo>
                  <a:cubicBezTo>
                    <a:pt x="32" y="421"/>
                    <a:pt x="0" y="389"/>
                    <a:pt x="0" y="349"/>
                  </a:cubicBezTo>
                  <a:lnTo>
                    <a:pt x="0" y="72"/>
                  </a:lnTo>
                  <a:cubicBezTo>
                    <a:pt x="0" y="32"/>
                    <a:pt x="32" y="0"/>
                    <a:pt x="73" y="0"/>
                  </a:cubicBezTo>
                  <a:cubicBezTo>
                    <a:pt x="112" y="0"/>
                    <a:pt x="145" y="32"/>
                    <a:pt x="145" y="72"/>
                  </a:cubicBezTo>
                  <a:lnTo>
                    <a:pt x="145" y="349"/>
                  </a:lnTo>
                  <a:cubicBezTo>
                    <a:pt x="145" y="389"/>
                    <a:pt x="112" y="421"/>
                    <a:pt x="73" y="4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628">
              <a:extLst>
                <a:ext uri="{FF2B5EF4-FFF2-40B4-BE49-F238E27FC236}">
                  <a16:creationId xmlns:a16="http://schemas.microsoft.com/office/drawing/2014/main" id="{1460D820-183E-4DA0-A85E-F9AF75333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10" y="2577166"/>
              <a:ext cx="163559" cy="39254"/>
            </a:xfrm>
            <a:custGeom>
              <a:avLst/>
              <a:gdLst>
                <a:gd name="T0" fmla="*/ 549 w 621"/>
                <a:gd name="T1" fmla="*/ 145 h 145"/>
                <a:gd name="T2" fmla="*/ 72 w 621"/>
                <a:gd name="T3" fmla="*/ 145 h 145"/>
                <a:gd name="T4" fmla="*/ 0 w 621"/>
                <a:gd name="T5" fmla="*/ 72 h 145"/>
                <a:gd name="T6" fmla="*/ 72 w 621"/>
                <a:gd name="T7" fmla="*/ 0 h 145"/>
                <a:gd name="T8" fmla="*/ 549 w 621"/>
                <a:gd name="T9" fmla="*/ 0 h 145"/>
                <a:gd name="T10" fmla="*/ 621 w 621"/>
                <a:gd name="T11" fmla="*/ 72 h 145"/>
                <a:gd name="T12" fmla="*/ 549 w 621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1" h="145">
                  <a:moveTo>
                    <a:pt x="549" y="145"/>
                  </a:moveTo>
                  <a:lnTo>
                    <a:pt x="72" y="145"/>
                  </a:lnTo>
                  <a:cubicBezTo>
                    <a:pt x="32" y="145"/>
                    <a:pt x="0" y="11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lnTo>
                    <a:pt x="549" y="0"/>
                  </a:lnTo>
                  <a:cubicBezTo>
                    <a:pt x="589" y="0"/>
                    <a:pt x="621" y="32"/>
                    <a:pt x="621" y="72"/>
                  </a:cubicBezTo>
                  <a:cubicBezTo>
                    <a:pt x="621" y="112"/>
                    <a:pt x="589" y="145"/>
                    <a:pt x="549" y="14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29">
              <a:extLst>
                <a:ext uri="{FF2B5EF4-FFF2-40B4-BE49-F238E27FC236}">
                  <a16:creationId xmlns:a16="http://schemas.microsoft.com/office/drawing/2014/main" id="{71D52322-0EB4-49E7-A055-33EFF539B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672" y="2665486"/>
              <a:ext cx="585540" cy="264966"/>
            </a:xfrm>
            <a:custGeom>
              <a:avLst/>
              <a:gdLst>
                <a:gd name="T0" fmla="*/ 2140 w 2222"/>
                <a:gd name="T1" fmla="*/ 1004 h 1004"/>
                <a:gd name="T2" fmla="*/ 2094 w 2222"/>
                <a:gd name="T3" fmla="*/ 988 h 1004"/>
                <a:gd name="T4" fmla="*/ 1117 w 2222"/>
                <a:gd name="T5" fmla="*/ 171 h 1004"/>
                <a:gd name="T6" fmla="*/ 126 w 2222"/>
                <a:gd name="T7" fmla="*/ 963 h 1004"/>
                <a:gd name="T8" fmla="*/ 25 w 2222"/>
                <a:gd name="T9" fmla="*/ 951 h 1004"/>
                <a:gd name="T10" fmla="*/ 36 w 2222"/>
                <a:gd name="T11" fmla="*/ 849 h 1004"/>
                <a:gd name="T12" fmla="*/ 1073 w 2222"/>
                <a:gd name="T13" fmla="*/ 21 h 1004"/>
                <a:gd name="T14" fmla="*/ 1164 w 2222"/>
                <a:gd name="T15" fmla="*/ 22 h 1004"/>
                <a:gd name="T16" fmla="*/ 2187 w 2222"/>
                <a:gd name="T17" fmla="*/ 876 h 1004"/>
                <a:gd name="T18" fmla="*/ 2196 w 2222"/>
                <a:gd name="T19" fmla="*/ 978 h 1004"/>
                <a:gd name="T20" fmla="*/ 2140 w 2222"/>
                <a:gd name="T21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2" h="1004">
                  <a:moveTo>
                    <a:pt x="2140" y="1004"/>
                  </a:moveTo>
                  <a:cubicBezTo>
                    <a:pt x="2124" y="1004"/>
                    <a:pt x="2107" y="999"/>
                    <a:pt x="2094" y="988"/>
                  </a:cubicBezTo>
                  <a:lnTo>
                    <a:pt x="1117" y="171"/>
                  </a:lnTo>
                  <a:lnTo>
                    <a:pt x="126" y="963"/>
                  </a:lnTo>
                  <a:cubicBezTo>
                    <a:pt x="95" y="987"/>
                    <a:pt x="50" y="982"/>
                    <a:pt x="25" y="951"/>
                  </a:cubicBezTo>
                  <a:cubicBezTo>
                    <a:pt x="0" y="920"/>
                    <a:pt x="5" y="874"/>
                    <a:pt x="36" y="849"/>
                  </a:cubicBezTo>
                  <a:lnTo>
                    <a:pt x="1073" y="21"/>
                  </a:lnTo>
                  <a:cubicBezTo>
                    <a:pt x="1099" y="0"/>
                    <a:pt x="1138" y="0"/>
                    <a:pt x="1164" y="22"/>
                  </a:cubicBezTo>
                  <a:lnTo>
                    <a:pt x="2187" y="876"/>
                  </a:lnTo>
                  <a:cubicBezTo>
                    <a:pt x="2217" y="902"/>
                    <a:pt x="2222" y="948"/>
                    <a:pt x="2196" y="978"/>
                  </a:cubicBezTo>
                  <a:cubicBezTo>
                    <a:pt x="2182" y="995"/>
                    <a:pt x="2161" y="1004"/>
                    <a:pt x="2140" y="100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632">
              <a:extLst>
                <a:ext uri="{FF2B5EF4-FFF2-40B4-BE49-F238E27FC236}">
                  <a16:creationId xmlns:a16="http://schemas.microsoft.com/office/drawing/2014/main" id="{B21E1F48-60A9-4BAB-AD1C-9A41DC1FE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979" y="3074383"/>
              <a:ext cx="255152" cy="94865"/>
            </a:xfrm>
            <a:custGeom>
              <a:avLst/>
              <a:gdLst>
                <a:gd name="T0" fmla="*/ 80 w 960"/>
                <a:gd name="T1" fmla="*/ 354 h 360"/>
                <a:gd name="T2" fmla="*/ 29 w 960"/>
                <a:gd name="T3" fmla="*/ 333 h 360"/>
                <a:gd name="T4" fmla="*/ 28 w 960"/>
                <a:gd name="T5" fmla="*/ 231 h 360"/>
                <a:gd name="T6" fmla="*/ 236 w 960"/>
                <a:gd name="T7" fmla="*/ 21 h 360"/>
                <a:gd name="T8" fmla="*/ 289 w 960"/>
                <a:gd name="T9" fmla="*/ 0 h 360"/>
                <a:gd name="T10" fmla="*/ 341 w 960"/>
                <a:gd name="T11" fmla="*/ 23 h 360"/>
                <a:gd name="T12" fmla="*/ 481 w 960"/>
                <a:gd name="T13" fmla="*/ 175 h 360"/>
                <a:gd name="T14" fmla="*/ 628 w 960"/>
                <a:gd name="T15" fmla="*/ 22 h 360"/>
                <a:gd name="T16" fmla="*/ 680 w 960"/>
                <a:gd name="T17" fmla="*/ 0 h 360"/>
                <a:gd name="T18" fmla="*/ 732 w 960"/>
                <a:gd name="T19" fmla="*/ 22 h 360"/>
                <a:gd name="T20" fmla="*/ 932 w 960"/>
                <a:gd name="T21" fmla="*/ 230 h 360"/>
                <a:gd name="T22" fmla="*/ 930 w 960"/>
                <a:gd name="T23" fmla="*/ 333 h 360"/>
                <a:gd name="T24" fmla="*/ 828 w 960"/>
                <a:gd name="T25" fmla="*/ 331 h 360"/>
                <a:gd name="T26" fmla="*/ 680 w 960"/>
                <a:gd name="T27" fmla="*/ 177 h 360"/>
                <a:gd name="T28" fmla="*/ 532 w 960"/>
                <a:gd name="T29" fmla="*/ 331 h 360"/>
                <a:gd name="T30" fmla="*/ 479 w 960"/>
                <a:gd name="T31" fmla="*/ 353 h 360"/>
                <a:gd name="T32" fmla="*/ 427 w 960"/>
                <a:gd name="T33" fmla="*/ 330 h 360"/>
                <a:gd name="T34" fmla="*/ 286 w 960"/>
                <a:gd name="T35" fmla="*/ 177 h 360"/>
                <a:gd name="T36" fmla="*/ 131 w 960"/>
                <a:gd name="T37" fmla="*/ 333 h 360"/>
                <a:gd name="T38" fmla="*/ 80 w 960"/>
                <a:gd name="T39" fmla="*/ 35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0" h="360">
                  <a:moveTo>
                    <a:pt x="80" y="354"/>
                  </a:moveTo>
                  <a:cubicBezTo>
                    <a:pt x="61" y="354"/>
                    <a:pt x="43" y="347"/>
                    <a:pt x="29" y="333"/>
                  </a:cubicBezTo>
                  <a:cubicBezTo>
                    <a:pt x="0" y="305"/>
                    <a:pt x="0" y="259"/>
                    <a:pt x="28" y="231"/>
                  </a:cubicBezTo>
                  <a:lnTo>
                    <a:pt x="236" y="21"/>
                  </a:lnTo>
                  <a:cubicBezTo>
                    <a:pt x="250" y="7"/>
                    <a:pt x="269" y="0"/>
                    <a:pt x="289" y="0"/>
                  </a:cubicBezTo>
                  <a:cubicBezTo>
                    <a:pt x="309" y="0"/>
                    <a:pt x="327" y="9"/>
                    <a:pt x="341" y="23"/>
                  </a:cubicBezTo>
                  <a:lnTo>
                    <a:pt x="481" y="175"/>
                  </a:lnTo>
                  <a:lnTo>
                    <a:pt x="628" y="22"/>
                  </a:lnTo>
                  <a:cubicBezTo>
                    <a:pt x="641" y="8"/>
                    <a:pt x="660" y="0"/>
                    <a:pt x="680" y="0"/>
                  </a:cubicBezTo>
                  <a:cubicBezTo>
                    <a:pt x="700" y="0"/>
                    <a:pt x="718" y="8"/>
                    <a:pt x="732" y="22"/>
                  </a:cubicBezTo>
                  <a:lnTo>
                    <a:pt x="932" y="230"/>
                  </a:lnTo>
                  <a:cubicBezTo>
                    <a:pt x="960" y="259"/>
                    <a:pt x="959" y="305"/>
                    <a:pt x="930" y="333"/>
                  </a:cubicBezTo>
                  <a:cubicBezTo>
                    <a:pt x="901" y="360"/>
                    <a:pt x="855" y="359"/>
                    <a:pt x="828" y="331"/>
                  </a:cubicBezTo>
                  <a:lnTo>
                    <a:pt x="680" y="177"/>
                  </a:lnTo>
                  <a:lnTo>
                    <a:pt x="532" y="331"/>
                  </a:lnTo>
                  <a:cubicBezTo>
                    <a:pt x="518" y="345"/>
                    <a:pt x="499" y="353"/>
                    <a:pt x="479" y="353"/>
                  </a:cubicBezTo>
                  <a:cubicBezTo>
                    <a:pt x="459" y="353"/>
                    <a:pt x="440" y="344"/>
                    <a:pt x="427" y="330"/>
                  </a:cubicBezTo>
                  <a:lnTo>
                    <a:pt x="286" y="177"/>
                  </a:lnTo>
                  <a:lnTo>
                    <a:pt x="131" y="333"/>
                  </a:lnTo>
                  <a:cubicBezTo>
                    <a:pt x="117" y="347"/>
                    <a:pt x="99" y="354"/>
                    <a:pt x="80" y="35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33">
              <a:extLst>
                <a:ext uri="{FF2B5EF4-FFF2-40B4-BE49-F238E27FC236}">
                  <a16:creationId xmlns:a16="http://schemas.microsoft.com/office/drawing/2014/main" id="{07510873-7703-4DDC-B7FF-8125646E3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3026" y="3074383"/>
              <a:ext cx="251881" cy="94865"/>
            </a:xfrm>
            <a:custGeom>
              <a:avLst/>
              <a:gdLst>
                <a:gd name="T0" fmla="*/ 79 w 959"/>
                <a:gd name="T1" fmla="*/ 354 h 360"/>
                <a:gd name="T2" fmla="*/ 28 w 959"/>
                <a:gd name="T3" fmla="*/ 333 h 360"/>
                <a:gd name="T4" fmla="*/ 28 w 959"/>
                <a:gd name="T5" fmla="*/ 231 h 360"/>
                <a:gd name="T6" fmla="*/ 236 w 959"/>
                <a:gd name="T7" fmla="*/ 21 h 360"/>
                <a:gd name="T8" fmla="*/ 288 w 959"/>
                <a:gd name="T9" fmla="*/ 0 h 360"/>
                <a:gd name="T10" fmla="*/ 340 w 959"/>
                <a:gd name="T11" fmla="*/ 23 h 360"/>
                <a:gd name="T12" fmla="*/ 481 w 959"/>
                <a:gd name="T13" fmla="*/ 175 h 360"/>
                <a:gd name="T14" fmla="*/ 627 w 959"/>
                <a:gd name="T15" fmla="*/ 22 h 360"/>
                <a:gd name="T16" fmla="*/ 679 w 959"/>
                <a:gd name="T17" fmla="*/ 0 h 360"/>
                <a:gd name="T18" fmla="*/ 732 w 959"/>
                <a:gd name="T19" fmla="*/ 22 h 360"/>
                <a:gd name="T20" fmla="*/ 932 w 959"/>
                <a:gd name="T21" fmla="*/ 230 h 360"/>
                <a:gd name="T22" fmla="*/ 930 w 959"/>
                <a:gd name="T23" fmla="*/ 333 h 360"/>
                <a:gd name="T24" fmla="*/ 827 w 959"/>
                <a:gd name="T25" fmla="*/ 331 h 360"/>
                <a:gd name="T26" fmla="*/ 679 w 959"/>
                <a:gd name="T27" fmla="*/ 177 h 360"/>
                <a:gd name="T28" fmla="*/ 532 w 959"/>
                <a:gd name="T29" fmla="*/ 331 h 360"/>
                <a:gd name="T30" fmla="*/ 479 w 959"/>
                <a:gd name="T31" fmla="*/ 353 h 360"/>
                <a:gd name="T32" fmla="*/ 426 w 959"/>
                <a:gd name="T33" fmla="*/ 330 h 360"/>
                <a:gd name="T34" fmla="*/ 285 w 959"/>
                <a:gd name="T35" fmla="*/ 177 h 360"/>
                <a:gd name="T36" fmla="*/ 131 w 959"/>
                <a:gd name="T37" fmla="*/ 333 h 360"/>
                <a:gd name="T38" fmla="*/ 79 w 959"/>
                <a:gd name="T39" fmla="*/ 35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9" h="360">
                  <a:moveTo>
                    <a:pt x="79" y="354"/>
                  </a:moveTo>
                  <a:cubicBezTo>
                    <a:pt x="61" y="354"/>
                    <a:pt x="42" y="347"/>
                    <a:pt x="28" y="333"/>
                  </a:cubicBezTo>
                  <a:cubicBezTo>
                    <a:pt x="0" y="305"/>
                    <a:pt x="0" y="259"/>
                    <a:pt x="28" y="231"/>
                  </a:cubicBezTo>
                  <a:lnTo>
                    <a:pt x="236" y="21"/>
                  </a:lnTo>
                  <a:cubicBezTo>
                    <a:pt x="250" y="7"/>
                    <a:pt x="268" y="0"/>
                    <a:pt x="288" y="0"/>
                  </a:cubicBezTo>
                  <a:cubicBezTo>
                    <a:pt x="308" y="0"/>
                    <a:pt x="327" y="9"/>
                    <a:pt x="340" y="23"/>
                  </a:cubicBezTo>
                  <a:lnTo>
                    <a:pt x="481" y="175"/>
                  </a:lnTo>
                  <a:lnTo>
                    <a:pt x="627" y="22"/>
                  </a:lnTo>
                  <a:cubicBezTo>
                    <a:pt x="641" y="8"/>
                    <a:pt x="660" y="0"/>
                    <a:pt x="679" y="0"/>
                  </a:cubicBezTo>
                  <a:cubicBezTo>
                    <a:pt x="699" y="0"/>
                    <a:pt x="718" y="8"/>
                    <a:pt x="732" y="22"/>
                  </a:cubicBezTo>
                  <a:lnTo>
                    <a:pt x="932" y="230"/>
                  </a:lnTo>
                  <a:cubicBezTo>
                    <a:pt x="959" y="259"/>
                    <a:pt x="958" y="305"/>
                    <a:pt x="930" y="333"/>
                  </a:cubicBezTo>
                  <a:cubicBezTo>
                    <a:pt x="901" y="360"/>
                    <a:pt x="855" y="359"/>
                    <a:pt x="827" y="331"/>
                  </a:cubicBezTo>
                  <a:lnTo>
                    <a:pt x="679" y="177"/>
                  </a:lnTo>
                  <a:lnTo>
                    <a:pt x="532" y="331"/>
                  </a:lnTo>
                  <a:cubicBezTo>
                    <a:pt x="518" y="345"/>
                    <a:pt x="499" y="353"/>
                    <a:pt x="479" y="353"/>
                  </a:cubicBezTo>
                  <a:cubicBezTo>
                    <a:pt x="459" y="353"/>
                    <a:pt x="440" y="344"/>
                    <a:pt x="426" y="330"/>
                  </a:cubicBezTo>
                  <a:lnTo>
                    <a:pt x="285" y="177"/>
                  </a:lnTo>
                  <a:lnTo>
                    <a:pt x="131" y="333"/>
                  </a:lnTo>
                  <a:cubicBezTo>
                    <a:pt x="117" y="347"/>
                    <a:pt x="98" y="354"/>
                    <a:pt x="79" y="35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642B6B-61B3-447A-A045-1C8C0F19EA3B}"/>
              </a:ext>
            </a:extLst>
          </p:cNvPr>
          <p:cNvSpPr txBox="1"/>
          <p:nvPr/>
        </p:nvSpPr>
        <p:spPr>
          <a:xfrm>
            <a:off x="6540321" y="3662045"/>
            <a:ext cx="3877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23132"/>
                </a:solidFill>
              </a:rPr>
              <a:t>of </a:t>
            </a:r>
            <a:r>
              <a:rPr lang="en-GB" sz="2000" b="1" i="0" dirty="0">
                <a:solidFill>
                  <a:srgbClr val="323132"/>
                </a:solidFill>
                <a:effectLst/>
              </a:rPr>
              <a:t>working adults reported having worked from home at some point in the past seven days</a:t>
            </a:r>
          </a:p>
          <a:p>
            <a:r>
              <a:rPr lang="en-GB" sz="1200" dirty="0">
                <a:solidFill>
                  <a:srgbClr val="323132"/>
                </a:solidFill>
              </a:rPr>
              <a:t>Source: ONS, 2020</a:t>
            </a:r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9C849B-99FA-46BF-BAB0-A162D2CEC9C5}"/>
              </a:ext>
            </a:extLst>
          </p:cNvPr>
          <p:cNvSpPr txBox="1"/>
          <p:nvPr/>
        </p:nvSpPr>
        <p:spPr>
          <a:xfrm>
            <a:off x="5393438" y="3943348"/>
            <a:ext cx="81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j-lt"/>
              </a:rPr>
              <a:t>40</a:t>
            </a:r>
            <a:r>
              <a:rPr lang="en-GB" sz="2400" b="1" baseline="30000" dirty="0">
                <a:solidFill>
                  <a:srgbClr val="FF0000"/>
                </a:solidFill>
                <a:latin typeface="+mj-lt"/>
              </a:rPr>
              <a:t>%</a:t>
            </a:r>
            <a:endParaRPr lang="en-GB" sz="32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5EDD7A-3B6C-44B7-BBF3-77DAEAFF6FBE}"/>
              </a:ext>
            </a:extLst>
          </p:cNvPr>
          <p:cNvCxnSpPr/>
          <p:nvPr/>
        </p:nvCxnSpPr>
        <p:spPr>
          <a:xfrm flipV="1">
            <a:off x="6067572" y="3233886"/>
            <a:ext cx="0" cy="4058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ED01AC4A-CDB8-493B-888C-6B44862DBF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977452"/>
            <a:ext cx="9341045" cy="345410"/>
          </a:xfrm>
        </p:spPr>
        <p:txBody>
          <a:bodyPr/>
          <a:lstStyle/>
          <a:p>
            <a:r>
              <a:rPr lang="en-GB" dirty="0"/>
              <a:t>97% of mail is engaged with – engagement is opening, reading, handling in any way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B7198A-CC55-4B8F-A55D-610CF4559331}"/>
              </a:ext>
            </a:extLst>
          </p:cNvPr>
          <p:cNvSpPr txBox="1"/>
          <p:nvPr/>
        </p:nvSpPr>
        <p:spPr>
          <a:xfrm>
            <a:off x="829945" y="6342400"/>
            <a:ext cx="4062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Advertising Mail, 2017-2023, ONS, February 2023</a:t>
            </a:r>
          </a:p>
        </p:txBody>
      </p:sp>
    </p:spTree>
    <p:extLst>
      <p:ext uri="{BB962C8B-B14F-4D97-AF65-F5344CB8AC3E}">
        <p14:creationId xmlns:p14="http://schemas.microsoft.com/office/powerpoint/2010/main" val="162261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C40AE4-C320-49E8-ACDF-972C8FE8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INTERACTIONS are growing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E79921-C0EC-4A03-B73B-F53D4AB0A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And reached their highest recorded levels in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DBE75-DF63-4A9E-B784-A72BF10008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7FE7E0F-D15B-47D0-864E-57CF52F1EDB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2455358"/>
              </p:ext>
            </p:extLst>
          </p:nvPr>
        </p:nvGraphicFramePr>
        <p:xfrm>
          <a:off x="423863" y="2368627"/>
          <a:ext cx="11333162" cy="360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9CC088A-DB5E-45B0-9DB9-AD43F497E1A1}"/>
              </a:ext>
            </a:extLst>
          </p:cNvPr>
          <p:cNvSpPr txBox="1"/>
          <p:nvPr/>
        </p:nvSpPr>
        <p:spPr>
          <a:xfrm>
            <a:off x="829945" y="6342400"/>
            <a:ext cx="3959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Advertising Mail, Q1 2022 to Q2 2023, n=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23,374</a:t>
            </a:r>
            <a:endParaRPr lang="en-GB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2607D-9FC1-48A5-9477-928EE5E4B4AC}"/>
              </a:ext>
            </a:extLst>
          </p:cNvPr>
          <p:cNvSpPr txBox="1"/>
          <p:nvPr/>
        </p:nvSpPr>
        <p:spPr>
          <a:xfrm>
            <a:off x="1173013" y="1889750"/>
            <a:ext cx="9876906" cy="282937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b="1" i="0" cap="none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Physical interactions with mail, such as opening, reading, putting aside for later and filing</a:t>
            </a:r>
          </a:p>
        </p:txBody>
      </p:sp>
    </p:spTree>
    <p:extLst>
      <p:ext uri="{BB962C8B-B14F-4D97-AF65-F5344CB8AC3E}">
        <p14:creationId xmlns:p14="http://schemas.microsoft.com/office/powerpoint/2010/main" val="346743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E2F5960-6E60-4000-840D-FF9E1BDF7ECC}"/>
              </a:ext>
            </a:extLst>
          </p:cNvPr>
          <p:cNvSpPr txBox="1"/>
          <p:nvPr/>
        </p:nvSpPr>
        <p:spPr>
          <a:xfrm>
            <a:off x="829945" y="6342400"/>
            <a:ext cx="3591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WARC “Driving Effectiveness with Direct Mail”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93F88-4FB0-4FE1-A386-8764A6C5A0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90550-A110-497D-A338-F63F457A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Effectiveness Increases when mail is in the mix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DD99A8-9D58-4DE8-9470-0EA6284EEE7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4027343"/>
              </p:ext>
            </p:extLst>
          </p:nvPr>
        </p:nvGraphicFramePr>
        <p:xfrm>
          <a:off x="4867734" y="2735881"/>
          <a:ext cx="7010478" cy="3408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165028E-3063-4B2B-8E8A-721C6693CD1D}"/>
              </a:ext>
            </a:extLst>
          </p:cNvPr>
          <p:cNvSpPr txBox="1">
            <a:spLocks/>
          </p:cNvSpPr>
          <p:nvPr/>
        </p:nvSpPr>
        <p:spPr>
          <a:xfrm>
            <a:off x="485999" y="2120609"/>
            <a:ext cx="4537413" cy="44172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WARC’s database of case studies is made up of campaigns that have been entered into or won at their bi-annual award for marketing effectiveness.</a:t>
            </a:r>
          </a:p>
          <a:p>
            <a:pPr marL="0" indent="0">
              <a:buNone/>
            </a:pPr>
            <a:r>
              <a:rPr lang="en-GB" sz="1600" dirty="0"/>
              <a:t>This research analyses case studies from the UK that were tagged as using direct mail as the lead media or within the marketing mix.</a:t>
            </a:r>
          </a:p>
          <a:p>
            <a:pPr marL="0" indent="0">
              <a:buNone/>
            </a:pPr>
            <a:r>
              <a:rPr lang="en-GB" sz="1600" b="1" dirty="0"/>
              <a:t>218</a:t>
            </a:r>
            <a:r>
              <a:rPr lang="en-GB" sz="1600" dirty="0"/>
              <a:t> case studies were published by WARC that fit this criteria: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135 cases used mail as the lead media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83 case studies used mail as part of the media mix</a:t>
            </a:r>
          </a:p>
          <a:p>
            <a:pPr marL="0" indent="0">
              <a:buNone/>
            </a:pPr>
            <a:r>
              <a:rPr lang="en-GB" sz="1600" dirty="0"/>
              <a:t>This data is combined with WARC’s global industry knowledge, examples and expert contributions.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3ECE4EBD-CEDA-4573-B426-BC4984ECE460}"/>
              </a:ext>
            </a:extLst>
          </p:cNvPr>
          <p:cNvSpPr/>
          <p:nvPr/>
        </p:nvSpPr>
        <p:spPr>
          <a:xfrm rot="16200000">
            <a:off x="5894398" y="2642210"/>
            <a:ext cx="570975" cy="51816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2CD3F9-C916-4F85-87B7-A3F905A8B432}"/>
              </a:ext>
            </a:extLst>
          </p:cNvPr>
          <p:cNvSpPr txBox="1"/>
          <p:nvPr/>
        </p:nvSpPr>
        <p:spPr>
          <a:xfrm>
            <a:off x="5887177" y="2875162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+52%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BEBD78E6-91AC-45B5-8482-97BDCAFB3FF5}"/>
              </a:ext>
            </a:extLst>
          </p:cNvPr>
          <p:cNvSpPr/>
          <p:nvPr/>
        </p:nvSpPr>
        <p:spPr>
          <a:xfrm rot="16200000">
            <a:off x="7591855" y="2642210"/>
            <a:ext cx="570975" cy="51816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F5AC63-210C-4D9B-8957-C407DABBC0F9}"/>
              </a:ext>
            </a:extLst>
          </p:cNvPr>
          <p:cNvSpPr txBox="1"/>
          <p:nvPr/>
        </p:nvSpPr>
        <p:spPr>
          <a:xfrm>
            <a:off x="7584634" y="287516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+43%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BE73F724-DEF7-4E20-8CBB-F68C190DD6B0}"/>
              </a:ext>
            </a:extLst>
          </p:cNvPr>
          <p:cNvSpPr/>
          <p:nvPr/>
        </p:nvSpPr>
        <p:spPr>
          <a:xfrm rot="16200000">
            <a:off x="9263848" y="3365536"/>
            <a:ext cx="570975" cy="51816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AA0871-E59E-42BF-8460-E9F7DB4345F7}"/>
              </a:ext>
            </a:extLst>
          </p:cNvPr>
          <p:cNvSpPr txBox="1"/>
          <p:nvPr/>
        </p:nvSpPr>
        <p:spPr>
          <a:xfrm>
            <a:off x="9256627" y="3598488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+64%</a:t>
            </a: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65A7FADF-8F05-496D-9CA4-981FAEF840C1}"/>
              </a:ext>
            </a:extLst>
          </p:cNvPr>
          <p:cNvSpPr/>
          <p:nvPr/>
        </p:nvSpPr>
        <p:spPr>
          <a:xfrm rot="16200000">
            <a:off x="10961303" y="3425512"/>
            <a:ext cx="570975" cy="51816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DBBAA-FB44-4C8B-B912-4331D4C745E5}"/>
              </a:ext>
            </a:extLst>
          </p:cNvPr>
          <p:cNvSpPr txBox="1"/>
          <p:nvPr/>
        </p:nvSpPr>
        <p:spPr>
          <a:xfrm>
            <a:off x="10954082" y="365846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+75%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A60758-11E8-4D12-BBF5-EE72F98AB797}"/>
              </a:ext>
            </a:extLst>
          </p:cNvPr>
          <p:cNvSpPr txBox="1"/>
          <p:nvPr/>
        </p:nvSpPr>
        <p:spPr>
          <a:xfrm>
            <a:off x="5349587" y="1850533"/>
            <a:ext cx="60467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Hard metrics measured</a:t>
            </a:r>
          </a:p>
          <a:p>
            <a:pPr algn="ctr"/>
            <a:r>
              <a:rPr lang="en-GB" sz="1800" dirty="0">
                <a:latin typeface="+mn-lt"/>
                <a:cs typeface="Calibri" panose="020F0502020204030204" pitchFamily="34" charset="0"/>
              </a:rPr>
              <a:t>UK cases that used direct mail in the mix vs those without mail</a:t>
            </a:r>
          </a:p>
        </p:txBody>
      </p:sp>
      <p:pic>
        <p:nvPicPr>
          <p:cNvPr id="1026" name="Picture 2" descr="WARC releases 'Rethinking Brand for the Rise of Digital Commerce', a new  white paper reframing brand-building in the post-pandemic era">
            <a:extLst>
              <a:ext uri="{FF2B5EF4-FFF2-40B4-BE49-F238E27FC236}">
                <a16:creationId xmlns:a16="http://schemas.microsoft.com/office/drawing/2014/main" id="{B42C1766-14AA-42AF-BF33-C9DE1EC6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0229" y="1680656"/>
            <a:ext cx="1318009" cy="3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0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F2B013E0-324C-47B2-82A5-EF6DC4D570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1087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FEBED-A57D-413B-BC92-41D75564B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3D4BEE-B05C-4EFC-B6A1-E60AFFC55990}"/>
              </a:ext>
            </a:extLst>
          </p:cNvPr>
          <p:cNvGrpSpPr/>
          <p:nvPr/>
        </p:nvGrpSpPr>
        <p:grpSpPr>
          <a:xfrm>
            <a:off x="969674" y="1385801"/>
            <a:ext cx="1256675" cy="880524"/>
            <a:chOff x="8471089" y="2897486"/>
            <a:chExt cx="1196831" cy="838593"/>
          </a:xfrm>
        </p:grpSpPr>
        <p:sp>
          <p:nvSpPr>
            <p:cNvPr id="18" name="Freeform 3027">
              <a:extLst>
                <a:ext uri="{FF2B5EF4-FFF2-40B4-BE49-F238E27FC236}">
                  <a16:creationId xmlns:a16="http://schemas.microsoft.com/office/drawing/2014/main" id="{A4CE4830-00E9-4C9F-A936-5E99C31614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3040" y="3052180"/>
              <a:ext cx="195401" cy="187261"/>
            </a:xfrm>
            <a:custGeom>
              <a:avLst/>
              <a:gdLst>
                <a:gd name="T0" fmla="*/ 511 w 1021"/>
                <a:gd name="T1" fmla="*/ 200 h 1020"/>
                <a:gd name="T2" fmla="*/ 201 w 1021"/>
                <a:gd name="T3" fmla="*/ 511 h 1020"/>
                <a:gd name="T4" fmla="*/ 511 w 1021"/>
                <a:gd name="T5" fmla="*/ 820 h 1020"/>
                <a:gd name="T6" fmla="*/ 821 w 1021"/>
                <a:gd name="T7" fmla="*/ 511 h 1020"/>
                <a:gd name="T8" fmla="*/ 511 w 1021"/>
                <a:gd name="T9" fmla="*/ 200 h 1020"/>
                <a:gd name="T10" fmla="*/ 511 w 1021"/>
                <a:gd name="T11" fmla="*/ 1020 h 1020"/>
                <a:gd name="T12" fmla="*/ 0 w 1021"/>
                <a:gd name="T13" fmla="*/ 511 h 1020"/>
                <a:gd name="T14" fmla="*/ 511 w 1021"/>
                <a:gd name="T15" fmla="*/ 0 h 1020"/>
                <a:gd name="T16" fmla="*/ 1021 w 1021"/>
                <a:gd name="T17" fmla="*/ 511 h 1020"/>
                <a:gd name="T18" fmla="*/ 511 w 1021"/>
                <a:gd name="T1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1" h="1020">
                  <a:moveTo>
                    <a:pt x="511" y="200"/>
                  </a:moveTo>
                  <a:cubicBezTo>
                    <a:pt x="340" y="200"/>
                    <a:pt x="201" y="339"/>
                    <a:pt x="201" y="511"/>
                  </a:cubicBezTo>
                  <a:cubicBezTo>
                    <a:pt x="201" y="682"/>
                    <a:pt x="340" y="820"/>
                    <a:pt x="511" y="820"/>
                  </a:cubicBezTo>
                  <a:cubicBezTo>
                    <a:pt x="681" y="820"/>
                    <a:pt x="821" y="682"/>
                    <a:pt x="821" y="511"/>
                  </a:cubicBezTo>
                  <a:cubicBezTo>
                    <a:pt x="821" y="339"/>
                    <a:pt x="681" y="200"/>
                    <a:pt x="511" y="200"/>
                  </a:cubicBezTo>
                  <a:close/>
                  <a:moveTo>
                    <a:pt x="511" y="1020"/>
                  </a:moveTo>
                  <a:cubicBezTo>
                    <a:pt x="229" y="1020"/>
                    <a:pt x="0" y="791"/>
                    <a:pt x="0" y="511"/>
                  </a:cubicBezTo>
                  <a:cubicBezTo>
                    <a:pt x="0" y="229"/>
                    <a:pt x="229" y="0"/>
                    <a:pt x="511" y="0"/>
                  </a:cubicBezTo>
                  <a:cubicBezTo>
                    <a:pt x="792" y="0"/>
                    <a:pt x="1021" y="229"/>
                    <a:pt x="1021" y="511"/>
                  </a:cubicBezTo>
                  <a:cubicBezTo>
                    <a:pt x="1021" y="791"/>
                    <a:pt x="792" y="1020"/>
                    <a:pt x="511" y="1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3028">
              <a:extLst>
                <a:ext uri="{FF2B5EF4-FFF2-40B4-BE49-F238E27FC236}">
                  <a16:creationId xmlns:a16="http://schemas.microsoft.com/office/drawing/2014/main" id="{9E88EEF4-3621-42D1-8F57-5D1F7CA08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934" y="3377846"/>
              <a:ext cx="187261" cy="195400"/>
            </a:xfrm>
            <a:custGeom>
              <a:avLst/>
              <a:gdLst>
                <a:gd name="T0" fmla="*/ 510 w 1021"/>
                <a:gd name="T1" fmla="*/ 200 h 1020"/>
                <a:gd name="T2" fmla="*/ 200 w 1021"/>
                <a:gd name="T3" fmla="*/ 510 h 1020"/>
                <a:gd name="T4" fmla="*/ 510 w 1021"/>
                <a:gd name="T5" fmla="*/ 820 h 1020"/>
                <a:gd name="T6" fmla="*/ 820 w 1021"/>
                <a:gd name="T7" fmla="*/ 510 h 1020"/>
                <a:gd name="T8" fmla="*/ 510 w 1021"/>
                <a:gd name="T9" fmla="*/ 200 h 1020"/>
                <a:gd name="T10" fmla="*/ 510 w 1021"/>
                <a:gd name="T11" fmla="*/ 1020 h 1020"/>
                <a:gd name="T12" fmla="*/ 0 w 1021"/>
                <a:gd name="T13" fmla="*/ 510 h 1020"/>
                <a:gd name="T14" fmla="*/ 510 w 1021"/>
                <a:gd name="T15" fmla="*/ 0 h 1020"/>
                <a:gd name="T16" fmla="*/ 1021 w 1021"/>
                <a:gd name="T17" fmla="*/ 510 h 1020"/>
                <a:gd name="T18" fmla="*/ 510 w 1021"/>
                <a:gd name="T1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1" h="1020">
                  <a:moveTo>
                    <a:pt x="510" y="200"/>
                  </a:moveTo>
                  <a:cubicBezTo>
                    <a:pt x="339" y="200"/>
                    <a:pt x="200" y="339"/>
                    <a:pt x="200" y="510"/>
                  </a:cubicBezTo>
                  <a:cubicBezTo>
                    <a:pt x="200" y="681"/>
                    <a:pt x="339" y="820"/>
                    <a:pt x="510" y="820"/>
                  </a:cubicBezTo>
                  <a:cubicBezTo>
                    <a:pt x="681" y="820"/>
                    <a:pt x="820" y="681"/>
                    <a:pt x="820" y="510"/>
                  </a:cubicBezTo>
                  <a:cubicBezTo>
                    <a:pt x="820" y="339"/>
                    <a:pt x="681" y="200"/>
                    <a:pt x="510" y="200"/>
                  </a:cubicBezTo>
                  <a:close/>
                  <a:moveTo>
                    <a:pt x="510" y="1020"/>
                  </a:moveTo>
                  <a:cubicBezTo>
                    <a:pt x="229" y="1020"/>
                    <a:pt x="0" y="791"/>
                    <a:pt x="0" y="510"/>
                  </a:cubicBezTo>
                  <a:cubicBezTo>
                    <a:pt x="0" y="229"/>
                    <a:pt x="229" y="0"/>
                    <a:pt x="510" y="0"/>
                  </a:cubicBezTo>
                  <a:cubicBezTo>
                    <a:pt x="791" y="0"/>
                    <a:pt x="1021" y="229"/>
                    <a:pt x="1021" y="510"/>
                  </a:cubicBezTo>
                  <a:cubicBezTo>
                    <a:pt x="1021" y="791"/>
                    <a:pt x="791" y="1020"/>
                    <a:pt x="510" y="1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3029">
              <a:extLst>
                <a:ext uri="{FF2B5EF4-FFF2-40B4-BE49-F238E27FC236}">
                  <a16:creationId xmlns:a16="http://schemas.microsoft.com/office/drawing/2014/main" id="{92E50D84-F08D-47D9-A0C6-152286F9B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2424" y="3255719"/>
              <a:ext cx="187261" cy="187261"/>
            </a:xfrm>
            <a:custGeom>
              <a:avLst/>
              <a:gdLst>
                <a:gd name="T0" fmla="*/ 510 w 1020"/>
                <a:gd name="T1" fmla="*/ 201 h 1021"/>
                <a:gd name="T2" fmla="*/ 199 w 1020"/>
                <a:gd name="T3" fmla="*/ 510 h 1021"/>
                <a:gd name="T4" fmla="*/ 510 w 1020"/>
                <a:gd name="T5" fmla="*/ 820 h 1021"/>
                <a:gd name="T6" fmla="*/ 820 w 1020"/>
                <a:gd name="T7" fmla="*/ 510 h 1021"/>
                <a:gd name="T8" fmla="*/ 510 w 1020"/>
                <a:gd name="T9" fmla="*/ 201 h 1021"/>
                <a:gd name="T10" fmla="*/ 510 w 1020"/>
                <a:gd name="T11" fmla="*/ 1021 h 1021"/>
                <a:gd name="T12" fmla="*/ 0 w 1020"/>
                <a:gd name="T13" fmla="*/ 510 h 1021"/>
                <a:gd name="T14" fmla="*/ 510 w 1020"/>
                <a:gd name="T15" fmla="*/ 0 h 1021"/>
                <a:gd name="T16" fmla="*/ 1020 w 1020"/>
                <a:gd name="T17" fmla="*/ 510 h 1021"/>
                <a:gd name="T18" fmla="*/ 510 w 1020"/>
                <a:gd name="T19" fmla="*/ 1021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0" h="1021">
                  <a:moveTo>
                    <a:pt x="510" y="201"/>
                  </a:moveTo>
                  <a:cubicBezTo>
                    <a:pt x="339" y="201"/>
                    <a:pt x="199" y="339"/>
                    <a:pt x="199" y="510"/>
                  </a:cubicBezTo>
                  <a:cubicBezTo>
                    <a:pt x="199" y="681"/>
                    <a:pt x="339" y="820"/>
                    <a:pt x="510" y="820"/>
                  </a:cubicBezTo>
                  <a:cubicBezTo>
                    <a:pt x="681" y="820"/>
                    <a:pt x="820" y="681"/>
                    <a:pt x="820" y="510"/>
                  </a:cubicBezTo>
                  <a:cubicBezTo>
                    <a:pt x="820" y="339"/>
                    <a:pt x="681" y="201"/>
                    <a:pt x="510" y="201"/>
                  </a:cubicBezTo>
                  <a:close/>
                  <a:moveTo>
                    <a:pt x="510" y="1021"/>
                  </a:moveTo>
                  <a:cubicBezTo>
                    <a:pt x="228" y="1021"/>
                    <a:pt x="0" y="791"/>
                    <a:pt x="0" y="510"/>
                  </a:cubicBezTo>
                  <a:cubicBezTo>
                    <a:pt x="0" y="230"/>
                    <a:pt x="228" y="0"/>
                    <a:pt x="510" y="0"/>
                  </a:cubicBezTo>
                  <a:cubicBezTo>
                    <a:pt x="791" y="0"/>
                    <a:pt x="1020" y="230"/>
                    <a:pt x="1020" y="510"/>
                  </a:cubicBezTo>
                  <a:cubicBezTo>
                    <a:pt x="1020" y="791"/>
                    <a:pt x="791" y="1021"/>
                    <a:pt x="510" y="10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030">
              <a:extLst>
                <a:ext uri="{FF2B5EF4-FFF2-40B4-BE49-F238E27FC236}">
                  <a16:creationId xmlns:a16="http://schemas.microsoft.com/office/drawing/2014/main" id="{5273F332-316E-4E86-8D9F-3C1F2BF19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958" y="3035897"/>
              <a:ext cx="187261" cy="187261"/>
            </a:xfrm>
            <a:custGeom>
              <a:avLst/>
              <a:gdLst>
                <a:gd name="T0" fmla="*/ 509 w 1020"/>
                <a:gd name="T1" fmla="*/ 200 h 1020"/>
                <a:gd name="T2" fmla="*/ 200 w 1020"/>
                <a:gd name="T3" fmla="*/ 510 h 1020"/>
                <a:gd name="T4" fmla="*/ 509 w 1020"/>
                <a:gd name="T5" fmla="*/ 820 h 1020"/>
                <a:gd name="T6" fmla="*/ 820 w 1020"/>
                <a:gd name="T7" fmla="*/ 510 h 1020"/>
                <a:gd name="T8" fmla="*/ 509 w 1020"/>
                <a:gd name="T9" fmla="*/ 200 h 1020"/>
                <a:gd name="T10" fmla="*/ 509 w 1020"/>
                <a:gd name="T11" fmla="*/ 1020 h 1020"/>
                <a:gd name="T12" fmla="*/ 0 w 1020"/>
                <a:gd name="T13" fmla="*/ 510 h 1020"/>
                <a:gd name="T14" fmla="*/ 509 w 1020"/>
                <a:gd name="T15" fmla="*/ 0 h 1020"/>
                <a:gd name="T16" fmla="*/ 1020 w 1020"/>
                <a:gd name="T17" fmla="*/ 510 h 1020"/>
                <a:gd name="T18" fmla="*/ 509 w 1020"/>
                <a:gd name="T1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0" h="1020">
                  <a:moveTo>
                    <a:pt x="509" y="200"/>
                  </a:moveTo>
                  <a:cubicBezTo>
                    <a:pt x="338" y="200"/>
                    <a:pt x="200" y="339"/>
                    <a:pt x="200" y="510"/>
                  </a:cubicBezTo>
                  <a:cubicBezTo>
                    <a:pt x="200" y="680"/>
                    <a:pt x="338" y="820"/>
                    <a:pt x="509" y="820"/>
                  </a:cubicBezTo>
                  <a:cubicBezTo>
                    <a:pt x="680" y="820"/>
                    <a:pt x="820" y="680"/>
                    <a:pt x="820" y="510"/>
                  </a:cubicBezTo>
                  <a:cubicBezTo>
                    <a:pt x="820" y="339"/>
                    <a:pt x="680" y="200"/>
                    <a:pt x="509" y="200"/>
                  </a:cubicBezTo>
                  <a:close/>
                  <a:moveTo>
                    <a:pt x="509" y="1020"/>
                  </a:moveTo>
                  <a:cubicBezTo>
                    <a:pt x="229" y="1020"/>
                    <a:pt x="0" y="791"/>
                    <a:pt x="0" y="510"/>
                  </a:cubicBezTo>
                  <a:cubicBezTo>
                    <a:pt x="0" y="229"/>
                    <a:pt x="229" y="0"/>
                    <a:pt x="509" y="0"/>
                  </a:cubicBezTo>
                  <a:cubicBezTo>
                    <a:pt x="791" y="0"/>
                    <a:pt x="1020" y="229"/>
                    <a:pt x="1020" y="510"/>
                  </a:cubicBezTo>
                  <a:cubicBezTo>
                    <a:pt x="1020" y="791"/>
                    <a:pt x="791" y="1020"/>
                    <a:pt x="509" y="1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3031">
              <a:extLst>
                <a:ext uri="{FF2B5EF4-FFF2-40B4-BE49-F238E27FC236}">
                  <a16:creationId xmlns:a16="http://schemas.microsoft.com/office/drawing/2014/main" id="{219BED8D-F338-4392-B807-23F5506EC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1089" y="2897486"/>
              <a:ext cx="1196831" cy="838593"/>
            </a:xfrm>
            <a:custGeom>
              <a:avLst/>
              <a:gdLst>
                <a:gd name="T0" fmla="*/ 200 w 6434"/>
                <a:gd name="T1" fmla="*/ 4316 h 4516"/>
                <a:gd name="T2" fmla="*/ 6234 w 6434"/>
                <a:gd name="T3" fmla="*/ 4316 h 4516"/>
                <a:gd name="T4" fmla="*/ 6234 w 6434"/>
                <a:gd name="T5" fmla="*/ 200 h 4516"/>
                <a:gd name="T6" fmla="*/ 200 w 6434"/>
                <a:gd name="T7" fmla="*/ 200 h 4516"/>
                <a:gd name="T8" fmla="*/ 200 w 6434"/>
                <a:gd name="T9" fmla="*/ 4316 h 4516"/>
                <a:gd name="T10" fmla="*/ 6334 w 6434"/>
                <a:gd name="T11" fmla="*/ 4516 h 4516"/>
                <a:gd name="T12" fmla="*/ 100 w 6434"/>
                <a:gd name="T13" fmla="*/ 4516 h 4516"/>
                <a:gd name="T14" fmla="*/ 0 w 6434"/>
                <a:gd name="T15" fmla="*/ 4416 h 4516"/>
                <a:gd name="T16" fmla="*/ 0 w 6434"/>
                <a:gd name="T17" fmla="*/ 100 h 4516"/>
                <a:gd name="T18" fmla="*/ 100 w 6434"/>
                <a:gd name="T19" fmla="*/ 0 h 4516"/>
                <a:gd name="T20" fmla="*/ 6334 w 6434"/>
                <a:gd name="T21" fmla="*/ 0 h 4516"/>
                <a:gd name="T22" fmla="*/ 6434 w 6434"/>
                <a:gd name="T23" fmla="*/ 100 h 4516"/>
                <a:gd name="T24" fmla="*/ 6434 w 6434"/>
                <a:gd name="T25" fmla="*/ 4416 h 4516"/>
                <a:gd name="T26" fmla="*/ 6334 w 6434"/>
                <a:gd name="T27" fmla="*/ 4516 h 4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34" h="4516">
                  <a:moveTo>
                    <a:pt x="200" y="4316"/>
                  </a:moveTo>
                  <a:lnTo>
                    <a:pt x="6234" y="4316"/>
                  </a:lnTo>
                  <a:lnTo>
                    <a:pt x="6234" y="200"/>
                  </a:lnTo>
                  <a:lnTo>
                    <a:pt x="200" y="200"/>
                  </a:lnTo>
                  <a:lnTo>
                    <a:pt x="200" y="4316"/>
                  </a:lnTo>
                  <a:close/>
                  <a:moveTo>
                    <a:pt x="6334" y="4516"/>
                  </a:moveTo>
                  <a:lnTo>
                    <a:pt x="100" y="4516"/>
                  </a:lnTo>
                  <a:cubicBezTo>
                    <a:pt x="46" y="4516"/>
                    <a:pt x="0" y="4472"/>
                    <a:pt x="0" y="4416"/>
                  </a:cubicBezTo>
                  <a:lnTo>
                    <a:pt x="0" y="100"/>
                  </a:lnTo>
                  <a:cubicBezTo>
                    <a:pt x="0" y="45"/>
                    <a:pt x="46" y="0"/>
                    <a:pt x="100" y="0"/>
                  </a:cubicBezTo>
                  <a:lnTo>
                    <a:pt x="6334" y="0"/>
                  </a:lnTo>
                  <a:cubicBezTo>
                    <a:pt x="6389" y="0"/>
                    <a:pt x="6434" y="45"/>
                    <a:pt x="6434" y="100"/>
                  </a:cubicBezTo>
                  <a:lnTo>
                    <a:pt x="6434" y="4416"/>
                  </a:lnTo>
                  <a:cubicBezTo>
                    <a:pt x="6434" y="4472"/>
                    <a:pt x="6389" y="4516"/>
                    <a:pt x="6334" y="451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3032">
              <a:extLst>
                <a:ext uri="{FF2B5EF4-FFF2-40B4-BE49-F238E27FC236}">
                  <a16:creationId xmlns:a16="http://schemas.microsoft.com/office/drawing/2014/main" id="{63A44D13-2DAE-43D9-B1DC-63158FA3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484" y="3223152"/>
              <a:ext cx="122128" cy="162833"/>
            </a:xfrm>
            <a:custGeom>
              <a:avLst/>
              <a:gdLst>
                <a:gd name="T0" fmla="*/ 114 w 639"/>
                <a:gd name="T1" fmla="*/ 878 h 878"/>
                <a:gd name="T2" fmla="*/ 61 w 639"/>
                <a:gd name="T3" fmla="*/ 863 h 878"/>
                <a:gd name="T4" fmla="*/ 29 w 639"/>
                <a:gd name="T5" fmla="*/ 725 h 878"/>
                <a:gd name="T6" fmla="*/ 439 w 639"/>
                <a:gd name="T7" fmla="*/ 62 h 878"/>
                <a:gd name="T8" fmla="*/ 577 w 639"/>
                <a:gd name="T9" fmla="*/ 29 h 878"/>
                <a:gd name="T10" fmla="*/ 610 w 639"/>
                <a:gd name="T11" fmla="*/ 167 h 878"/>
                <a:gd name="T12" fmla="*/ 199 w 639"/>
                <a:gd name="T13" fmla="*/ 830 h 878"/>
                <a:gd name="T14" fmla="*/ 114 w 639"/>
                <a:gd name="T15" fmla="*/ 87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878">
                  <a:moveTo>
                    <a:pt x="114" y="878"/>
                  </a:moveTo>
                  <a:cubicBezTo>
                    <a:pt x="96" y="878"/>
                    <a:pt x="78" y="873"/>
                    <a:pt x="61" y="863"/>
                  </a:cubicBezTo>
                  <a:cubicBezTo>
                    <a:pt x="15" y="833"/>
                    <a:pt x="0" y="772"/>
                    <a:pt x="29" y="725"/>
                  </a:cubicBezTo>
                  <a:lnTo>
                    <a:pt x="439" y="62"/>
                  </a:lnTo>
                  <a:cubicBezTo>
                    <a:pt x="468" y="15"/>
                    <a:pt x="530" y="0"/>
                    <a:pt x="577" y="29"/>
                  </a:cubicBezTo>
                  <a:cubicBezTo>
                    <a:pt x="624" y="58"/>
                    <a:pt x="639" y="120"/>
                    <a:pt x="610" y="167"/>
                  </a:cubicBezTo>
                  <a:lnTo>
                    <a:pt x="199" y="830"/>
                  </a:lnTo>
                  <a:cubicBezTo>
                    <a:pt x="180" y="860"/>
                    <a:pt x="147" y="878"/>
                    <a:pt x="114" y="87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3033">
              <a:extLst>
                <a:ext uri="{FF2B5EF4-FFF2-40B4-BE49-F238E27FC236}">
                  <a16:creationId xmlns:a16="http://schemas.microsoft.com/office/drawing/2014/main" id="{4758F959-A2F6-42F7-84C1-02C4436D8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8441" y="3174302"/>
              <a:ext cx="130267" cy="105844"/>
            </a:xfrm>
            <a:custGeom>
              <a:avLst/>
              <a:gdLst>
                <a:gd name="T0" fmla="*/ 550 w 663"/>
                <a:gd name="T1" fmla="*/ 553 h 553"/>
                <a:gd name="T2" fmla="*/ 488 w 663"/>
                <a:gd name="T3" fmla="*/ 532 h 553"/>
                <a:gd name="T4" fmla="*/ 52 w 663"/>
                <a:gd name="T5" fmla="*/ 192 h 553"/>
                <a:gd name="T6" fmla="*/ 34 w 663"/>
                <a:gd name="T7" fmla="*/ 52 h 553"/>
                <a:gd name="T8" fmla="*/ 175 w 663"/>
                <a:gd name="T9" fmla="*/ 34 h 553"/>
                <a:gd name="T10" fmla="*/ 611 w 663"/>
                <a:gd name="T11" fmla="*/ 375 h 553"/>
                <a:gd name="T12" fmla="*/ 628 w 663"/>
                <a:gd name="T13" fmla="*/ 515 h 553"/>
                <a:gd name="T14" fmla="*/ 550 w 663"/>
                <a:gd name="T15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3" h="553">
                  <a:moveTo>
                    <a:pt x="550" y="553"/>
                  </a:moveTo>
                  <a:cubicBezTo>
                    <a:pt x="528" y="553"/>
                    <a:pt x="507" y="547"/>
                    <a:pt x="488" y="532"/>
                  </a:cubicBezTo>
                  <a:lnTo>
                    <a:pt x="52" y="192"/>
                  </a:lnTo>
                  <a:cubicBezTo>
                    <a:pt x="8" y="158"/>
                    <a:pt x="0" y="96"/>
                    <a:pt x="34" y="52"/>
                  </a:cubicBezTo>
                  <a:cubicBezTo>
                    <a:pt x="69" y="8"/>
                    <a:pt x="131" y="0"/>
                    <a:pt x="175" y="34"/>
                  </a:cubicBezTo>
                  <a:lnTo>
                    <a:pt x="611" y="375"/>
                  </a:lnTo>
                  <a:cubicBezTo>
                    <a:pt x="654" y="409"/>
                    <a:pt x="663" y="471"/>
                    <a:pt x="628" y="515"/>
                  </a:cubicBezTo>
                  <a:cubicBezTo>
                    <a:pt x="608" y="540"/>
                    <a:pt x="580" y="553"/>
                    <a:pt x="550" y="553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034">
              <a:extLst>
                <a:ext uri="{FF2B5EF4-FFF2-40B4-BE49-F238E27FC236}">
                  <a16:creationId xmlns:a16="http://schemas.microsoft.com/office/drawing/2014/main" id="{5D9C71E0-0A42-421B-8C5B-9CB3F7ED8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686" y="3198730"/>
              <a:ext cx="97700" cy="89561"/>
            </a:xfrm>
            <a:custGeom>
              <a:avLst/>
              <a:gdLst>
                <a:gd name="T0" fmla="*/ 110 w 518"/>
                <a:gd name="T1" fmla="*/ 482 h 482"/>
                <a:gd name="T2" fmla="*/ 36 w 518"/>
                <a:gd name="T3" fmla="*/ 449 h 482"/>
                <a:gd name="T4" fmla="*/ 43 w 518"/>
                <a:gd name="T5" fmla="*/ 308 h 482"/>
                <a:gd name="T6" fmla="*/ 340 w 518"/>
                <a:gd name="T7" fmla="*/ 38 h 482"/>
                <a:gd name="T8" fmla="*/ 482 w 518"/>
                <a:gd name="T9" fmla="*/ 44 h 482"/>
                <a:gd name="T10" fmla="*/ 475 w 518"/>
                <a:gd name="T11" fmla="*/ 185 h 482"/>
                <a:gd name="T12" fmla="*/ 178 w 518"/>
                <a:gd name="T13" fmla="*/ 456 h 482"/>
                <a:gd name="T14" fmla="*/ 110 w 518"/>
                <a:gd name="T15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8" h="482">
                  <a:moveTo>
                    <a:pt x="110" y="482"/>
                  </a:moveTo>
                  <a:cubicBezTo>
                    <a:pt x="84" y="482"/>
                    <a:pt x="56" y="471"/>
                    <a:pt x="36" y="449"/>
                  </a:cubicBezTo>
                  <a:cubicBezTo>
                    <a:pt x="0" y="408"/>
                    <a:pt x="3" y="346"/>
                    <a:pt x="43" y="308"/>
                  </a:cubicBezTo>
                  <a:lnTo>
                    <a:pt x="340" y="38"/>
                  </a:lnTo>
                  <a:cubicBezTo>
                    <a:pt x="381" y="0"/>
                    <a:pt x="444" y="3"/>
                    <a:pt x="482" y="44"/>
                  </a:cubicBezTo>
                  <a:cubicBezTo>
                    <a:pt x="518" y="85"/>
                    <a:pt x="515" y="148"/>
                    <a:pt x="475" y="185"/>
                  </a:cubicBezTo>
                  <a:lnTo>
                    <a:pt x="178" y="456"/>
                  </a:lnTo>
                  <a:cubicBezTo>
                    <a:pt x="159" y="474"/>
                    <a:pt x="134" y="482"/>
                    <a:pt x="110" y="482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3A6F004-9F24-44DA-9283-8E37404F6063}"/>
              </a:ext>
            </a:extLst>
          </p:cNvPr>
          <p:cNvSpPr txBox="1"/>
          <p:nvPr/>
        </p:nvSpPr>
        <p:spPr>
          <a:xfrm>
            <a:off x="859166" y="2220994"/>
            <a:ext cx="4658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dirty="0">
                <a:latin typeface="+mj-lt"/>
              </a:rPr>
              <a:t>campaigns are </a:t>
            </a:r>
            <a:r>
              <a:rPr lang="en-GB" sz="4000" b="1" cap="all" dirty="0">
                <a:solidFill>
                  <a:schemeClr val="accent1"/>
                </a:solidFill>
                <a:latin typeface="+mj-lt"/>
              </a:rPr>
              <a:t>43</a:t>
            </a:r>
            <a:r>
              <a:rPr lang="en-GB" sz="2800" b="1" cap="all" dirty="0">
                <a:latin typeface="+mj-lt"/>
              </a:rPr>
              <a:t>%</a:t>
            </a:r>
            <a:r>
              <a:rPr lang="en-GB" sz="3600" b="1" cap="all" dirty="0">
                <a:solidFill>
                  <a:srgbClr val="FF0000"/>
                </a:solidFill>
                <a:latin typeface="+mj-lt"/>
              </a:rPr>
              <a:t> </a:t>
            </a:r>
            <a:endParaRPr lang="en-GB" sz="1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r>
              <a:rPr lang="en-GB" sz="3200" b="1" cap="all" dirty="0">
                <a:latin typeface="+mj-lt"/>
              </a:rPr>
              <a:t>More likely to report revenue uplifts when mail is in the mix</a:t>
            </a:r>
          </a:p>
        </p:txBody>
      </p:sp>
      <p:pic>
        <p:nvPicPr>
          <p:cNvPr id="17" name="Picture 2" descr="WARC releases 'Rethinking Brand for the Rise of Digital Commerce', a new  white paper reframing brand-building in the post-pandemic era">
            <a:extLst>
              <a:ext uri="{FF2B5EF4-FFF2-40B4-BE49-F238E27FC236}">
                <a16:creationId xmlns:a16="http://schemas.microsoft.com/office/drawing/2014/main" id="{0D1D11B3-67A4-4271-8C11-C93144D2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270" y="193813"/>
            <a:ext cx="1754270" cy="4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D70063-8B77-4531-82A0-85856206F57F}"/>
              </a:ext>
            </a:extLst>
          </p:cNvPr>
          <p:cNvSpPr txBox="1"/>
          <p:nvPr/>
        </p:nvSpPr>
        <p:spPr>
          <a:xfrm>
            <a:off x="829945" y="6342400"/>
            <a:ext cx="3591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WARC “Driving Effectiveness with Direct Mail” 2021</a:t>
            </a:r>
          </a:p>
        </p:txBody>
      </p:sp>
    </p:spTree>
    <p:extLst>
      <p:ext uri="{BB962C8B-B14F-4D97-AF65-F5344CB8AC3E}">
        <p14:creationId xmlns:p14="http://schemas.microsoft.com/office/powerpoint/2010/main" val="108248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A614F-B619-460F-BA3A-D81ABE05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72229-B261-4D03-9DAC-F7A5D0C9CA79}"/>
              </a:ext>
            </a:extLst>
          </p:cNvPr>
          <p:cNvSpPr txBox="1"/>
          <p:nvPr/>
        </p:nvSpPr>
        <p:spPr>
          <a:xfrm>
            <a:off x="7065538" y="2222863"/>
            <a:ext cx="4658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cap="all" dirty="0">
                <a:latin typeface="+mj-lt"/>
              </a:rPr>
              <a:t>Campaigns are </a:t>
            </a:r>
            <a:r>
              <a:rPr kumimoji="0" lang="en-GB" sz="4000" b="1" i="0" u="none" strike="noStrike" kern="1200" cap="all" spc="0" normalizeH="0" baseline="0" noProof="0" dirty="0">
                <a:ln>
                  <a:noFill/>
                </a:ln>
                <a:solidFill>
                  <a:srgbClr val="E3201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75</a:t>
            </a:r>
            <a:r>
              <a:rPr kumimoji="0" lang="en-GB" sz="2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%</a:t>
            </a:r>
            <a:r>
              <a:rPr kumimoji="0" lang="en-GB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3201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GB" sz="3200" b="1" cap="all" dirty="0">
                <a:latin typeface="+mj-lt"/>
              </a:rPr>
              <a:t>more likely to report profit uplifts when mail is in the mix</a:t>
            </a:r>
            <a:endParaRPr lang="en-GB" sz="3200" b="1" cap="all" baseline="30000" dirty="0">
              <a:latin typeface="+mj-lt"/>
            </a:endParaRPr>
          </a:p>
        </p:txBody>
      </p:sp>
      <p:grpSp>
        <p:nvGrpSpPr>
          <p:cNvPr id="21" name="Accountin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61F2A66-36D2-4D84-82C1-C80633B9C6F6}"/>
              </a:ext>
            </a:extLst>
          </p:cNvPr>
          <p:cNvGrpSpPr>
            <a:grpSpLocks noChangeAspect="1"/>
          </p:cNvGrpSpPr>
          <p:nvPr/>
        </p:nvGrpSpPr>
        <p:grpSpPr>
          <a:xfrm>
            <a:off x="7180023" y="1169020"/>
            <a:ext cx="1336369" cy="1079945"/>
            <a:chOff x="2951163" y="365125"/>
            <a:chExt cx="860425" cy="695325"/>
          </a:xfrm>
        </p:grpSpPr>
        <p:sp>
          <p:nvSpPr>
            <p:cNvPr id="22" name="Freeform 140">
              <a:extLst>
                <a:ext uri="{FF2B5EF4-FFF2-40B4-BE49-F238E27FC236}">
                  <a16:creationId xmlns:a16="http://schemas.microsoft.com/office/drawing/2014/main" id="{1C3AC379-69EE-4F86-9FA9-441309E6E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365125"/>
              <a:ext cx="842963" cy="446088"/>
            </a:xfrm>
            <a:custGeom>
              <a:avLst/>
              <a:gdLst>
                <a:gd name="T0" fmla="*/ 245 w 1122"/>
                <a:gd name="T1" fmla="*/ 439 h 594"/>
                <a:gd name="T2" fmla="*/ 0 w 1122"/>
                <a:gd name="T3" fmla="*/ 299 h 594"/>
                <a:gd name="T4" fmla="*/ 519 w 1122"/>
                <a:gd name="T5" fmla="*/ 0 h 594"/>
                <a:gd name="T6" fmla="*/ 1122 w 1122"/>
                <a:gd name="T7" fmla="*/ 348 h 594"/>
                <a:gd name="T8" fmla="*/ 693 w 1122"/>
                <a:gd name="T9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594">
                  <a:moveTo>
                    <a:pt x="245" y="439"/>
                  </a:moveTo>
                  <a:lnTo>
                    <a:pt x="0" y="299"/>
                  </a:lnTo>
                  <a:lnTo>
                    <a:pt x="519" y="0"/>
                  </a:lnTo>
                  <a:lnTo>
                    <a:pt x="1122" y="348"/>
                  </a:lnTo>
                  <a:lnTo>
                    <a:pt x="693" y="594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41">
              <a:extLst>
                <a:ext uri="{FF2B5EF4-FFF2-40B4-BE49-F238E27FC236}">
                  <a16:creationId xmlns:a16="http://schemas.microsoft.com/office/drawing/2014/main" id="{689EAA4D-292E-4256-8828-94C843F3E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647700"/>
              <a:ext cx="609600" cy="412750"/>
            </a:xfrm>
            <a:custGeom>
              <a:avLst/>
              <a:gdLst>
                <a:gd name="T0" fmla="*/ 0 w 811"/>
                <a:gd name="T1" fmla="*/ 269 h 550"/>
                <a:gd name="T2" fmla="*/ 0 w 811"/>
                <a:gd name="T3" fmla="*/ 229 h 550"/>
                <a:gd name="T4" fmla="*/ 9 w 811"/>
                <a:gd name="T5" fmla="*/ 215 h 550"/>
                <a:gd name="T6" fmla="*/ 372 w 811"/>
                <a:gd name="T7" fmla="*/ 5 h 550"/>
                <a:gd name="T8" fmla="*/ 406 w 811"/>
                <a:gd name="T9" fmla="*/ 5 h 550"/>
                <a:gd name="T10" fmla="*/ 558 w 811"/>
                <a:gd name="T11" fmla="*/ 127 h 550"/>
                <a:gd name="T12" fmla="*/ 802 w 811"/>
                <a:gd name="T13" fmla="*/ 268 h 550"/>
                <a:gd name="T14" fmla="*/ 811 w 811"/>
                <a:gd name="T15" fmla="*/ 281 h 550"/>
                <a:gd name="T16" fmla="*/ 811 w 811"/>
                <a:gd name="T17" fmla="*/ 322 h 550"/>
                <a:gd name="T18" fmla="*/ 802 w 811"/>
                <a:gd name="T19" fmla="*/ 335 h 550"/>
                <a:gd name="T20" fmla="*/ 439 w 811"/>
                <a:gd name="T21" fmla="*/ 545 h 550"/>
                <a:gd name="T22" fmla="*/ 404 w 811"/>
                <a:gd name="T23" fmla="*/ 545 h 550"/>
                <a:gd name="T24" fmla="*/ 151 w 811"/>
                <a:gd name="T25" fmla="*/ 399 h 550"/>
                <a:gd name="T26" fmla="*/ 6 w 811"/>
                <a:gd name="T27" fmla="*/ 279 h 550"/>
                <a:gd name="T28" fmla="*/ 0 w 811"/>
                <a:gd name="T29" fmla="*/ 269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1" h="550">
                  <a:moveTo>
                    <a:pt x="0" y="269"/>
                  </a:moveTo>
                  <a:lnTo>
                    <a:pt x="0" y="229"/>
                  </a:lnTo>
                  <a:cubicBezTo>
                    <a:pt x="0" y="223"/>
                    <a:pt x="3" y="218"/>
                    <a:pt x="9" y="215"/>
                  </a:cubicBezTo>
                  <a:lnTo>
                    <a:pt x="372" y="5"/>
                  </a:lnTo>
                  <a:cubicBezTo>
                    <a:pt x="381" y="0"/>
                    <a:pt x="397" y="0"/>
                    <a:pt x="406" y="5"/>
                  </a:cubicBezTo>
                  <a:lnTo>
                    <a:pt x="558" y="127"/>
                  </a:lnTo>
                  <a:lnTo>
                    <a:pt x="802" y="268"/>
                  </a:lnTo>
                  <a:cubicBezTo>
                    <a:pt x="805" y="270"/>
                    <a:pt x="811" y="274"/>
                    <a:pt x="811" y="281"/>
                  </a:cubicBezTo>
                  <a:lnTo>
                    <a:pt x="811" y="322"/>
                  </a:lnTo>
                  <a:cubicBezTo>
                    <a:pt x="811" y="329"/>
                    <a:pt x="805" y="333"/>
                    <a:pt x="802" y="335"/>
                  </a:cubicBezTo>
                  <a:lnTo>
                    <a:pt x="439" y="545"/>
                  </a:lnTo>
                  <a:cubicBezTo>
                    <a:pt x="429" y="550"/>
                    <a:pt x="413" y="550"/>
                    <a:pt x="404" y="545"/>
                  </a:cubicBezTo>
                  <a:lnTo>
                    <a:pt x="151" y="399"/>
                  </a:lnTo>
                  <a:cubicBezTo>
                    <a:pt x="141" y="390"/>
                    <a:pt x="33" y="303"/>
                    <a:pt x="6" y="279"/>
                  </a:cubicBezTo>
                  <a:cubicBezTo>
                    <a:pt x="2" y="276"/>
                    <a:pt x="0" y="273"/>
                    <a:pt x="0" y="269"/>
                  </a:cubicBezTo>
                  <a:close/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42">
              <a:extLst>
                <a:ext uri="{FF2B5EF4-FFF2-40B4-BE49-F238E27FC236}">
                  <a16:creationId xmlns:a16="http://schemas.microsoft.com/office/drawing/2014/main" id="{C59229C1-1964-47C0-80C1-FCDC1F892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0" y="703263"/>
              <a:ext cx="273050" cy="173038"/>
            </a:xfrm>
            <a:custGeom>
              <a:avLst/>
              <a:gdLst>
                <a:gd name="T0" fmla="*/ 95 w 364"/>
                <a:gd name="T1" fmla="*/ 232 h 232"/>
                <a:gd name="T2" fmla="*/ 364 w 364"/>
                <a:gd name="T3" fmla="*/ 77 h 232"/>
                <a:gd name="T4" fmla="*/ 269 w 364"/>
                <a:gd name="T5" fmla="*/ 0 h 232"/>
                <a:gd name="T6" fmla="*/ 0 w 364"/>
                <a:gd name="T7" fmla="*/ 154 h 232"/>
                <a:gd name="T8" fmla="*/ 95 w 364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32">
                  <a:moveTo>
                    <a:pt x="95" y="232"/>
                  </a:moveTo>
                  <a:lnTo>
                    <a:pt x="364" y="77"/>
                  </a:lnTo>
                  <a:lnTo>
                    <a:pt x="269" y="0"/>
                  </a:lnTo>
                  <a:lnTo>
                    <a:pt x="0" y="154"/>
                  </a:lnTo>
                  <a:lnTo>
                    <a:pt x="95" y="232"/>
                  </a:lnTo>
                  <a:close/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43">
              <a:extLst>
                <a:ext uri="{FF2B5EF4-FFF2-40B4-BE49-F238E27FC236}">
                  <a16:creationId xmlns:a16="http://schemas.microsoft.com/office/drawing/2014/main" id="{C581B7E4-8993-41D3-AB6D-4831561B3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3113" y="831850"/>
              <a:ext cx="11113" cy="4763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Line 144">
              <a:extLst>
                <a:ext uri="{FF2B5EF4-FFF2-40B4-BE49-F238E27FC236}">
                  <a16:creationId xmlns:a16="http://schemas.microsoft.com/office/drawing/2014/main" id="{F9B9F379-3F6F-4E11-8CED-CD9296C15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338" y="890588"/>
              <a:ext cx="9525" cy="635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Line 145">
              <a:extLst>
                <a:ext uri="{FF2B5EF4-FFF2-40B4-BE49-F238E27FC236}">
                  <a16:creationId xmlns:a16="http://schemas.microsoft.com/office/drawing/2014/main" id="{EAB568C1-5CA3-4875-8295-9D88A961B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9313" y="869950"/>
              <a:ext cx="11113" cy="635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146">
              <a:extLst>
                <a:ext uri="{FF2B5EF4-FFF2-40B4-BE49-F238E27FC236}">
                  <a16:creationId xmlns:a16="http://schemas.microsoft.com/office/drawing/2014/main" id="{69E85BDB-D233-4E7F-B7B2-FF289A6FC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4538" y="930275"/>
              <a:ext cx="11113" cy="635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86D3385B-EF96-43AA-9289-9C379C0FD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514350"/>
              <a:ext cx="180975" cy="211138"/>
            </a:xfrm>
            <a:custGeom>
              <a:avLst/>
              <a:gdLst>
                <a:gd name="T0" fmla="*/ 11 w 241"/>
                <a:gd name="T1" fmla="*/ 192 h 282"/>
                <a:gd name="T2" fmla="*/ 13 w 241"/>
                <a:gd name="T3" fmla="*/ 99 h 282"/>
                <a:gd name="T4" fmla="*/ 112 w 241"/>
                <a:gd name="T5" fmla="*/ 0 h 282"/>
                <a:gd name="T6" fmla="*/ 241 w 241"/>
                <a:gd name="T7" fmla="*/ 145 h 282"/>
                <a:gd name="T8" fmla="*/ 187 w 241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82">
                  <a:moveTo>
                    <a:pt x="11" y="192"/>
                  </a:moveTo>
                  <a:cubicBezTo>
                    <a:pt x="0" y="162"/>
                    <a:pt x="0" y="131"/>
                    <a:pt x="13" y="99"/>
                  </a:cubicBezTo>
                  <a:cubicBezTo>
                    <a:pt x="29" y="57"/>
                    <a:pt x="62" y="24"/>
                    <a:pt x="112" y="0"/>
                  </a:cubicBezTo>
                  <a:lnTo>
                    <a:pt x="241" y="145"/>
                  </a:lnTo>
                  <a:lnTo>
                    <a:pt x="187" y="282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48">
              <a:extLst>
                <a:ext uri="{FF2B5EF4-FFF2-40B4-BE49-F238E27FC236}">
                  <a16:creationId xmlns:a16="http://schemas.microsoft.com/office/drawing/2014/main" id="{D2900F1F-BA38-474C-B767-E6D83619B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565150"/>
              <a:ext cx="203200" cy="188913"/>
            </a:xfrm>
            <a:custGeom>
              <a:avLst/>
              <a:gdLst>
                <a:gd name="T0" fmla="*/ 0 w 271"/>
                <a:gd name="T1" fmla="*/ 76 h 251"/>
                <a:gd name="T2" fmla="*/ 216 w 271"/>
                <a:gd name="T3" fmla="*/ 0 h 251"/>
                <a:gd name="T4" fmla="*/ 100 w 271"/>
                <a:gd name="T5" fmla="*/ 234 h 251"/>
                <a:gd name="T6" fmla="*/ 0 w 271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251">
                  <a:moveTo>
                    <a:pt x="0" y="76"/>
                  </a:moveTo>
                  <a:lnTo>
                    <a:pt x="216" y="0"/>
                  </a:lnTo>
                  <a:cubicBezTo>
                    <a:pt x="271" y="87"/>
                    <a:pt x="219" y="192"/>
                    <a:pt x="100" y="234"/>
                  </a:cubicBezTo>
                  <a:cubicBezTo>
                    <a:pt x="67" y="245"/>
                    <a:pt x="34" y="251"/>
                    <a:pt x="0" y="251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49">
              <a:extLst>
                <a:ext uri="{FF2B5EF4-FFF2-40B4-BE49-F238E27FC236}">
                  <a16:creationId xmlns:a16="http://schemas.microsoft.com/office/drawing/2014/main" id="{323DE9E9-8306-47EC-9DC6-A0EBAE1F3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63" y="473075"/>
              <a:ext cx="258763" cy="149225"/>
            </a:xfrm>
            <a:custGeom>
              <a:avLst/>
              <a:gdLst>
                <a:gd name="T0" fmla="*/ 129 w 345"/>
                <a:gd name="T1" fmla="*/ 199 h 199"/>
                <a:gd name="T2" fmla="*/ 0 w 345"/>
                <a:gd name="T3" fmla="*/ 54 h 199"/>
                <a:gd name="T4" fmla="*/ 329 w 345"/>
                <a:gd name="T5" fmla="*/ 102 h 199"/>
                <a:gd name="T6" fmla="*/ 345 w 345"/>
                <a:gd name="T7" fmla="*/ 123 h 199"/>
                <a:gd name="T8" fmla="*/ 129 w 345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99">
                  <a:moveTo>
                    <a:pt x="129" y="199"/>
                  </a:moveTo>
                  <a:lnTo>
                    <a:pt x="0" y="54"/>
                  </a:lnTo>
                  <a:cubicBezTo>
                    <a:pt x="110" y="0"/>
                    <a:pt x="258" y="22"/>
                    <a:pt x="329" y="102"/>
                  </a:cubicBezTo>
                  <a:cubicBezTo>
                    <a:pt x="335" y="109"/>
                    <a:pt x="340" y="116"/>
                    <a:pt x="345" y="123"/>
                  </a:cubicBezTo>
                  <a:lnTo>
                    <a:pt x="129" y="199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group of people sitting around a table with laptops&#10;&#10;Description automatically generated">
            <a:extLst>
              <a:ext uri="{FF2B5EF4-FFF2-40B4-BE49-F238E27FC236}">
                <a16:creationId xmlns:a16="http://schemas.microsoft.com/office/drawing/2014/main" id="{05964EAB-0CF1-428A-8C9F-749E95C530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/>
          <a:stretch/>
        </p:blipFill>
        <p:spPr>
          <a:xfrm>
            <a:off x="1" y="0"/>
            <a:ext cx="6112682" cy="6858000"/>
          </a:xfrm>
          <a:prstGeom prst="rect">
            <a:avLst/>
          </a:prstGeom>
        </p:spPr>
      </p:pic>
      <p:pic>
        <p:nvPicPr>
          <p:cNvPr id="20" name="Picture 2" descr="WARC releases 'Rethinking Brand for the Rise of Digital Commerce', a new  white paper reframing brand-building in the post-pandemic era">
            <a:extLst>
              <a:ext uri="{FF2B5EF4-FFF2-40B4-BE49-F238E27FC236}">
                <a16:creationId xmlns:a16="http://schemas.microsoft.com/office/drawing/2014/main" id="{1570FCF5-2DC2-4BD8-91D6-EEB3A2DD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580" y="193813"/>
            <a:ext cx="1754270" cy="4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073056B-F836-4974-9117-36F003117FAE}"/>
              </a:ext>
            </a:extLst>
          </p:cNvPr>
          <p:cNvSpPr txBox="1"/>
          <p:nvPr/>
        </p:nvSpPr>
        <p:spPr>
          <a:xfrm>
            <a:off x="8084566" y="6314968"/>
            <a:ext cx="3591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WARC “Driving Effectiveness with Direct Mail” 2021</a:t>
            </a:r>
          </a:p>
        </p:txBody>
      </p:sp>
    </p:spTree>
    <p:extLst>
      <p:ext uri="{BB962C8B-B14F-4D97-AF65-F5344CB8AC3E}">
        <p14:creationId xmlns:p14="http://schemas.microsoft.com/office/powerpoint/2010/main" val="28862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B6C02B8-7C23-479B-AE8E-8479A0037603}"/>
              </a:ext>
            </a:extLst>
          </p:cNvPr>
          <p:cNvSpPr txBox="1"/>
          <p:nvPr/>
        </p:nvSpPr>
        <p:spPr>
          <a:xfrm>
            <a:off x="859166" y="2224194"/>
            <a:ext cx="4658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dirty="0">
                <a:latin typeface="+mj-lt"/>
              </a:rPr>
              <a:t>Campaigns are </a:t>
            </a:r>
            <a:r>
              <a:rPr kumimoji="0" lang="en-GB" sz="4000" b="1" i="0" u="none" strike="noStrike" kern="1200" cap="all" spc="0" normalizeH="0" baseline="0" noProof="0" dirty="0">
                <a:ln>
                  <a:noFill/>
                </a:ln>
                <a:solidFill>
                  <a:srgbClr val="E3201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64</a:t>
            </a:r>
            <a:r>
              <a:rPr kumimoji="0" lang="en-GB" sz="2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% </a:t>
            </a:r>
            <a:r>
              <a:rPr lang="en-GB" sz="3200" b="1" cap="all" dirty="0">
                <a:latin typeface="+mj-lt"/>
              </a:rPr>
              <a:t>more likely to report market share uplifts when mail is in the mix</a:t>
            </a:r>
          </a:p>
        </p:txBody>
      </p:sp>
      <p:grpSp>
        <p:nvGrpSpPr>
          <p:cNvPr id="10" name="Graphic 8" descr="Moon Cake outline">
            <a:extLst>
              <a:ext uri="{FF2B5EF4-FFF2-40B4-BE49-F238E27FC236}">
                <a16:creationId xmlns:a16="http://schemas.microsoft.com/office/drawing/2014/main" id="{86492B47-8B4A-49C8-8868-E70DDB2DD978}"/>
              </a:ext>
            </a:extLst>
          </p:cNvPr>
          <p:cNvGrpSpPr/>
          <p:nvPr/>
        </p:nvGrpSpPr>
        <p:grpSpPr>
          <a:xfrm>
            <a:off x="4112952" y="1056771"/>
            <a:ext cx="1303929" cy="1397622"/>
            <a:chOff x="2174875" y="2809630"/>
            <a:chExt cx="1577754" cy="1691122"/>
          </a:xfrm>
          <a:solidFill>
            <a:srgbClr val="000000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C77499-7B1E-4F5E-85F7-6C41F82F54BE}"/>
                </a:ext>
              </a:extLst>
            </p:cNvPr>
            <p:cNvSpPr/>
            <p:nvPr/>
          </p:nvSpPr>
          <p:spPr>
            <a:xfrm>
              <a:off x="2306866" y="2896127"/>
              <a:ext cx="849728" cy="458117"/>
            </a:xfrm>
            <a:custGeom>
              <a:avLst/>
              <a:gdLst>
                <a:gd name="connsiteX0" fmla="*/ 410767 w 849728"/>
                <a:gd name="connsiteY0" fmla="*/ 450433 h 458117"/>
                <a:gd name="connsiteX1" fmla="*/ 426006 w 849728"/>
                <a:gd name="connsiteY1" fmla="*/ 458117 h 458117"/>
                <a:gd name="connsiteX2" fmla="*/ 441171 w 849728"/>
                <a:gd name="connsiteY2" fmla="*/ 450266 h 458117"/>
                <a:gd name="connsiteX3" fmla="*/ 524697 w 849728"/>
                <a:gd name="connsiteY3" fmla="*/ 368316 h 458117"/>
                <a:gd name="connsiteX4" fmla="*/ 672948 w 849728"/>
                <a:gd name="connsiteY4" fmla="*/ 394043 h 458117"/>
                <a:gd name="connsiteX5" fmla="*/ 679686 w 849728"/>
                <a:gd name="connsiteY5" fmla="*/ 394043 h 458117"/>
                <a:gd name="connsiteX6" fmla="*/ 718201 w 849728"/>
                <a:gd name="connsiteY6" fmla="*/ 393430 h 458117"/>
                <a:gd name="connsiteX7" fmla="*/ 712150 w 849728"/>
                <a:gd name="connsiteY7" fmla="*/ 355379 h 458117"/>
                <a:gd name="connsiteX8" fmla="*/ 679575 w 849728"/>
                <a:gd name="connsiteY8" fmla="*/ 289634 h 458117"/>
                <a:gd name="connsiteX9" fmla="*/ 784949 w 849728"/>
                <a:gd name="connsiteY9" fmla="*/ 258933 h 458117"/>
                <a:gd name="connsiteX10" fmla="*/ 849728 w 849728"/>
                <a:gd name="connsiteY10" fmla="*/ 228344 h 458117"/>
                <a:gd name="connsiteX11" fmla="*/ 784652 w 849728"/>
                <a:gd name="connsiteY11" fmla="*/ 198386 h 458117"/>
                <a:gd name="connsiteX12" fmla="*/ 679445 w 849728"/>
                <a:gd name="connsiteY12" fmla="*/ 168149 h 458117"/>
                <a:gd name="connsiteX13" fmla="*/ 711278 w 849728"/>
                <a:gd name="connsiteY13" fmla="*/ 101197 h 458117"/>
                <a:gd name="connsiteX14" fmla="*/ 716178 w 849728"/>
                <a:gd name="connsiteY14" fmla="*/ 63499 h 458117"/>
                <a:gd name="connsiteX15" fmla="*/ 678127 w 849728"/>
                <a:gd name="connsiteY15" fmla="*/ 63499 h 458117"/>
                <a:gd name="connsiteX16" fmla="*/ 523936 w 849728"/>
                <a:gd name="connsiteY16" fmla="*/ 89615 h 458117"/>
                <a:gd name="connsiteX17" fmla="*/ 438980 w 849728"/>
                <a:gd name="connsiteY17" fmla="*/ 7684 h 458117"/>
                <a:gd name="connsiteX18" fmla="*/ 423741 w 849728"/>
                <a:gd name="connsiteY18" fmla="*/ 0 h 458117"/>
                <a:gd name="connsiteX19" fmla="*/ 408576 w 849728"/>
                <a:gd name="connsiteY19" fmla="*/ 7852 h 458117"/>
                <a:gd name="connsiteX20" fmla="*/ 325050 w 849728"/>
                <a:gd name="connsiteY20" fmla="*/ 89838 h 458117"/>
                <a:gd name="connsiteX21" fmla="*/ 174701 w 849728"/>
                <a:gd name="connsiteY21" fmla="*/ 64130 h 458117"/>
                <a:gd name="connsiteX22" fmla="*/ 170209 w 849728"/>
                <a:gd name="connsiteY22" fmla="*/ 64130 h 458117"/>
                <a:gd name="connsiteX23" fmla="*/ 131416 w 849728"/>
                <a:gd name="connsiteY23" fmla="*/ 64483 h 458117"/>
                <a:gd name="connsiteX24" fmla="*/ 137504 w 849728"/>
                <a:gd name="connsiteY24" fmla="*/ 102794 h 458117"/>
                <a:gd name="connsiteX25" fmla="*/ 170079 w 849728"/>
                <a:gd name="connsiteY25" fmla="*/ 168520 h 458117"/>
                <a:gd name="connsiteX26" fmla="*/ 64761 w 849728"/>
                <a:gd name="connsiteY26" fmla="*/ 199184 h 458117"/>
                <a:gd name="connsiteX27" fmla="*/ 0 w 849728"/>
                <a:gd name="connsiteY27" fmla="*/ 229773 h 458117"/>
                <a:gd name="connsiteX28" fmla="*/ 64965 w 849728"/>
                <a:gd name="connsiteY28" fmla="*/ 259732 h 458117"/>
                <a:gd name="connsiteX29" fmla="*/ 170172 w 849728"/>
                <a:gd name="connsiteY29" fmla="*/ 289987 h 458117"/>
                <a:gd name="connsiteX30" fmla="*/ 138432 w 849728"/>
                <a:gd name="connsiteY30" fmla="*/ 357124 h 458117"/>
                <a:gd name="connsiteX31" fmla="*/ 133569 w 849728"/>
                <a:gd name="connsiteY31" fmla="*/ 394804 h 458117"/>
                <a:gd name="connsiteX32" fmla="*/ 171564 w 849728"/>
                <a:gd name="connsiteY32" fmla="*/ 394804 h 458117"/>
                <a:gd name="connsiteX33" fmla="*/ 325866 w 849728"/>
                <a:gd name="connsiteY33" fmla="*/ 368651 h 458117"/>
                <a:gd name="connsiteX34" fmla="*/ 410767 w 849728"/>
                <a:gd name="connsiteY34" fmla="*/ 450433 h 458117"/>
                <a:gd name="connsiteX35" fmla="*/ 266358 w 849728"/>
                <a:gd name="connsiteY35" fmla="*/ 260010 h 458117"/>
                <a:gd name="connsiteX36" fmla="*/ 212140 w 849728"/>
                <a:gd name="connsiteY36" fmla="*/ 259472 h 458117"/>
                <a:gd name="connsiteX37" fmla="*/ 79109 w 849728"/>
                <a:gd name="connsiteY37" fmla="*/ 229383 h 458117"/>
                <a:gd name="connsiteX38" fmla="*/ 211546 w 849728"/>
                <a:gd name="connsiteY38" fmla="*/ 199165 h 458117"/>
                <a:gd name="connsiteX39" fmla="*/ 266562 w 849728"/>
                <a:gd name="connsiteY39" fmla="*/ 199165 h 458117"/>
                <a:gd name="connsiteX40" fmla="*/ 270163 w 849728"/>
                <a:gd name="connsiteY40" fmla="*/ 192687 h 458117"/>
                <a:gd name="connsiteX41" fmla="*/ 220678 w 849728"/>
                <a:gd name="connsiteY41" fmla="*/ 164548 h 458117"/>
                <a:gd name="connsiteX42" fmla="*/ 170562 w 849728"/>
                <a:gd name="connsiteY42" fmla="*/ 97559 h 458117"/>
                <a:gd name="connsiteX43" fmla="*/ 174757 w 849728"/>
                <a:gd name="connsiteY43" fmla="*/ 97559 h 458117"/>
                <a:gd name="connsiteX44" fmla="*/ 326961 w 849728"/>
                <a:gd name="connsiteY44" fmla="*/ 127908 h 458117"/>
                <a:gd name="connsiteX45" fmla="*/ 344651 w 849728"/>
                <a:gd name="connsiteY45" fmla="*/ 137634 h 458117"/>
                <a:gd name="connsiteX46" fmla="*/ 353931 w 849728"/>
                <a:gd name="connsiteY46" fmla="*/ 134720 h 458117"/>
                <a:gd name="connsiteX47" fmla="*/ 354544 w 849728"/>
                <a:gd name="connsiteY47" fmla="*/ 112149 h 458117"/>
                <a:gd name="connsiteX48" fmla="*/ 423871 w 849728"/>
                <a:gd name="connsiteY48" fmla="*/ 37531 h 458117"/>
                <a:gd name="connsiteX49" fmla="*/ 494034 w 849728"/>
                <a:gd name="connsiteY49" fmla="*/ 111481 h 458117"/>
                <a:gd name="connsiteX50" fmla="*/ 494034 w 849728"/>
                <a:gd name="connsiteY50" fmla="*/ 134089 h 458117"/>
                <a:gd name="connsiteX51" fmla="*/ 503816 w 849728"/>
                <a:gd name="connsiteY51" fmla="*/ 137077 h 458117"/>
                <a:gd name="connsiteX52" fmla="*/ 521245 w 849728"/>
                <a:gd name="connsiteY52" fmla="*/ 127796 h 458117"/>
                <a:gd name="connsiteX53" fmla="*/ 678053 w 849728"/>
                <a:gd name="connsiteY53" fmla="*/ 96928 h 458117"/>
                <a:gd name="connsiteX54" fmla="*/ 628698 w 849728"/>
                <a:gd name="connsiteY54" fmla="*/ 163880 h 458117"/>
                <a:gd name="connsiteX55" fmla="*/ 579083 w 849728"/>
                <a:gd name="connsiteY55" fmla="*/ 191425 h 458117"/>
                <a:gd name="connsiteX56" fmla="*/ 582981 w 849728"/>
                <a:gd name="connsiteY56" fmla="*/ 198219 h 458117"/>
                <a:gd name="connsiteX57" fmla="*/ 637570 w 849728"/>
                <a:gd name="connsiteY57" fmla="*/ 198683 h 458117"/>
                <a:gd name="connsiteX58" fmla="*/ 770582 w 849728"/>
                <a:gd name="connsiteY58" fmla="*/ 228752 h 458117"/>
                <a:gd name="connsiteX59" fmla="*/ 638313 w 849728"/>
                <a:gd name="connsiteY59" fmla="*/ 258952 h 458117"/>
                <a:gd name="connsiteX60" fmla="*/ 584113 w 849728"/>
                <a:gd name="connsiteY60" fmla="*/ 258952 h 458117"/>
                <a:gd name="connsiteX61" fmla="*/ 580401 w 849728"/>
                <a:gd name="connsiteY61" fmla="*/ 265931 h 458117"/>
                <a:gd name="connsiteX62" fmla="*/ 629032 w 849728"/>
                <a:gd name="connsiteY62" fmla="*/ 293569 h 458117"/>
                <a:gd name="connsiteX63" fmla="*/ 679148 w 849728"/>
                <a:gd name="connsiteY63" fmla="*/ 360576 h 458117"/>
                <a:gd name="connsiteX64" fmla="*/ 672948 w 849728"/>
                <a:gd name="connsiteY64" fmla="*/ 360576 h 458117"/>
                <a:gd name="connsiteX65" fmla="*/ 522600 w 849728"/>
                <a:gd name="connsiteY65" fmla="*/ 330210 h 458117"/>
                <a:gd name="connsiteX66" fmla="*/ 506563 w 849728"/>
                <a:gd name="connsiteY66" fmla="*/ 321411 h 458117"/>
                <a:gd name="connsiteX67" fmla="*/ 495686 w 849728"/>
                <a:gd name="connsiteY67" fmla="*/ 324957 h 458117"/>
                <a:gd name="connsiteX68" fmla="*/ 495110 w 849728"/>
                <a:gd name="connsiteY68" fmla="*/ 345987 h 458117"/>
                <a:gd name="connsiteX69" fmla="*/ 425802 w 849728"/>
                <a:gd name="connsiteY69" fmla="*/ 420586 h 458117"/>
                <a:gd name="connsiteX70" fmla="*/ 355676 w 849728"/>
                <a:gd name="connsiteY70" fmla="*/ 346655 h 458117"/>
                <a:gd name="connsiteX71" fmla="*/ 355676 w 849728"/>
                <a:gd name="connsiteY71" fmla="*/ 325439 h 458117"/>
                <a:gd name="connsiteX72" fmla="*/ 344428 w 849728"/>
                <a:gd name="connsiteY72" fmla="*/ 321857 h 458117"/>
                <a:gd name="connsiteX73" fmla="*/ 328465 w 849728"/>
                <a:gd name="connsiteY73" fmla="*/ 330414 h 458117"/>
                <a:gd name="connsiteX74" fmla="*/ 171564 w 849728"/>
                <a:gd name="connsiteY74" fmla="*/ 361319 h 458117"/>
                <a:gd name="connsiteX75" fmla="*/ 220956 w 849728"/>
                <a:gd name="connsiteY75" fmla="*/ 294367 h 458117"/>
                <a:gd name="connsiteX76" fmla="*/ 270200 w 849728"/>
                <a:gd name="connsiteY76" fmla="*/ 267045 h 458117"/>
                <a:gd name="connsiteX77" fmla="*/ 266358 w 849728"/>
                <a:gd name="connsiteY77" fmla="*/ 260010 h 45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49728" h="458117">
                  <a:moveTo>
                    <a:pt x="410767" y="450433"/>
                  </a:moveTo>
                  <a:lnTo>
                    <a:pt x="426006" y="458117"/>
                  </a:lnTo>
                  <a:lnTo>
                    <a:pt x="441171" y="450266"/>
                  </a:lnTo>
                  <a:cubicBezTo>
                    <a:pt x="463333" y="438795"/>
                    <a:pt x="510888" y="409987"/>
                    <a:pt x="524697" y="368316"/>
                  </a:cubicBezTo>
                  <a:cubicBezTo>
                    <a:pt x="572102" y="385976"/>
                    <a:pt x="622366" y="394698"/>
                    <a:pt x="672948" y="394043"/>
                  </a:cubicBezTo>
                  <a:cubicBezTo>
                    <a:pt x="675348" y="394043"/>
                    <a:pt x="677594" y="394043"/>
                    <a:pt x="679686" y="394043"/>
                  </a:cubicBezTo>
                  <a:lnTo>
                    <a:pt x="718201" y="393430"/>
                  </a:lnTo>
                  <a:lnTo>
                    <a:pt x="712150" y="355379"/>
                  </a:lnTo>
                  <a:cubicBezTo>
                    <a:pt x="708219" y="330664"/>
                    <a:pt x="696856" y="307733"/>
                    <a:pt x="679575" y="289634"/>
                  </a:cubicBezTo>
                  <a:cubicBezTo>
                    <a:pt x="716093" y="284996"/>
                    <a:pt x="751653" y="274635"/>
                    <a:pt x="784949" y="258933"/>
                  </a:cubicBezTo>
                  <a:lnTo>
                    <a:pt x="849728" y="228344"/>
                  </a:lnTo>
                  <a:lnTo>
                    <a:pt x="784652" y="198386"/>
                  </a:lnTo>
                  <a:cubicBezTo>
                    <a:pt x="751330" y="182998"/>
                    <a:pt x="715851" y="172802"/>
                    <a:pt x="679445" y="168149"/>
                  </a:cubicBezTo>
                  <a:cubicBezTo>
                    <a:pt x="696932" y="149803"/>
                    <a:pt x="708087" y="126341"/>
                    <a:pt x="711278" y="101197"/>
                  </a:cubicBezTo>
                  <a:lnTo>
                    <a:pt x="716178" y="63499"/>
                  </a:lnTo>
                  <a:lnTo>
                    <a:pt x="678127" y="63499"/>
                  </a:lnTo>
                  <a:cubicBezTo>
                    <a:pt x="625555" y="62562"/>
                    <a:pt x="573267" y="71417"/>
                    <a:pt x="523936" y="89615"/>
                  </a:cubicBezTo>
                  <a:cubicBezTo>
                    <a:pt x="510368" y="47889"/>
                    <a:pt x="461737" y="19081"/>
                    <a:pt x="438980" y="7684"/>
                  </a:cubicBezTo>
                  <a:lnTo>
                    <a:pt x="423741" y="0"/>
                  </a:lnTo>
                  <a:lnTo>
                    <a:pt x="408576" y="7852"/>
                  </a:lnTo>
                  <a:cubicBezTo>
                    <a:pt x="386414" y="19323"/>
                    <a:pt x="338822" y="48149"/>
                    <a:pt x="325050" y="89838"/>
                  </a:cubicBezTo>
                  <a:cubicBezTo>
                    <a:pt x="276996" y="71894"/>
                    <a:pt x="225989" y="63172"/>
                    <a:pt x="174701" y="64130"/>
                  </a:cubicBezTo>
                  <a:lnTo>
                    <a:pt x="170209" y="64130"/>
                  </a:lnTo>
                  <a:lnTo>
                    <a:pt x="131416" y="64483"/>
                  </a:lnTo>
                  <a:lnTo>
                    <a:pt x="137504" y="102794"/>
                  </a:lnTo>
                  <a:cubicBezTo>
                    <a:pt x="141437" y="127503"/>
                    <a:pt x="152799" y="150428"/>
                    <a:pt x="170079" y="168520"/>
                  </a:cubicBezTo>
                  <a:cubicBezTo>
                    <a:pt x="133582" y="173155"/>
                    <a:pt x="98042" y="183503"/>
                    <a:pt x="64761" y="199184"/>
                  </a:cubicBezTo>
                  <a:lnTo>
                    <a:pt x="0" y="229773"/>
                  </a:lnTo>
                  <a:lnTo>
                    <a:pt x="64965" y="259732"/>
                  </a:lnTo>
                  <a:cubicBezTo>
                    <a:pt x="98285" y="275125"/>
                    <a:pt x="133766" y="285328"/>
                    <a:pt x="170172" y="289987"/>
                  </a:cubicBezTo>
                  <a:cubicBezTo>
                    <a:pt x="152659" y="308378"/>
                    <a:pt x="141530" y="331917"/>
                    <a:pt x="138432" y="357124"/>
                  </a:cubicBezTo>
                  <a:lnTo>
                    <a:pt x="133569" y="394804"/>
                  </a:lnTo>
                  <a:lnTo>
                    <a:pt x="171564" y="394804"/>
                  </a:lnTo>
                  <a:cubicBezTo>
                    <a:pt x="224175" y="395734"/>
                    <a:pt x="276500" y="386865"/>
                    <a:pt x="325866" y="368651"/>
                  </a:cubicBezTo>
                  <a:cubicBezTo>
                    <a:pt x="339472" y="410284"/>
                    <a:pt x="388047" y="438999"/>
                    <a:pt x="410767" y="450433"/>
                  </a:cubicBezTo>
                  <a:close/>
                  <a:moveTo>
                    <a:pt x="266358" y="260010"/>
                  </a:moveTo>
                  <a:lnTo>
                    <a:pt x="212140" y="259472"/>
                  </a:lnTo>
                  <a:cubicBezTo>
                    <a:pt x="166180" y="258861"/>
                    <a:pt x="120858" y="248611"/>
                    <a:pt x="79109" y="229383"/>
                  </a:cubicBezTo>
                  <a:cubicBezTo>
                    <a:pt x="120535" y="209807"/>
                    <a:pt x="165729" y="199496"/>
                    <a:pt x="211546" y="199165"/>
                  </a:cubicBezTo>
                  <a:lnTo>
                    <a:pt x="266562" y="199165"/>
                  </a:lnTo>
                  <a:cubicBezTo>
                    <a:pt x="267620" y="196956"/>
                    <a:pt x="268901" y="194822"/>
                    <a:pt x="270163" y="192687"/>
                  </a:cubicBezTo>
                  <a:lnTo>
                    <a:pt x="220678" y="164548"/>
                  </a:lnTo>
                  <a:cubicBezTo>
                    <a:pt x="193961" y="151833"/>
                    <a:pt x="175217" y="126779"/>
                    <a:pt x="170562" y="97559"/>
                  </a:cubicBezTo>
                  <a:lnTo>
                    <a:pt x="174757" y="97559"/>
                  </a:lnTo>
                  <a:cubicBezTo>
                    <a:pt x="209894" y="97559"/>
                    <a:pt x="278701" y="101420"/>
                    <a:pt x="326961" y="127908"/>
                  </a:cubicBezTo>
                  <a:lnTo>
                    <a:pt x="344651" y="137634"/>
                  </a:lnTo>
                  <a:cubicBezTo>
                    <a:pt x="347732" y="136576"/>
                    <a:pt x="350832" y="135648"/>
                    <a:pt x="353931" y="134720"/>
                  </a:cubicBezTo>
                  <a:lnTo>
                    <a:pt x="354544" y="112149"/>
                  </a:lnTo>
                  <a:cubicBezTo>
                    <a:pt x="355416" y="79610"/>
                    <a:pt x="399611" y="50098"/>
                    <a:pt x="423871" y="37531"/>
                  </a:cubicBezTo>
                  <a:cubicBezTo>
                    <a:pt x="448688" y="50042"/>
                    <a:pt x="493867" y="79406"/>
                    <a:pt x="494034" y="111481"/>
                  </a:cubicBezTo>
                  <a:lnTo>
                    <a:pt x="494034" y="134089"/>
                  </a:lnTo>
                  <a:cubicBezTo>
                    <a:pt x="497319" y="135054"/>
                    <a:pt x="500642" y="135945"/>
                    <a:pt x="503816" y="137077"/>
                  </a:cubicBezTo>
                  <a:lnTo>
                    <a:pt x="521245" y="127796"/>
                  </a:lnTo>
                  <a:cubicBezTo>
                    <a:pt x="572475" y="100381"/>
                    <a:pt x="645496" y="96928"/>
                    <a:pt x="678053" y="96928"/>
                  </a:cubicBezTo>
                  <a:cubicBezTo>
                    <a:pt x="674246" y="126263"/>
                    <a:pt x="655593" y="151566"/>
                    <a:pt x="628698" y="163880"/>
                  </a:cubicBezTo>
                  <a:lnTo>
                    <a:pt x="579083" y="191425"/>
                  </a:lnTo>
                  <a:cubicBezTo>
                    <a:pt x="580456" y="193671"/>
                    <a:pt x="581830" y="195917"/>
                    <a:pt x="582981" y="198219"/>
                  </a:cubicBezTo>
                  <a:lnTo>
                    <a:pt x="637570" y="198683"/>
                  </a:lnTo>
                  <a:cubicBezTo>
                    <a:pt x="683523" y="199293"/>
                    <a:pt x="728835" y="209536"/>
                    <a:pt x="770582" y="228752"/>
                  </a:cubicBezTo>
                  <a:cubicBezTo>
                    <a:pt x="729201" y="248283"/>
                    <a:pt x="684070" y="258588"/>
                    <a:pt x="638313" y="258952"/>
                  </a:cubicBezTo>
                  <a:lnTo>
                    <a:pt x="584113" y="258952"/>
                  </a:lnTo>
                  <a:cubicBezTo>
                    <a:pt x="582962" y="261328"/>
                    <a:pt x="581718" y="263629"/>
                    <a:pt x="580401" y="265931"/>
                  </a:cubicBezTo>
                  <a:lnTo>
                    <a:pt x="629032" y="293569"/>
                  </a:lnTo>
                  <a:cubicBezTo>
                    <a:pt x="655753" y="306289"/>
                    <a:pt x="674496" y="331351"/>
                    <a:pt x="679148" y="360576"/>
                  </a:cubicBezTo>
                  <a:lnTo>
                    <a:pt x="672948" y="360576"/>
                  </a:lnTo>
                  <a:cubicBezTo>
                    <a:pt x="637867" y="360576"/>
                    <a:pt x="569895" y="356177"/>
                    <a:pt x="522600" y="330210"/>
                  </a:cubicBezTo>
                  <a:lnTo>
                    <a:pt x="506563" y="321411"/>
                  </a:lnTo>
                  <a:cubicBezTo>
                    <a:pt x="503110" y="322674"/>
                    <a:pt x="499398" y="323843"/>
                    <a:pt x="495686" y="324957"/>
                  </a:cubicBezTo>
                  <a:lnTo>
                    <a:pt x="495110" y="345987"/>
                  </a:lnTo>
                  <a:cubicBezTo>
                    <a:pt x="494238" y="378525"/>
                    <a:pt x="450061" y="408020"/>
                    <a:pt x="425802" y="420586"/>
                  </a:cubicBezTo>
                  <a:cubicBezTo>
                    <a:pt x="401003" y="408094"/>
                    <a:pt x="355843" y="378729"/>
                    <a:pt x="355676" y="346655"/>
                  </a:cubicBezTo>
                  <a:lnTo>
                    <a:pt x="355676" y="325439"/>
                  </a:lnTo>
                  <a:cubicBezTo>
                    <a:pt x="351852" y="324307"/>
                    <a:pt x="348140" y="323156"/>
                    <a:pt x="344428" y="321857"/>
                  </a:cubicBezTo>
                  <a:lnTo>
                    <a:pt x="328465" y="330414"/>
                  </a:lnTo>
                  <a:cubicBezTo>
                    <a:pt x="277198" y="357848"/>
                    <a:pt x="204103" y="361319"/>
                    <a:pt x="171564" y="361319"/>
                  </a:cubicBezTo>
                  <a:cubicBezTo>
                    <a:pt x="175343" y="331962"/>
                    <a:pt x="194024" y="306642"/>
                    <a:pt x="220956" y="294367"/>
                  </a:cubicBezTo>
                  <a:lnTo>
                    <a:pt x="270200" y="267045"/>
                  </a:lnTo>
                  <a:cubicBezTo>
                    <a:pt x="268827" y="264725"/>
                    <a:pt x="267490" y="262460"/>
                    <a:pt x="266358" y="260010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E1A2A7-0E8B-4473-9566-90018737D736}"/>
                </a:ext>
              </a:extLst>
            </p:cNvPr>
            <p:cNvSpPr/>
            <p:nvPr/>
          </p:nvSpPr>
          <p:spPr>
            <a:xfrm>
              <a:off x="2607971" y="3050243"/>
              <a:ext cx="247499" cy="149865"/>
            </a:xfrm>
            <a:custGeom>
              <a:avLst/>
              <a:gdLst>
                <a:gd name="connsiteX0" fmla="*/ 123750 w 247499"/>
                <a:gd name="connsiteY0" fmla="*/ 149866 h 149865"/>
                <a:gd name="connsiteX1" fmla="*/ 247499 w 247499"/>
                <a:gd name="connsiteY1" fmla="*/ 74933 h 149865"/>
                <a:gd name="connsiteX2" fmla="*/ 123750 w 247499"/>
                <a:gd name="connsiteY2" fmla="*/ 0 h 149865"/>
                <a:gd name="connsiteX3" fmla="*/ 0 w 247499"/>
                <a:gd name="connsiteY3" fmla="*/ 74933 h 149865"/>
                <a:gd name="connsiteX4" fmla="*/ 123750 w 247499"/>
                <a:gd name="connsiteY4" fmla="*/ 149866 h 149865"/>
                <a:gd name="connsiteX5" fmla="*/ 123750 w 247499"/>
                <a:gd name="connsiteY5" fmla="*/ 33411 h 149865"/>
                <a:gd name="connsiteX6" fmla="*/ 214089 w 247499"/>
                <a:gd name="connsiteY6" fmla="*/ 74933 h 149865"/>
                <a:gd name="connsiteX7" fmla="*/ 123750 w 247499"/>
                <a:gd name="connsiteY7" fmla="*/ 116455 h 149865"/>
                <a:gd name="connsiteX8" fmla="*/ 33411 w 247499"/>
                <a:gd name="connsiteY8" fmla="*/ 74933 h 149865"/>
                <a:gd name="connsiteX9" fmla="*/ 123750 w 247499"/>
                <a:gd name="connsiteY9" fmla="*/ 33411 h 14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499" h="149865">
                  <a:moveTo>
                    <a:pt x="123750" y="149866"/>
                  </a:moveTo>
                  <a:cubicBezTo>
                    <a:pt x="193151" y="149866"/>
                    <a:pt x="247499" y="116956"/>
                    <a:pt x="247499" y="74933"/>
                  </a:cubicBezTo>
                  <a:cubicBezTo>
                    <a:pt x="247499" y="32910"/>
                    <a:pt x="193151" y="0"/>
                    <a:pt x="123750" y="0"/>
                  </a:cubicBezTo>
                  <a:cubicBezTo>
                    <a:pt x="54348" y="0"/>
                    <a:pt x="0" y="32910"/>
                    <a:pt x="0" y="74933"/>
                  </a:cubicBezTo>
                  <a:cubicBezTo>
                    <a:pt x="0" y="116956"/>
                    <a:pt x="54367" y="149866"/>
                    <a:pt x="123750" y="149866"/>
                  </a:cubicBezTo>
                  <a:close/>
                  <a:moveTo>
                    <a:pt x="123750" y="33411"/>
                  </a:moveTo>
                  <a:cubicBezTo>
                    <a:pt x="175462" y="33411"/>
                    <a:pt x="214089" y="55332"/>
                    <a:pt x="214089" y="74933"/>
                  </a:cubicBezTo>
                  <a:cubicBezTo>
                    <a:pt x="214089" y="94534"/>
                    <a:pt x="175462" y="116455"/>
                    <a:pt x="123750" y="116455"/>
                  </a:cubicBezTo>
                  <a:cubicBezTo>
                    <a:pt x="72037" y="116455"/>
                    <a:pt x="33411" y="94534"/>
                    <a:pt x="33411" y="74933"/>
                  </a:cubicBezTo>
                  <a:cubicBezTo>
                    <a:pt x="33411" y="55332"/>
                    <a:pt x="72037" y="33411"/>
                    <a:pt x="123750" y="33411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2F7E11-0521-41AC-B313-E468CF0D960A}"/>
                </a:ext>
              </a:extLst>
            </p:cNvPr>
            <p:cNvSpPr/>
            <p:nvPr/>
          </p:nvSpPr>
          <p:spPr>
            <a:xfrm>
              <a:off x="2174875" y="2809630"/>
              <a:ext cx="1113691" cy="1022740"/>
            </a:xfrm>
            <a:custGeom>
              <a:avLst/>
              <a:gdLst>
                <a:gd name="connsiteX0" fmla="*/ 402581 w 1113691"/>
                <a:gd name="connsiteY0" fmla="*/ 930508 h 1022740"/>
                <a:gd name="connsiteX1" fmla="*/ 402581 w 1113691"/>
                <a:gd name="connsiteY1" fmla="*/ 589551 h 1022740"/>
                <a:gd name="connsiteX2" fmla="*/ 556085 w 1113691"/>
                <a:gd name="connsiteY2" fmla="*/ 631092 h 1022740"/>
                <a:gd name="connsiteX3" fmla="*/ 556530 w 1113691"/>
                <a:gd name="connsiteY3" fmla="*/ 631092 h 1022740"/>
                <a:gd name="connsiteX4" fmla="*/ 710591 w 1113691"/>
                <a:gd name="connsiteY4" fmla="*/ 589589 h 1022740"/>
                <a:gd name="connsiteX5" fmla="*/ 710591 w 1113691"/>
                <a:gd name="connsiteY5" fmla="*/ 775204 h 1022740"/>
                <a:gd name="connsiteX6" fmla="*/ 747714 w 1113691"/>
                <a:gd name="connsiteY6" fmla="*/ 768039 h 1022740"/>
                <a:gd name="connsiteX7" fmla="*/ 747714 w 1113691"/>
                <a:gd name="connsiteY7" fmla="*/ 568391 h 1022740"/>
                <a:gd name="connsiteX8" fmla="*/ 971585 w 1113691"/>
                <a:gd name="connsiteY8" fmla="*/ 524697 h 1022740"/>
                <a:gd name="connsiteX9" fmla="*/ 971585 w 1113691"/>
                <a:gd name="connsiteY9" fmla="*/ 708754 h 1022740"/>
                <a:gd name="connsiteX10" fmla="*/ 1008708 w 1113691"/>
                <a:gd name="connsiteY10" fmla="*/ 705598 h 1022740"/>
                <a:gd name="connsiteX11" fmla="*/ 1008708 w 1113691"/>
                <a:gd name="connsiteY11" fmla="*/ 469347 h 1022740"/>
                <a:gd name="connsiteX12" fmla="*/ 1003047 w 1113691"/>
                <a:gd name="connsiteY12" fmla="*/ 422943 h 1022740"/>
                <a:gd name="connsiteX13" fmla="*/ 1076569 w 1113691"/>
                <a:gd name="connsiteY13" fmla="*/ 386395 h 1022740"/>
                <a:gd name="connsiteX14" fmla="*/ 1076569 w 1113691"/>
                <a:gd name="connsiteY14" fmla="*/ 709515 h 1022740"/>
                <a:gd name="connsiteX15" fmla="*/ 1113692 w 1113691"/>
                <a:gd name="connsiteY15" fmla="*/ 716939 h 1022740"/>
                <a:gd name="connsiteX16" fmla="*/ 1113692 w 1113691"/>
                <a:gd name="connsiteY16" fmla="*/ 315713 h 1022740"/>
                <a:gd name="connsiteX17" fmla="*/ 1003251 w 1113691"/>
                <a:gd name="connsiteY17" fmla="*/ 208557 h 1022740"/>
                <a:gd name="connsiteX18" fmla="*/ 998091 w 1113691"/>
                <a:gd name="connsiteY18" fmla="*/ 135072 h 1022740"/>
                <a:gd name="connsiteX19" fmla="*/ 737320 w 1113691"/>
                <a:gd name="connsiteY19" fmla="*/ 64965 h 1022740"/>
                <a:gd name="connsiteX20" fmla="*/ 557607 w 1113691"/>
                <a:gd name="connsiteY20" fmla="*/ 0 h 1022740"/>
                <a:gd name="connsiteX21" fmla="*/ 557161 w 1113691"/>
                <a:gd name="connsiteY21" fmla="*/ 0 h 1022740"/>
                <a:gd name="connsiteX22" fmla="*/ 377022 w 1113691"/>
                <a:gd name="connsiteY22" fmla="*/ 64743 h 1022740"/>
                <a:gd name="connsiteX23" fmla="*/ 116010 w 1113691"/>
                <a:gd name="connsiteY23" fmla="*/ 134831 h 1022740"/>
                <a:gd name="connsiteX24" fmla="*/ 110720 w 1113691"/>
                <a:gd name="connsiteY24" fmla="*/ 208205 h 1022740"/>
                <a:gd name="connsiteX25" fmla="*/ 0 w 1113691"/>
                <a:gd name="connsiteY25" fmla="*/ 315379 h 1022740"/>
                <a:gd name="connsiteX26" fmla="*/ 0 w 1113691"/>
                <a:gd name="connsiteY26" fmla="*/ 683064 h 1022740"/>
                <a:gd name="connsiteX27" fmla="*/ 107787 w 1113691"/>
                <a:gd name="connsiteY27" fmla="*/ 813608 h 1022740"/>
                <a:gd name="connsiteX28" fmla="*/ 197884 w 1113691"/>
                <a:gd name="connsiteY28" fmla="*/ 933255 h 1022740"/>
                <a:gd name="connsiteX29" fmla="*/ 376651 w 1113691"/>
                <a:gd name="connsiteY29" fmla="*/ 958183 h 1022740"/>
                <a:gd name="connsiteX30" fmla="*/ 556456 w 1113691"/>
                <a:gd name="connsiteY30" fmla="*/ 1022740 h 1022740"/>
                <a:gd name="connsiteX31" fmla="*/ 566294 w 1113691"/>
                <a:gd name="connsiteY31" fmla="*/ 1022740 h 1022740"/>
                <a:gd name="connsiteX32" fmla="*/ 566294 w 1113691"/>
                <a:gd name="connsiteY32" fmla="*/ 985617 h 1022740"/>
                <a:gd name="connsiteX33" fmla="*/ 556456 w 1113691"/>
                <a:gd name="connsiteY33" fmla="*/ 985617 h 1022740"/>
                <a:gd name="connsiteX34" fmla="*/ 402581 w 1113691"/>
                <a:gd name="connsiteY34" fmla="*/ 930508 h 1022740"/>
                <a:gd name="connsiteX35" fmla="*/ 105597 w 1113691"/>
                <a:gd name="connsiteY35" fmla="*/ 472484 h 1022740"/>
                <a:gd name="connsiteX36" fmla="*/ 105597 w 1113691"/>
                <a:gd name="connsiteY36" fmla="*/ 773348 h 1022740"/>
                <a:gd name="connsiteX37" fmla="*/ 37123 w 1113691"/>
                <a:gd name="connsiteY37" fmla="*/ 683064 h 1022740"/>
                <a:gd name="connsiteX38" fmla="*/ 37123 w 1113691"/>
                <a:gd name="connsiteY38" fmla="*/ 386080 h 1022740"/>
                <a:gd name="connsiteX39" fmla="*/ 110441 w 1113691"/>
                <a:gd name="connsiteY39" fmla="*/ 422498 h 1022740"/>
                <a:gd name="connsiteX40" fmla="*/ 105597 w 1113691"/>
                <a:gd name="connsiteY40" fmla="*/ 472484 h 1022740"/>
                <a:gd name="connsiteX41" fmla="*/ 365458 w 1113691"/>
                <a:gd name="connsiteY41" fmla="*/ 922452 h 1022740"/>
                <a:gd name="connsiteX42" fmla="*/ 216223 w 1113691"/>
                <a:gd name="connsiteY42" fmla="*/ 900995 h 1022740"/>
                <a:gd name="connsiteX43" fmla="*/ 142720 w 1113691"/>
                <a:gd name="connsiteY43" fmla="*/ 800280 h 1022740"/>
                <a:gd name="connsiteX44" fmla="*/ 142720 w 1113691"/>
                <a:gd name="connsiteY44" fmla="*/ 784744 h 1022740"/>
                <a:gd name="connsiteX45" fmla="*/ 142720 w 1113691"/>
                <a:gd name="connsiteY45" fmla="*/ 784744 h 1022740"/>
                <a:gd name="connsiteX46" fmla="*/ 142720 w 1113691"/>
                <a:gd name="connsiteY46" fmla="*/ 525291 h 1022740"/>
                <a:gd name="connsiteX47" fmla="*/ 365458 w 1113691"/>
                <a:gd name="connsiteY47" fmla="*/ 568243 h 1022740"/>
                <a:gd name="connsiteX48" fmla="*/ 392354 w 1113691"/>
                <a:gd name="connsiteY48" fmla="*/ 523918 h 1022740"/>
                <a:gd name="connsiteX49" fmla="*/ 379361 w 1113691"/>
                <a:gd name="connsiteY49" fmla="*/ 527315 h 1022740"/>
                <a:gd name="connsiteX50" fmla="*/ 147137 w 1113691"/>
                <a:gd name="connsiteY50" fmla="*/ 476345 h 1022740"/>
                <a:gd name="connsiteX51" fmla="*/ 154283 w 1113691"/>
                <a:gd name="connsiteY51" fmla="*/ 422683 h 1022740"/>
                <a:gd name="connsiteX52" fmla="*/ 175165 w 1113691"/>
                <a:gd name="connsiteY52" fmla="*/ 398553 h 1022740"/>
                <a:gd name="connsiteX53" fmla="*/ 143815 w 1113691"/>
                <a:gd name="connsiteY53" fmla="*/ 392391 h 1022740"/>
                <a:gd name="connsiteX54" fmla="*/ 37123 w 1113691"/>
                <a:gd name="connsiteY54" fmla="*/ 315379 h 1022740"/>
                <a:gd name="connsiteX55" fmla="*/ 144000 w 1113691"/>
                <a:gd name="connsiteY55" fmla="*/ 238423 h 1022740"/>
                <a:gd name="connsiteX56" fmla="*/ 175314 w 1113691"/>
                <a:gd name="connsiteY56" fmla="*/ 232298 h 1022740"/>
                <a:gd name="connsiteX57" fmla="*/ 154506 w 1113691"/>
                <a:gd name="connsiteY57" fmla="*/ 208168 h 1022740"/>
                <a:gd name="connsiteX58" fmla="*/ 147490 w 1113691"/>
                <a:gd name="connsiteY58" fmla="*/ 154580 h 1022740"/>
                <a:gd name="connsiteX59" fmla="*/ 379899 w 1113691"/>
                <a:gd name="connsiteY59" fmla="*/ 103629 h 1022740"/>
                <a:gd name="connsiteX60" fmla="*/ 392892 w 1113691"/>
                <a:gd name="connsiteY60" fmla="*/ 107063 h 1022740"/>
                <a:gd name="connsiteX61" fmla="*/ 400187 w 1113691"/>
                <a:gd name="connsiteY61" fmla="*/ 95759 h 1022740"/>
                <a:gd name="connsiteX62" fmla="*/ 557106 w 1113691"/>
                <a:gd name="connsiteY62" fmla="*/ 37123 h 1022740"/>
                <a:gd name="connsiteX63" fmla="*/ 557570 w 1113691"/>
                <a:gd name="connsiteY63" fmla="*/ 37123 h 1022740"/>
                <a:gd name="connsiteX64" fmla="*/ 714062 w 1113691"/>
                <a:gd name="connsiteY64" fmla="*/ 95833 h 1022740"/>
                <a:gd name="connsiteX65" fmla="*/ 721338 w 1113691"/>
                <a:gd name="connsiteY65" fmla="*/ 107174 h 1022740"/>
                <a:gd name="connsiteX66" fmla="*/ 734331 w 1113691"/>
                <a:gd name="connsiteY66" fmla="*/ 103778 h 1022740"/>
                <a:gd name="connsiteX67" fmla="*/ 966555 w 1113691"/>
                <a:gd name="connsiteY67" fmla="*/ 154729 h 1022740"/>
                <a:gd name="connsiteX68" fmla="*/ 959408 w 1113691"/>
                <a:gd name="connsiteY68" fmla="*/ 208409 h 1022740"/>
                <a:gd name="connsiteX69" fmla="*/ 938527 w 1113691"/>
                <a:gd name="connsiteY69" fmla="*/ 232539 h 1022740"/>
                <a:gd name="connsiteX70" fmla="*/ 969877 w 1113691"/>
                <a:gd name="connsiteY70" fmla="*/ 238701 h 1022740"/>
                <a:gd name="connsiteX71" fmla="*/ 1076569 w 1113691"/>
                <a:gd name="connsiteY71" fmla="*/ 315713 h 1022740"/>
                <a:gd name="connsiteX72" fmla="*/ 969692 w 1113691"/>
                <a:gd name="connsiteY72" fmla="*/ 392669 h 1022740"/>
                <a:gd name="connsiteX73" fmla="*/ 938378 w 1113691"/>
                <a:gd name="connsiteY73" fmla="*/ 398795 h 1022740"/>
                <a:gd name="connsiteX74" fmla="*/ 959186 w 1113691"/>
                <a:gd name="connsiteY74" fmla="*/ 422925 h 1022740"/>
                <a:gd name="connsiteX75" fmla="*/ 966202 w 1113691"/>
                <a:gd name="connsiteY75" fmla="*/ 476512 h 1022740"/>
                <a:gd name="connsiteX76" fmla="*/ 733793 w 1113691"/>
                <a:gd name="connsiteY76" fmla="*/ 527463 h 1022740"/>
                <a:gd name="connsiteX77" fmla="*/ 720800 w 1113691"/>
                <a:gd name="connsiteY77" fmla="*/ 524029 h 1022740"/>
                <a:gd name="connsiteX78" fmla="*/ 713505 w 1113691"/>
                <a:gd name="connsiteY78" fmla="*/ 535333 h 1022740"/>
                <a:gd name="connsiteX79" fmla="*/ 556586 w 1113691"/>
                <a:gd name="connsiteY79" fmla="*/ 593969 h 1022740"/>
                <a:gd name="connsiteX80" fmla="*/ 556122 w 1113691"/>
                <a:gd name="connsiteY80" fmla="*/ 593969 h 1022740"/>
                <a:gd name="connsiteX81" fmla="*/ 399630 w 1113691"/>
                <a:gd name="connsiteY81" fmla="*/ 535259 h 102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13691" h="1022740">
                  <a:moveTo>
                    <a:pt x="402581" y="930508"/>
                  </a:moveTo>
                  <a:lnTo>
                    <a:pt x="402581" y="589551"/>
                  </a:lnTo>
                  <a:cubicBezTo>
                    <a:pt x="448627" y="618016"/>
                    <a:pt x="501969" y="632451"/>
                    <a:pt x="556085" y="631092"/>
                  </a:cubicBezTo>
                  <a:lnTo>
                    <a:pt x="556530" y="631092"/>
                  </a:lnTo>
                  <a:cubicBezTo>
                    <a:pt x="610830" y="632558"/>
                    <a:pt x="664377" y="618132"/>
                    <a:pt x="710591" y="589589"/>
                  </a:cubicBezTo>
                  <a:lnTo>
                    <a:pt x="710591" y="775204"/>
                  </a:lnTo>
                  <a:cubicBezTo>
                    <a:pt x="722829" y="772158"/>
                    <a:pt x="735222" y="769767"/>
                    <a:pt x="747714" y="768039"/>
                  </a:cubicBezTo>
                  <a:lnTo>
                    <a:pt x="747714" y="568391"/>
                  </a:lnTo>
                  <a:cubicBezTo>
                    <a:pt x="837682" y="585097"/>
                    <a:pt x="924216" y="562637"/>
                    <a:pt x="971585" y="524697"/>
                  </a:cubicBezTo>
                  <a:lnTo>
                    <a:pt x="971585" y="708754"/>
                  </a:lnTo>
                  <a:cubicBezTo>
                    <a:pt x="986081" y="706897"/>
                    <a:pt x="998833" y="705951"/>
                    <a:pt x="1008708" y="705598"/>
                  </a:cubicBezTo>
                  <a:lnTo>
                    <a:pt x="1008708" y="469347"/>
                  </a:lnTo>
                  <a:cubicBezTo>
                    <a:pt x="1011830" y="453672"/>
                    <a:pt x="1009846" y="437408"/>
                    <a:pt x="1003047" y="422943"/>
                  </a:cubicBezTo>
                  <a:cubicBezTo>
                    <a:pt x="1029851" y="416066"/>
                    <a:pt x="1054904" y="403613"/>
                    <a:pt x="1076569" y="386395"/>
                  </a:cubicBezTo>
                  <a:lnTo>
                    <a:pt x="1076569" y="709515"/>
                  </a:lnTo>
                  <a:cubicBezTo>
                    <a:pt x="1089063" y="711347"/>
                    <a:pt x="1101454" y="713825"/>
                    <a:pt x="1113692" y="716939"/>
                  </a:cubicBezTo>
                  <a:lnTo>
                    <a:pt x="1113692" y="315713"/>
                  </a:lnTo>
                  <a:cubicBezTo>
                    <a:pt x="1113692" y="277736"/>
                    <a:pt x="1084123" y="231555"/>
                    <a:pt x="1003251" y="208557"/>
                  </a:cubicBezTo>
                  <a:cubicBezTo>
                    <a:pt x="1014466" y="184839"/>
                    <a:pt x="1012509" y="156992"/>
                    <a:pt x="998091" y="135072"/>
                  </a:cubicBezTo>
                  <a:cubicBezTo>
                    <a:pt x="963344" y="79480"/>
                    <a:pt x="851974" y="39592"/>
                    <a:pt x="737320" y="64965"/>
                  </a:cubicBezTo>
                  <a:cubicBezTo>
                    <a:pt x="698044" y="17411"/>
                    <a:pt x="620271" y="93"/>
                    <a:pt x="557607" y="0"/>
                  </a:cubicBezTo>
                  <a:lnTo>
                    <a:pt x="557161" y="0"/>
                  </a:lnTo>
                  <a:cubicBezTo>
                    <a:pt x="494312" y="0"/>
                    <a:pt x="416465" y="17262"/>
                    <a:pt x="377022" y="64743"/>
                  </a:cubicBezTo>
                  <a:cubicBezTo>
                    <a:pt x="262312" y="39350"/>
                    <a:pt x="150775" y="79221"/>
                    <a:pt x="116010" y="134831"/>
                  </a:cubicBezTo>
                  <a:cubicBezTo>
                    <a:pt x="101578" y="156695"/>
                    <a:pt x="99573" y="184496"/>
                    <a:pt x="110720" y="208205"/>
                  </a:cubicBezTo>
                  <a:cubicBezTo>
                    <a:pt x="29698" y="231147"/>
                    <a:pt x="0" y="277346"/>
                    <a:pt x="0" y="315379"/>
                  </a:cubicBezTo>
                  <a:lnTo>
                    <a:pt x="0" y="683064"/>
                  </a:lnTo>
                  <a:cubicBezTo>
                    <a:pt x="3736" y="745381"/>
                    <a:pt x="47303" y="798146"/>
                    <a:pt x="107787" y="813608"/>
                  </a:cubicBezTo>
                  <a:cubicBezTo>
                    <a:pt x="112316" y="863074"/>
                    <a:pt x="144761" y="903148"/>
                    <a:pt x="197884" y="933255"/>
                  </a:cubicBezTo>
                  <a:cubicBezTo>
                    <a:pt x="252112" y="964062"/>
                    <a:pt x="316064" y="972979"/>
                    <a:pt x="376651" y="958183"/>
                  </a:cubicBezTo>
                  <a:cubicBezTo>
                    <a:pt x="416112" y="1005497"/>
                    <a:pt x="493737" y="1022740"/>
                    <a:pt x="556456" y="1022740"/>
                  </a:cubicBezTo>
                  <a:lnTo>
                    <a:pt x="566294" y="1022740"/>
                  </a:lnTo>
                  <a:lnTo>
                    <a:pt x="566294" y="985617"/>
                  </a:lnTo>
                  <a:lnTo>
                    <a:pt x="556456" y="985617"/>
                  </a:lnTo>
                  <a:cubicBezTo>
                    <a:pt x="486702" y="985617"/>
                    <a:pt x="427305" y="964030"/>
                    <a:pt x="402581" y="930508"/>
                  </a:cubicBezTo>
                  <a:close/>
                  <a:moveTo>
                    <a:pt x="105597" y="472484"/>
                  </a:moveTo>
                  <a:lnTo>
                    <a:pt x="105597" y="773348"/>
                  </a:lnTo>
                  <a:cubicBezTo>
                    <a:pt x="66933" y="759434"/>
                    <a:pt x="40096" y="724048"/>
                    <a:pt x="37123" y="683064"/>
                  </a:cubicBezTo>
                  <a:lnTo>
                    <a:pt x="37123" y="386080"/>
                  </a:lnTo>
                  <a:cubicBezTo>
                    <a:pt x="58736" y="403229"/>
                    <a:pt x="83717" y="415637"/>
                    <a:pt x="110441" y="422498"/>
                  </a:cubicBezTo>
                  <a:cubicBezTo>
                    <a:pt x="103091" y="438097"/>
                    <a:pt x="101378" y="455764"/>
                    <a:pt x="105597" y="472484"/>
                  </a:cubicBezTo>
                  <a:close/>
                  <a:moveTo>
                    <a:pt x="365458" y="922452"/>
                  </a:moveTo>
                  <a:cubicBezTo>
                    <a:pt x="314785" y="934324"/>
                    <a:pt x="261499" y="926662"/>
                    <a:pt x="216223" y="900995"/>
                  </a:cubicBezTo>
                  <a:cubicBezTo>
                    <a:pt x="167147" y="872986"/>
                    <a:pt x="142812" y="842489"/>
                    <a:pt x="142720" y="800280"/>
                  </a:cubicBezTo>
                  <a:lnTo>
                    <a:pt x="142720" y="784744"/>
                  </a:lnTo>
                  <a:lnTo>
                    <a:pt x="142720" y="784744"/>
                  </a:lnTo>
                  <a:lnTo>
                    <a:pt x="142720" y="525291"/>
                  </a:lnTo>
                  <a:cubicBezTo>
                    <a:pt x="190237" y="562730"/>
                    <a:pt x="276140" y="584688"/>
                    <a:pt x="365458" y="568243"/>
                  </a:cubicBezTo>
                  <a:close/>
                  <a:moveTo>
                    <a:pt x="392354" y="523918"/>
                  </a:moveTo>
                  <a:lnTo>
                    <a:pt x="379361" y="527315"/>
                  </a:lnTo>
                  <a:cubicBezTo>
                    <a:pt x="277810" y="553932"/>
                    <a:pt x="175481" y="521746"/>
                    <a:pt x="147137" y="476345"/>
                  </a:cubicBezTo>
                  <a:cubicBezTo>
                    <a:pt x="135985" y="459136"/>
                    <a:pt x="139018" y="436372"/>
                    <a:pt x="154283" y="422683"/>
                  </a:cubicBezTo>
                  <a:lnTo>
                    <a:pt x="175165" y="398553"/>
                  </a:lnTo>
                  <a:lnTo>
                    <a:pt x="143815" y="392391"/>
                  </a:lnTo>
                  <a:cubicBezTo>
                    <a:pt x="78979" y="379602"/>
                    <a:pt x="37123" y="349402"/>
                    <a:pt x="37123" y="315379"/>
                  </a:cubicBezTo>
                  <a:cubicBezTo>
                    <a:pt x="37123" y="281356"/>
                    <a:pt x="79091" y="251119"/>
                    <a:pt x="144000" y="238423"/>
                  </a:cubicBezTo>
                  <a:lnTo>
                    <a:pt x="175314" y="232298"/>
                  </a:lnTo>
                  <a:lnTo>
                    <a:pt x="154506" y="208168"/>
                  </a:lnTo>
                  <a:cubicBezTo>
                    <a:pt x="139295" y="194467"/>
                    <a:pt x="136318" y="171735"/>
                    <a:pt x="147490" y="154580"/>
                  </a:cubicBezTo>
                  <a:cubicBezTo>
                    <a:pt x="175889" y="109030"/>
                    <a:pt x="278423" y="76993"/>
                    <a:pt x="379899" y="103629"/>
                  </a:cubicBezTo>
                  <a:lnTo>
                    <a:pt x="392892" y="107063"/>
                  </a:lnTo>
                  <a:lnTo>
                    <a:pt x="400187" y="95759"/>
                  </a:lnTo>
                  <a:cubicBezTo>
                    <a:pt x="423203" y="60102"/>
                    <a:pt x="484790" y="37123"/>
                    <a:pt x="557106" y="37123"/>
                  </a:cubicBezTo>
                  <a:lnTo>
                    <a:pt x="557570" y="37123"/>
                  </a:lnTo>
                  <a:cubicBezTo>
                    <a:pt x="629774" y="37123"/>
                    <a:pt x="691213" y="60269"/>
                    <a:pt x="714062" y="95833"/>
                  </a:cubicBezTo>
                  <a:lnTo>
                    <a:pt x="721338" y="107174"/>
                  </a:lnTo>
                  <a:lnTo>
                    <a:pt x="734331" y="103778"/>
                  </a:lnTo>
                  <a:cubicBezTo>
                    <a:pt x="835863" y="77197"/>
                    <a:pt x="938211" y="109346"/>
                    <a:pt x="966555" y="154729"/>
                  </a:cubicBezTo>
                  <a:cubicBezTo>
                    <a:pt x="977708" y="171943"/>
                    <a:pt x="974677" y="194712"/>
                    <a:pt x="959408" y="208409"/>
                  </a:cubicBezTo>
                  <a:lnTo>
                    <a:pt x="938527" y="232539"/>
                  </a:lnTo>
                  <a:lnTo>
                    <a:pt x="969877" y="238701"/>
                  </a:lnTo>
                  <a:cubicBezTo>
                    <a:pt x="1034713" y="251490"/>
                    <a:pt x="1076569" y="281690"/>
                    <a:pt x="1076569" y="315713"/>
                  </a:cubicBezTo>
                  <a:cubicBezTo>
                    <a:pt x="1076569" y="349736"/>
                    <a:pt x="1034601" y="379973"/>
                    <a:pt x="969692" y="392669"/>
                  </a:cubicBezTo>
                  <a:lnTo>
                    <a:pt x="938378" y="398795"/>
                  </a:lnTo>
                  <a:lnTo>
                    <a:pt x="959186" y="422925"/>
                  </a:lnTo>
                  <a:cubicBezTo>
                    <a:pt x="974397" y="436625"/>
                    <a:pt x="977374" y="459357"/>
                    <a:pt x="966202" y="476512"/>
                  </a:cubicBezTo>
                  <a:cubicBezTo>
                    <a:pt x="937784" y="522043"/>
                    <a:pt x="835269" y="554043"/>
                    <a:pt x="733793" y="527463"/>
                  </a:cubicBezTo>
                  <a:lnTo>
                    <a:pt x="720800" y="524029"/>
                  </a:lnTo>
                  <a:lnTo>
                    <a:pt x="713505" y="535333"/>
                  </a:lnTo>
                  <a:cubicBezTo>
                    <a:pt x="690489" y="570990"/>
                    <a:pt x="628902" y="593969"/>
                    <a:pt x="556586" y="593969"/>
                  </a:cubicBezTo>
                  <a:lnTo>
                    <a:pt x="556122" y="593969"/>
                  </a:lnTo>
                  <a:cubicBezTo>
                    <a:pt x="483918" y="593876"/>
                    <a:pt x="422479" y="570823"/>
                    <a:pt x="399630" y="535259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4F0BBF-3355-4E79-9ABF-ACE2F37D4E7C}"/>
                </a:ext>
              </a:extLst>
            </p:cNvPr>
            <p:cNvSpPr/>
            <p:nvPr/>
          </p:nvSpPr>
          <p:spPr>
            <a:xfrm>
              <a:off x="2778273" y="3552091"/>
              <a:ext cx="974355" cy="948661"/>
            </a:xfrm>
            <a:custGeom>
              <a:avLst/>
              <a:gdLst>
                <a:gd name="connsiteX0" fmla="*/ 863947 w 974355"/>
                <a:gd name="connsiteY0" fmla="*/ 208576 h 948661"/>
                <a:gd name="connsiteX1" fmla="*/ 870035 w 974355"/>
                <a:gd name="connsiteY1" fmla="*/ 163824 h 948661"/>
                <a:gd name="connsiteX2" fmla="*/ 806591 w 974355"/>
                <a:gd name="connsiteY2" fmla="*/ 89095 h 948661"/>
                <a:gd name="connsiteX3" fmla="*/ 597867 w 974355"/>
                <a:gd name="connsiteY3" fmla="*/ 64817 h 948661"/>
                <a:gd name="connsiteX4" fmla="*/ 417876 w 974355"/>
                <a:gd name="connsiteY4" fmla="*/ 0 h 948661"/>
                <a:gd name="connsiteX5" fmla="*/ 237643 w 974355"/>
                <a:gd name="connsiteY5" fmla="*/ 64743 h 948661"/>
                <a:gd name="connsiteX6" fmla="*/ 2079 w 974355"/>
                <a:gd name="connsiteY6" fmla="*/ 129801 h 948661"/>
                <a:gd name="connsiteX7" fmla="*/ 2079 w 974355"/>
                <a:gd name="connsiteY7" fmla="*/ 129801 h 948661"/>
                <a:gd name="connsiteX8" fmla="*/ 1949 w 974355"/>
                <a:gd name="connsiteY8" fmla="*/ 129931 h 948661"/>
                <a:gd name="connsiteX9" fmla="*/ 1708 w 974355"/>
                <a:gd name="connsiteY9" fmla="*/ 130191 h 948661"/>
                <a:gd name="connsiteX10" fmla="*/ 1708 w 974355"/>
                <a:gd name="connsiteY10" fmla="*/ 130191 h 948661"/>
                <a:gd name="connsiteX11" fmla="*/ 0 w 974355"/>
                <a:gd name="connsiteY11" fmla="*/ 132269 h 948661"/>
                <a:gd name="connsiteX12" fmla="*/ 0 w 974355"/>
                <a:gd name="connsiteY12" fmla="*/ 528799 h 948661"/>
                <a:gd name="connsiteX13" fmla="*/ 757904 w 974355"/>
                <a:gd name="connsiteY13" fmla="*/ 948661 h 948661"/>
                <a:gd name="connsiteX14" fmla="*/ 805329 w 974355"/>
                <a:gd name="connsiteY14" fmla="*/ 932439 h 948661"/>
                <a:gd name="connsiteX15" fmla="*/ 867380 w 974355"/>
                <a:gd name="connsiteY15" fmla="*/ 883232 h 948661"/>
                <a:gd name="connsiteX16" fmla="*/ 868346 w 974355"/>
                <a:gd name="connsiteY16" fmla="*/ 881524 h 948661"/>
                <a:gd name="connsiteX17" fmla="*/ 880448 w 974355"/>
                <a:gd name="connsiteY17" fmla="*/ 805422 h 948661"/>
                <a:gd name="connsiteX18" fmla="*/ 905654 w 974355"/>
                <a:gd name="connsiteY18" fmla="*/ 801858 h 948661"/>
                <a:gd name="connsiteX19" fmla="*/ 974332 w 974355"/>
                <a:gd name="connsiteY19" fmla="*/ 705542 h 948661"/>
                <a:gd name="connsiteX20" fmla="*/ 974332 w 974355"/>
                <a:gd name="connsiteY20" fmla="*/ 315750 h 948661"/>
                <a:gd name="connsiteX21" fmla="*/ 863947 w 974355"/>
                <a:gd name="connsiteY21" fmla="*/ 208576 h 948661"/>
                <a:gd name="connsiteX22" fmla="*/ 187620 w 974355"/>
                <a:gd name="connsiteY22" fmla="*/ 590145 h 948661"/>
                <a:gd name="connsiteX23" fmla="*/ 255852 w 974355"/>
                <a:gd name="connsiteY23" fmla="*/ 491417 h 948661"/>
                <a:gd name="connsiteX24" fmla="*/ 370395 w 974355"/>
                <a:gd name="connsiteY24" fmla="*/ 500048 h 948661"/>
                <a:gd name="connsiteX25" fmla="*/ 523806 w 974355"/>
                <a:gd name="connsiteY25" fmla="*/ 776429 h 948661"/>
                <a:gd name="connsiteX26" fmla="*/ 723751 w 974355"/>
                <a:gd name="connsiteY26" fmla="*/ 887241 h 948661"/>
                <a:gd name="connsiteX27" fmla="*/ 561394 w 974355"/>
                <a:gd name="connsiteY27" fmla="*/ 797311 h 948661"/>
                <a:gd name="connsiteX28" fmla="*/ 560929 w 974355"/>
                <a:gd name="connsiteY28" fmla="*/ 775575 h 948661"/>
                <a:gd name="connsiteX29" fmla="*/ 389569 w 974355"/>
                <a:gd name="connsiteY29" fmla="*/ 468196 h 948661"/>
                <a:gd name="connsiteX30" fmla="*/ 240520 w 974355"/>
                <a:gd name="connsiteY30" fmla="*/ 457560 h 948661"/>
                <a:gd name="connsiteX31" fmla="*/ 237068 w 974355"/>
                <a:gd name="connsiteY31" fmla="*/ 459416 h 948661"/>
                <a:gd name="connsiteX32" fmla="*/ 153912 w 974355"/>
                <a:gd name="connsiteY32" fmla="*/ 571584 h 948661"/>
                <a:gd name="connsiteX33" fmla="*/ 37234 w 974355"/>
                <a:gd name="connsiteY33" fmla="*/ 506952 h 948661"/>
                <a:gd name="connsiteX34" fmla="*/ 37234 w 974355"/>
                <a:gd name="connsiteY34" fmla="*/ 190386 h 948661"/>
                <a:gd name="connsiteX35" fmla="*/ 723751 w 974355"/>
                <a:gd name="connsiteY35" fmla="*/ 553820 h 948661"/>
                <a:gd name="connsiteX36" fmla="*/ 496521 w 974355"/>
                <a:gd name="connsiteY36" fmla="*/ 223444 h 948661"/>
                <a:gd name="connsiteX37" fmla="*/ 513950 w 974355"/>
                <a:gd name="connsiteY37" fmla="*/ 214163 h 948661"/>
                <a:gd name="connsiteX38" fmla="*/ 670758 w 974355"/>
                <a:gd name="connsiteY38" fmla="*/ 183295 h 948661"/>
                <a:gd name="connsiteX39" fmla="*/ 621403 w 974355"/>
                <a:gd name="connsiteY39" fmla="*/ 250247 h 948661"/>
                <a:gd name="connsiteX40" fmla="*/ 571788 w 974355"/>
                <a:gd name="connsiteY40" fmla="*/ 277792 h 948661"/>
                <a:gd name="connsiteX41" fmla="*/ 575686 w 974355"/>
                <a:gd name="connsiteY41" fmla="*/ 284585 h 948661"/>
                <a:gd name="connsiteX42" fmla="*/ 630275 w 974355"/>
                <a:gd name="connsiteY42" fmla="*/ 285049 h 948661"/>
                <a:gd name="connsiteX43" fmla="*/ 763287 w 974355"/>
                <a:gd name="connsiteY43" fmla="*/ 315101 h 948661"/>
                <a:gd name="connsiteX44" fmla="*/ 630944 w 974355"/>
                <a:gd name="connsiteY44" fmla="*/ 345337 h 948661"/>
                <a:gd name="connsiteX45" fmla="*/ 576744 w 974355"/>
                <a:gd name="connsiteY45" fmla="*/ 345337 h 948661"/>
                <a:gd name="connsiteX46" fmla="*/ 573032 w 974355"/>
                <a:gd name="connsiteY46" fmla="*/ 352298 h 948661"/>
                <a:gd name="connsiteX47" fmla="*/ 621663 w 974355"/>
                <a:gd name="connsiteY47" fmla="*/ 379955 h 948661"/>
                <a:gd name="connsiteX48" fmla="*/ 671946 w 974355"/>
                <a:gd name="connsiteY48" fmla="*/ 446962 h 948661"/>
                <a:gd name="connsiteX49" fmla="*/ 671946 w 974355"/>
                <a:gd name="connsiteY49" fmla="*/ 446962 h 948661"/>
                <a:gd name="connsiteX50" fmla="*/ 601412 w 974355"/>
                <a:gd name="connsiteY50" fmla="*/ 442340 h 948661"/>
                <a:gd name="connsiteX51" fmla="*/ 470720 w 974355"/>
                <a:gd name="connsiteY51" fmla="*/ 374460 h 948661"/>
                <a:gd name="connsiteX52" fmla="*/ 524103 w 974355"/>
                <a:gd name="connsiteY52" fmla="*/ 321504 h 948661"/>
                <a:gd name="connsiteX53" fmla="*/ 407964 w 974355"/>
                <a:gd name="connsiteY53" fmla="*/ 257820 h 948661"/>
                <a:gd name="connsiteX54" fmla="*/ 407964 w 974355"/>
                <a:gd name="connsiteY54" fmla="*/ 257820 h 948661"/>
                <a:gd name="connsiteX55" fmla="*/ 314191 w 974355"/>
                <a:gd name="connsiteY55" fmla="*/ 283305 h 948661"/>
                <a:gd name="connsiteX56" fmla="*/ 306061 w 974355"/>
                <a:gd name="connsiteY56" fmla="*/ 288873 h 948661"/>
                <a:gd name="connsiteX57" fmla="*/ 166850 w 974355"/>
                <a:gd name="connsiteY57" fmla="*/ 216594 h 948661"/>
                <a:gd name="connsiteX58" fmla="*/ 163137 w 974355"/>
                <a:gd name="connsiteY58" fmla="*/ 183889 h 948661"/>
                <a:gd name="connsiteX59" fmla="*/ 163137 w 974355"/>
                <a:gd name="connsiteY59" fmla="*/ 183889 h 948661"/>
                <a:gd name="connsiteX60" fmla="*/ 319704 w 974355"/>
                <a:gd name="connsiteY60" fmla="*/ 214237 h 948661"/>
                <a:gd name="connsiteX61" fmla="*/ 337393 w 974355"/>
                <a:gd name="connsiteY61" fmla="*/ 223963 h 948661"/>
                <a:gd name="connsiteX62" fmla="*/ 346581 w 974355"/>
                <a:gd name="connsiteY62" fmla="*/ 221049 h 948661"/>
                <a:gd name="connsiteX63" fmla="*/ 347193 w 974355"/>
                <a:gd name="connsiteY63" fmla="*/ 198478 h 948661"/>
                <a:gd name="connsiteX64" fmla="*/ 416521 w 974355"/>
                <a:gd name="connsiteY64" fmla="*/ 123861 h 948661"/>
                <a:gd name="connsiteX65" fmla="*/ 486683 w 974355"/>
                <a:gd name="connsiteY65" fmla="*/ 197792 h 948661"/>
                <a:gd name="connsiteX66" fmla="*/ 486683 w 974355"/>
                <a:gd name="connsiteY66" fmla="*/ 220418 h 948661"/>
                <a:gd name="connsiteX67" fmla="*/ 496521 w 974355"/>
                <a:gd name="connsiteY67" fmla="*/ 223444 h 948661"/>
                <a:gd name="connsiteX68" fmla="*/ 438628 w 974355"/>
                <a:gd name="connsiteY68" fmla="*/ 344948 h 948661"/>
                <a:gd name="connsiteX69" fmla="*/ 419157 w 974355"/>
                <a:gd name="connsiteY69" fmla="*/ 347676 h 948661"/>
                <a:gd name="connsiteX70" fmla="*/ 344632 w 974355"/>
                <a:gd name="connsiteY70" fmla="*/ 308975 h 948661"/>
                <a:gd name="connsiteX71" fmla="*/ 407240 w 974355"/>
                <a:gd name="connsiteY71" fmla="*/ 294924 h 948661"/>
                <a:gd name="connsiteX72" fmla="*/ 487055 w 974355"/>
                <a:gd name="connsiteY72" fmla="*/ 321170 h 948661"/>
                <a:gd name="connsiteX73" fmla="*/ 438628 w 974355"/>
                <a:gd name="connsiteY73" fmla="*/ 344948 h 948661"/>
                <a:gd name="connsiteX74" fmla="*/ 843343 w 974355"/>
                <a:gd name="connsiteY74" fmla="*/ 835269 h 948661"/>
                <a:gd name="connsiteX75" fmla="*/ 835510 w 974355"/>
                <a:gd name="connsiteY75" fmla="*/ 864188 h 948661"/>
                <a:gd name="connsiteX76" fmla="*/ 792002 w 974355"/>
                <a:gd name="connsiteY76" fmla="*/ 897840 h 948661"/>
                <a:gd name="connsiteX77" fmla="*/ 761116 w 974355"/>
                <a:gd name="connsiteY77" fmla="*/ 908364 h 948661"/>
                <a:gd name="connsiteX78" fmla="*/ 760891 w 974355"/>
                <a:gd name="connsiteY78" fmla="*/ 908290 h 948661"/>
                <a:gd name="connsiteX79" fmla="*/ 760874 w 974355"/>
                <a:gd name="connsiteY79" fmla="*/ 908197 h 948661"/>
                <a:gd name="connsiteX80" fmla="*/ 760874 w 974355"/>
                <a:gd name="connsiteY80" fmla="*/ 560558 h 948661"/>
                <a:gd name="connsiteX81" fmla="*/ 778062 w 974355"/>
                <a:gd name="connsiteY81" fmla="*/ 555268 h 948661"/>
                <a:gd name="connsiteX82" fmla="*/ 843343 w 974355"/>
                <a:gd name="connsiteY82" fmla="*/ 514786 h 948661"/>
                <a:gd name="connsiteX83" fmla="*/ 830350 w 974355"/>
                <a:gd name="connsiteY83" fmla="*/ 392669 h 948661"/>
                <a:gd name="connsiteX84" fmla="*/ 799074 w 974355"/>
                <a:gd name="connsiteY84" fmla="*/ 398795 h 948661"/>
                <a:gd name="connsiteX85" fmla="*/ 819826 w 974355"/>
                <a:gd name="connsiteY85" fmla="*/ 422925 h 948661"/>
                <a:gd name="connsiteX86" fmla="*/ 829329 w 974355"/>
                <a:gd name="connsiteY86" fmla="*/ 465894 h 948661"/>
                <a:gd name="connsiteX87" fmla="*/ 767204 w 974355"/>
                <a:gd name="connsiteY87" fmla="*/ 519723 h 948661"/>
                <a:gd name="connsiteX88" fmla="*/ 749143 w 974355"/>
                <a:gd name="connsiteY88" fmla="*/ 525291 h 948661"/>
                <a:gd name="connsiteX89" fmla="*/ 671408 w 974355"/>
                <a:gd name="connsiteY89" fmla="*/ 484085 h 948661"/>
                <a:gd name="connsiteX90" fmla="*/ 672336 w 974355"/>
                <a:gd name="connsiteY90" fmla="*/ 484085 h 948661"/>
                <a:gd name="connsiteX91" fmla="*/ 715417 w 974355"/>
                <a:gd name="connsiteY91" fmla="*/ 483639 h 948661"/>
                <a:gd name="connsiteX92" fmla="*/ 708605 w 974355"/>
                <a:gd name="connsiteY92" fmla="*/ 441096 h 948661"/>
                <a:gd name="connsiteX93" fmla="*/ 679760 w 974355"/>
                <a:gd name="connsiteY93" fmla="*/ 378655 h 948661"/>
                <a:gd name="connsiteX94" fmla="*/ 779157 w 974355"/>
                <a:gd name="connsiteY94" fmla="*/ 348641 h 948661"/>
                <a:gd name="connsiteX95" fmla="*/ 851139 w 974355"/>
                <a:gd name="connsiteY95" fmla="*/ 314618 h 948661"/>
                <a:gd name="connsiteX96" fmla="*/ 778749 w 974355"/>
                <a:gd name="connsiteY96" fmla="*/ 281356 h 948661"/>
                <a:gd name="connsiteX97" fmla="*/ 679463 w 974355"/>
                <a:gd name="connsiteY97" fmla="*/ 251787 h 948661"/>
                <a:gd name="connsiteX98" fmla="*/ 707528 w 974355"/>
                <a:gd name="connsiteY98" fmla="*/ 188047 h 948661"/>
                <a:gd name="connsiteX99" fmla="*/ 712967 w 974355"/>
                <a:gd name="connsiteY99" fmla="*/ 146154 h 948661"/>
                <a:gd name="connsiteX100" fmla="*/ 670758 w 974355"/>
                <a:gd name="connsiteY100" fmla="*/ 146154 h 948661"/>
                <a:gd name="connsiteX101" fmla="*/ 518776 w 974355"/>
                <a:gd name="connsiteY101" fmla="*/ 171063 h 948661"/>
                <a:gd name="connsiteX102" fmla="*/ 433282 w 974355"/>
                <a:gd name="connsiteY102" fmla="*/ 90729 h 948661"/>
                <a:gd name="connsiteX103" fmla="*/ 416335 w 974355"/>
                <a:gd name="connsiteY103" fmla="*/ 82190 h 948661"/>
                <a:gd name="connsiteX104" fmla="*/ 399500 w 974355"/>
                <a:gd name="connsiteY104" fmla="*/ 90914 h 948661"/>
                <a:gd name="connsiteX105" fmla="*/ 315490 w 974355"/>
                <a:gd name="connsiteY105" fmla="*/ 171249 h 948661"/>
                <a:gd name="connsiteX106" fmla="*/ 165847 w 974355"/>
                <a:gd name="connsiteY106" fmla="*/ 146785 h 948661"/>
                <a:gd name="connsiteX107" fmla="*/ 163007 w 974355"/>
                <a:gd name="connsiteY107" fmla="*/ 146785 h 948661"/>
                <a:gd name="connsiteX108" fmla="*/ 120669 w 974355"/>
                <a:gd name="connsiteY108" fmla="*/ 147007 h 948661"/>
                <a:gd name="connsiteX109" fmla="*/ 126423 w 974355"/>
                <a:gd name="connsiteY109" fmla="*/ 188956 h 948661"/>
                <a:gd name="connsiteX110" fmla="*/ 126961 w 974355"/>
                <a:gd name="connsiteY110" fmla="*/ 195880 h 948661"/>
                <a:gd name="connsiteX111" fmla="*/ 36009 w 974355"/>
                <a:gd name="connsiteY111" fmla="*/ 147768 h 948661"/>
                <a:gd name="connsiteX112" fmla="*/ 240576 w 974355"/>
                <a:gd name="connsiteY112" fmla="*/ 103610 h 948661"/>
                <a:gd name="connsiteX113" fmla="*/ 253569 w 974355"/>
                <a:gd name="connsiteY113" fmla="*/ 106970 h 948661"/>
                <a:gd name="connsiteX114" fmla="*/ 260845 w 974355"/>
                <a:gd name="connsiteY114" fmla="*/ 95703 h 948661"/>
                <a:gd name="connsiteX115" fmla="*/ 417876 w 974355"/>
                <a:gd name="connsiteY115" fmla="*/ 37123 h 948661"/>
                <a:gd name="connsiteX116" fmla="*/ 574702 w 974355"/>
                <a:gd name="connsiteY116" fmla="*/ 95852 h 948661"/>
                <a:gd name="connsiteX117" fmla="*/ 582127 w 974355"/>
                <a:gd name="connsiteY117" fmla="*/ 107304 h 948661"/>
                <a:gd name="connsiteX118" fmla="*/ 595268 w 974355"/>
                <a:gd name="connsiteY118" fmla="*/ 103722 h 948661"/>
                <a:gd name="connsiteX119" fmla="*/ 789459 w 974355"/>
                <a:gd name="connsiteY119" fmla="*/ 121931 h 948661"/>
                <a:gd name="connsiteX120" fmla="*/ 833561 w 974355"/>
                <a:gd name="connsiteY120" fmla="*/ 170376 h 948661"/>
                <a:gd name="connsiteX121" fmla="*/ 820123 w 974355"/>
                <a:gd name="connsiteY121" fmla="*/ 208409 h 948661"/>
                <a:gd name="connsiteX122" fmla="*/ 799278 w 974355"/>
                <a:gd name="connsiteY122" fmla="*/ 232539 h 948661"/>
                <a:gd name="connsiteX123" fmla="*/ 830610 w 974355"/>
                <a:gd name="connsiteY123" fmla="*/ 238701 h 948661"/>
                <a:gd name="connsiteX124" fmla="*/ 937209 w 974355"/>
                <a:gd name="connsiteY124" fmla="*/ 315750 h 948661"/>
                <a:gd name="connsiteX125" fmla="*/ 830350 w 974355"/>
                <a:gd name="connsiteY125" fmla="*/ 392669 h 948661"/>
                <a:gd name="connsiteX126" fmla="*/ 893459 w 974355"/>
                <a:gd name="connsiteY126" fmla="*/ 766870 h 948661"/>
                <a:gd name="connsiteX127" fmla="*/ 880466 w 974355"/>
                <a:gd name="connsiteY127" fmla="*/ 768726 h 948661"/>
                <a:gd name="connsiteX128" fmla="*/ 880466 w 974355"/>
                <a:gd name="connsiteY128" fmla="*/ 417467 h 948661"/>
                <a:gd name="connsiteX129" fmla="*/ 937209 w 974355"/>
                <a:gd name="connsiteY129" fmla="*/ 386414 h 948661"/>
                <a:gd name="connsiteX130" fmla="*/ 937209 w 974355"/>
                <a:gd name="connsiteY130" fmla="*/ 706099 h 948661"/>
                <a:gd name="connsiteX131" fmla="*/ 893515 w 974355"/>
                <a:gd name="connsiteY131" fmla="*/ 766870 h 94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974355" h="948661">
                  <a:moveTo>
                    <a:pt x="863947" y="208576"/>
                  </a:moveTo>
                  <a:cubicBezTo>
                    <a:pt x="870560" y="194649"/>
                    <a:pt x="872687" y="179011"/>
                    <a:pt x="870035" y="163824"/>
                  </a:cubicBezTo>
                  <a:cubicBezTo>
                    <a:pt x="861173" y="130655"/>
                    <a:pt x="837882" y="103221"/>
                    <a:pt x="806591" y="89095"/>
                  </a:cubicBezTo>
                  <a:cubicBezTo>
                    <a:pt x="741892" y="57196"/>
                    <a:pt x="668161" y="48618"/>
                    <a:pt x="597867" y="64817"/>
                  </a:cubicBezTo>
                  <a:cubicBezTo>
                    <a:pt x="558442" y="17262"/>
                    <a:pt x="480595" y="0"/>
                    <a:pt x="417876" y="0"/>
                  </a:cubicBezTo>
                  <a:cubicBezTo>
                    <a:pt x="355156" y="0"/>
                    <a:pt x="277049" y="17262"/>
                    <a:pt x="237643" y="64743"/>
                  </a:cubicBezTo>
                  <a:cubicBezTo>
                    <a:pt x="103778" y="35044"/>
                    <a:pt x="28863" y="99490"/>
                    <a:pt x="2079" y="129801"/>
                  </a:cubicBezTo>
                  <a:lnTo>
                    <a:pt x="2079" y="129801"/>
                  </a:lnTo>
                  <a:lnTo>
                    <a:pt x="1949" y="129931"/>
                  </a:lnTo>
                  <a:lnTo>
                    <a:pt x="1708" y="130191"/>
                  </a:lnTo>
                  <a:lnTo>
                    <a:pt x="1708" y="130191"/>
                  </a:lnTo>
                  <a:lnTo>
                    <a:pt x="0" y="132269"/>
                  </a:lnTo>
                  <a:lnTo>
                    <a:pt x="0" y="528799"/>
                  </a:lnTo>
                  <a:lnTo>
                    <a:pt x="757904" y="948661"/>
                  </a:lnTo>
                  <a:lnTo>
                    <a:pt x="805329" y="932439"/>
                  </a:lnTo>
                  <a:cubicBezTo>
                    <a:pt x="831354" y="924212"/>
                    <a:pt x="853441" y="906697"/>
                    <a:pt x="867380" y="883232"/>
                  </a:cubicBezTo>
                  <a:lnTo>
                    <a:pt x="868346" y="881524"/>
                  </a:lnTo>
                  <a:cubicBezTo>
                    <a:pt x="880856" y="856169"/>
                    <a:pt x="879130" y="835974"/>
                    <a:pt x="880448" y="805422"/>
                  </a:cubicBezTo>
                  <a:cubicBezTo>
                    <a:pt x="888929" y="804871"/>
                    <a:pt x="897354" y="803679"/>
                    <a:pt x="905654" y="801858"/>
                  </a:cubicBezTo>
                  <a:cubicBezTo>
                    <a:pt x="947349" y="788503"/>
                    <a:pt x="975293" y="749312"/>
                    <a:pt x="974332" y="705542"/>
                  </a:cubicBezTo>
                  <a:lnTo>
                    <a:pt x="974332" y="315750"/>
                  </a:lnTo>
                  <a:cubicBezTo>
                    <a:pt x="974332" y="277755"/>
                    <a:pt x="944745" y="231592"/>
                    <a:pt x="863947" y="208576"/>
                  </a:cubicBezTo>
                  <a:close/>
                  <a:moveTo>
                    <a:pt x="187620" y="590145"/>
                  </a:moveTo>
                  <a:cubicBezTo>
                    <a:pt x="194686" y="548783"/>
                    <a:pt x="219659" y="512649"/>
                    <a:pt x="255852" y="491417"/>
                  </a:cubicBezTo>
                  <a:cubicBezTo>
                    <a:pt x="293007" y="474572"/>
                    <a:pt x="336185" y="477826"/>
                    <a:pt x="370395" y="500048"/>
                  </a:cubicBezTo>
                  <a:cubicBezTo>
                    <a:pt x="457894" y="549069"/>
                    <a:pt x="521449" y="667102"/>
                    <a:pt x="523806" y="776429"/>
                  </a:cubicBezTo>
                  <a:close/>
                  <a:moveTo>
                    <a:pt x="723751" y="887241"/>
                  </a:moveTo>
                  <a:lnTo>
                    <a:pt x="561394" y="797311"/>
                  </a:lnTo>
                  <a:lnTo>
                    <a:pt x="560929" y="775575"/>
                  </a:lnTo>
                  <a:cubicBezTo>
                    <a:pt x="558257" y="652011"/>
                    <a:pt x="486256" y="522971"/>
                    <a:pt x="389569" y="468196"/>
                  </a:cubicBezTo>
                  <a:cubicBezTo>
                    <a:pt x="344886" y="439658"/>
                    <a:pt x="288803" y="435656"/>
                    <a:pt x="240520" y="457560"/>
                  </a:cubicBezTo>
                  <a:lnTo>
                    <a:pt x="237068" y="459416"/>
                  </a:lnTo>
                  <a:cubicBezTo>
                    <a:pt x="195293" y="483990"/>
                    <a:pt x="165283" y="524469"/>
                    <a:pt x="153912" y="571584"/>
                  </a:cubicBezTo>
                  <a:lnTo>
                    <a:pt x="37234" y="506952"/>
                  </a:lnTo>
                  <a:lnTo>
                    <a:pt x="37234" y="190386"/>
                  </a:lnTo>
                  <a:lnTo>
                    <a:pt x="723751" y="553820"/>
                  </a:lnTo>
                  <a:close/>
                  <a:moveTo>
                    <a:pt x="496521" y="223444"/>
                  </a:moveTo>
                  <a:lnTo>
                    <a:pt x="513950" y="214163"/>
                  </a:lnTo>
                  <a:cubicBezTo>
                    <a:pt x="565180" y="186729"/>
                    <a:pt x="638201" y="183295"/>
                    <a:pt x="670758" y="183295"/>
                  </a:cubicBezTo>
                  <a:cubicBezTo>
                    <a:pt x="666959" y="212632"/>
                    <a:pt x="648304" y="237938"/>
                    <a:pt x="621403" y="250247"/>
                  </a:cubicBezTo>
                  <a:lnTo>
                    <a:pt x="571788" y="277792"/>
                  </a:lnTo>
                  <a:cubicBezTo>
                    <a:pt x="573162" y="280038"/>
                    <a:pt x="574535" y="282265"/>
                    <a:pt x="575686" y="284585"/>
                  </a:cubicBezTo>
                  <a:lnTo>
                    <a:pt x="630275" y="285049"/>
                  </a:lnTo>
                  <a:cubicBezTo>
                    <a:pt x="676224" y="285664"/>
                    <a:pt x="721537" y="295902"/>
                    <a:pt x="763287" y="315101"/>
                  </a:cubicBezTo>
                  <a:cubicBezTo>
                    <a:pt x="721889" y="334664"/>
                    <a:pt x="676729" y="344983"/>
                    <a:pt x="630944" y="345337"/>
                  </a:cubicBezTo>
                  <a:lnTo>
                    <a:pt x="576744" y="345337"/>
                  </a:lnTo>
                  <a:cubicBezTo>
                    <a:pt x="575593" y="347713"/>
                    <a:pt x="574349" y="350015"/>
                    <a:pt x="573032" y="352298"/>
                  </a:cubicBezTo>
                  <a:lnTo>
                    <a:pt x="621663" y="379955"/>
                  </a:lnTo>
                  <a:cubicBezTo>
                    <a:pt x="648453" y="392627"/>
                    <a:pt x="667265" y="417698"/>
                    <a:pt x="671946" y="446962"/>
                  </a:cubicBezTo>
                  <a:lnTo>
                    <a:pt x="671946" y="446962"/>
                  </a:lnTo>
                  <a:cubicBezTo>
                    <a:pt x="648352" y="447205"/>
                    <a:pt x="624774" y="445661"/>
                    <a:pt x="601412" y="442340"/>
                  </a:cubicBezTo>
                  <a:lnTo>
                    <a:pt x="470720" y="374460"/>
                  </a:lnTo>
                  <a:cubicBezTo>
                    <a:pt x="503352" y="362896"/>
                    <a:pt x="524103" y="343240"/>
                    <a:pt x="524103" y="321504"/>
                  </a:cubicBezTo>
                  <a:cubicBezTo>
                    <a:pt x="524103" y="286386"/>
                    <a:pt x="471704" y="257820"/>
                    <a:pt x="407964" y="257820"/>
                  </a:cubicBezTo>
                  <a:lnTo>
                    <a:pt x="407964" y="257820"/>
                  </a:lnTo>
                  <a:cubicBezTo>
                    <a:pt x="374861" y="256751"/>
                    <a:pt x="342199" y="265627"/>
                    <a:pt x="314191" y="283305"/>
                  </a:cubicBezTo>
                  <a:lnTo>
                    <a:pt x="306061" y="288873"/>
                  </a:lnTo>
                  <a:lnTo>
                    <a:pt x="166850" y="216594"/>
                  </a:lnTo>
                  <a:cubicBezTo>
                    <a:pt x="164914" y="205782"/>
                    <a:pt x="163674" y="194859"/>
                    <a:pt x="163137" y="183889"/>
                  </a:cubicBezTo>
                  <a:lnTo>
                    <a:pt x="163137" y="183889"/>
                  </a:lnTo>
                  <a:cubicBezTo>
                    <a:pt x="196734" y="183722"/>
                    <a:pt x="269346" y="186636"/>
                    <a:pt x="319704" y="214237"/>
                  </a:cubicBezTo>
                  <a:lnTo>
                    <a:pt x="337393" y="223963"/>
                  </a:lnTo>
                  <a:cubicBezTo>
                    <a:pt x="340381" y="222905"/>
                    <a:pt x="343481" y="221977"/>
                    <a:pt x="346581" y="221049"/>
                  </a:cubicBezTo>
                  <a:lnTo>
                    <a:pt x="347193" y="198478"/>
                  </a:lnTo>
                  <a:cubicBezTo>
                    <a:pt x="348066" y="165940"/>
                    <a:pt x="392261" y="136427"/>
                    <a:pt x="416521" y="123861"/>
                  </a:cubicBezTo>
                  <a:cubicBezTo>
                    <a:pt x="441338" y="136353"/>
                    <a:pt x="486516" y="165717"/>
                    <a:pt x="486683" y="197792"/>
                  </a:cubicBezTo>
                  <a:lnTo>
                    <a:pt x="486683" y="220418"/>
                  </a:lnTo>
                  <a:cubicBezTo>
                    <a:pt x="490024" y="221421"/>
                    <a:pt x="493347" y="222349"/>
                    <a:pt x="496521" y="223444"/>
                  </a:cubicBezTo>
                  <a:close/>
                  <a:moveTo>
                    <a:pt x="438628" y="344948"/>
                  </a:moveTo>
                  <a:lnTo>
                    <a:pt x="419157" y="347676"/>
                  </a:lnTo>
                  <a:lnTo>
                    <a:pt x="344632" y="308975"/>
                  </a:lnTo>
                  <a:cubicBezTo>
                    <a:pt x="363968" y="299043"/>
                    <a:pt x="385516" y="294208"/>
                    <a:pt x="407240" y="294924"/>
                  </a:cubicBezTo>
                  <a:cubicBezTo>
                    <a:pt x="455184" y="294924"/>
                    <a:pt x="485198" y="314005"/>
                    <a:pt x="487055" y="321170"/>
                  </a:cubicBezTo>
                  <a:cubicBezTo>
                    <a:pt x="485922" y="325718"/>
                    <a:pt x="470219" y="339063"/>
                    <a:pt x="438628" y="344948"/>
                  </a:cubicBezTo>
                  <a:close/>
                  <a:moveTo>
                    <a:pt x="843343" y="835269"/>
                  </a:moveTo>
                  <a:cubicBezTo>
                    <a:pt x="843570" y="845461"/>
                    <a:pt x="840850" y="855503"/>
                    <a:pt x="835510" y="864188"/>
                  </a:cubicBezTo>
                  <a:cubicBezTo>
                    <a:pt x="825834" y="880548"/>
                    <a:pt x="810268" y="892587"/>
                    <a:pt x="792002" y="897840"/>
                  </a:cubicBezTo>
                  <a:lnTo>
                    <a:pt x="761116" y="908364"/>
                  </a:lnTo>
                  <a:cubicBezTo>
                    <a:pt x="761034" y="908405"/>
                    <a:pt x="760934" y="908374"/>
                    <a:pt x="760891" y="908290"/>
                  </a:cubicBezTo>
                  <a:cubicBezTo>
                    <a:pt x="760876" y="908262"/>
                    <a:pt x="760871" y="908229"/>
                    <a:pt x="760874" y="908197"/>
                  </a:cubicBezTo>
                  <a:lnTo>
                    <a:pt x="760874" y="560558"/>
                  </a:lnTo>
                  <a:lnTo>
                    <a:pt x="778062" y="555268"/>
                  </a:lnTo>
                  <a:cubicBezTo>
                    <a:pt x="803144" y="548063"/>
                    <a:pt x="825739" y="534050"/>
                    <a:pt x="843343" y="514786"/>
                  </a:cubicBezTo>
                  <a:close/>
                  <a:moveTo>
                    <a:pt x="830350" y="392669"/>
                  </a:moveTo>
                  <a:lnTo>
                    <a:pt x="799074" y="398795"/>
                  </a:lnTo>
                  <a:lnTo>
                    <a:pt x="819826" y="422925"/>
                  </a:lnTo>
                  <a:cubicBezTo>
                    <a:pt x="830382" y="434553"/>
                    <a:pt x="833997" y="450899"/>
                    <a:pt x="829329" y="465894"/>
                  </a:cubicBezTo>
                  <a:cubicBezTo>
                    <a:pt x="818679" y="492924"/>
                    <a:pt x="795473" y="513028"/>
                    <a:pt x="767204" y="519723"/>
                  </a:cubicBezTo>
                  <a:lnTo>
                    <a:pt x="749143" y="525291"/>
                  </a:lnTo>
                  <a:lnTo>
                    <a:pt x="671408" y="484085"/>
                  </a:lnTo>
                  <a:lnTo>
                    <a:pt x="672336" y="484085"/>
                  </a:lnTo>
                  <a:lnTo>
                    <a:pt x="715417" y="483639"/>
                  </a:lnTo>
                  <a:lnTo>
                    <a:pt x="708605" y="441096"/>
                  </a:lnTo>
                  <a:cubicBezTo>
                    <a:pt x="704923" y="418024"/>
                    <a:pt x="694942" y="396415"/>
                    <a:pt x="679760" y="378655"/>
                  </a:cubicBezTo>
                  <a:cubicBezTo>
                    <a:pt x="714187" y="373581"/>
                    <a:pt x="747677" y="363468"/>
                    <a:pt x="779157" y="348641"/>
                  </a:cubicBezTo>
                  <a:lnTo>
                    <a:pt x="851139" y="314618"/>
                  </a:lnTo>
                  <a:lnTo>
                    <a:pt x="778749" y="281356"/>
                  </a:lnTo>
                  <a:cubicBezTo>
                    <a:pt x="747230" y="266826"/>
                    <a:pt x="713797" y="256869"/>
                    <a:pt x="679463" y="251787"/>
                  </a:cubicBezTo>
                  <a:cubicBezTo>
                    <a:pt x="694788" y="233703"/>
                    <a:pt x="704536" y="211561"/>
                    <a:pt x="707528" y="188047"/>
                  </a:cubicBezTo>
                  <a:lnTo>
                    <a:pt x="712967" y="146154"/>
                  </a:lnTo>
                  <a:lnTo>
                    <a:pt x="670758" y="146154"/>
                  </a:lnTo>
                  <a:cubicBezTo>
                    <a:pt x="619016" y="145320"/>
                    <a:pt x="567545" y="153756"/>
                    <a:pt x="518776" y="171063"/>
                  </a:cubicBezTo>
                  <a:cubicBezTo>
                    <a:pt x="503185" y="130042"/>
                    <a:pt x="455816" y="102070"/>
                    <a:pt x="433282" y="90729"/>
                  </a:cubicBezTo>
                  <a:lnTo>
                    <a:pt x="416335" y="82190"/>
                  </a:lnTo>
                  <a:lnTo>
                    <a:pt x="399500" y="90914"/>
                  </a:lnTo>
                  <a:cubicBezTo>
                    <a:pt x="377542" y="102293"/>
                    <a:pt x="331249" y="130339"/>
                    <a:pt x="315490" y="171249"/>
                  </a:cubicBezTo>
                  <a:cubicBezTo>
                    <a:pt x="267544" y="153942"/>
                    <a:pt x="216810" y="145647"/>
                    <a:pt x="165847" y="146785"/>
                  </a:cubicBezTo>
                  <a:lnTo>
                    <a:pt x="163007" y="146785"/>
                  </a:lnTo>
                  <a:lnTo>
                    <a:pt x="120669" y="147007"/>
                  </a:lnTo>
                  <a:lnTo>
                    <a:pt x="126423" y="188956"/>
                  </a:lnTo>
                  <a:cubicBezTo>
                    <a:pt x="126590" y="190423"/>
                    <a:pt x="126757" y="192966"/>
                    <a:pt x="126961" y="195880"/>
                  </a:cubicBezTo>
                  <a:lnTo>
                    <a:pt x="36009" y="147768"/>
                  </a:lnTo>
                  <a:cubicBezTo>
                    <a:pt x="67137" y="116084"/>
                    <a:pt x="130970" y="75378"/>
                    <a:pt x="240576" y="103610"/>
                  </a:cubicBezTo>
                  <a:lnTo>
                    <a:pt x="253569" y="106970"/>
                  </a:lnTo>
                  <a:lnTo>
                    <a:pt x="260845" y="95703"/>
                  </a:lnTo>
                  <a:cubicBezTo>
                    <a:pt x="283843" y="60121"/>
                    <a:pt x="345449" y="37123"/>
                    <a:pt x="417876" y="37123"/>
                  </a:cubicBezTo>
                  <a:cubicBezTo>
                    <a:pt x="490303" y="37123"/>
                    <a:pt x="551760" y="60176"/>
                    <a:pt x="574702" y="95852"/>
                  </a:cubicBezTo>
                  <a:lnTo>
                    <a:pt x="582127" y="107304"/>
                  </a:lnTo>
                  <a:lnTo>
                    <a:pt x="595268" y="103722"/>
                  </a:lnTo>
                  <a:cubicBezTo>
                    <a:pt x="660052" y="85899"/>
                    <a:pt x="729117" y="92375"/>
                    <a:pt x="789459" y="121931"/>
                  </a:cubicBezTo>
                  <a:cubicBezTo>
                    <a:pt x="810404" y="131039"/>
                    <a:pt x="826454" y="148670"/>
                    <a:pt x="833561" y="170376"/>
                  </a:cubicBezTo>
                  <a:cubicBezTo>
                    <a:pt x="835217" y="184452"/>
                    <a:pt x="830254" y="198499"/>
                    <a:pt x="820123" y="208409"/>
                  </a:cubicBezTo>
                  <a:lnTo>
                    <a:pt x="799278" y="232539"/>
                  </a:lnTo>
                  <a:lnTo>
                    <a:pt x="830610" y="238701"/>
                  </a:lnTo>
                  <a:cubicBezTo>
                    <a:pt x="895353" y="251472"/>
                    <a:pt x="937209" y="281708"/>
                    <a:pt x="937209" y="315750"/>
                  </a:cubicBezTo>
                  <a:cubicBezTo>
                    <a:pt x="937209" y="349792"/>
                    <a:pt x="895260" y="379973"/>
                    <a:pt x="830350" y="392669"/>
                  </a:cubicBezTo>
                  <a:close/>
                  <a:moveTo>
                    <a:pt x="893459" y="766870"/>
                  </a:moveTo>
                  <a:cubicBezTo>
                    <a:pt x="889183" y="767824"/>
                    <a:pt x="884839" y="768446"/>
                    <a:pt x="880466" y="768726"/>
                  </a:cubicBezTo>
                  <a:lnTo>
                    <a:pt x="880466" y="417467"/>
                  </a:lnTo>
                  <a:cubicBezTo>
                    <a:pt x="901075" y="410568"/>
                    <a:pt x="920290" y="400053"/>
                    <a:pt x="937209" y="386414"/>
                  </a:cubicBezTo>
                  <a:lnTo>
                    <a:pt x="937209" y="706099"/>
                  </a:lnTo>
                  <a:cubicBezTo>
                    <a:pt x="937864" y="733845"/>
                    <a:pt x="920025" y="758654"/>
                    <a:pt x="893515" y="766870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18" name="Picture 17" descr="A person standing in front of a wall with graffiti&#10;&#10;Description automatically generated">
            <a:extLst>
              <a:ext uri="{FF2B5EF4-FFF2-40B4-BE49-F238E27FC236}">
                <a16:creationId xmlns:a16="http://schemas.microsoft.com/office/drawing/2014/main" id="{56373079-61D5-4809-B51E-521E4A76D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85440" cy="6858000"/>
          </a:xfrm>
          <a:prstGeom prst="rect">
            <a:avLst/>
          </a:prstGeom>
        </p:spPr>
      </p:pic>
      <p:pic>
        <p:nvPicPr>
          <p:cNvPr id="17" name="Picture 2" descr="WARC releases 'Rethinking Brand for the Rise of Digital Commerce', a new  white paper reframing brand-building in the post-pandemic era">
            <a:extLst>
              <a:ext uri="{FF2B5EF4-FFF2-40B4-BE49-F238E27FC236}">
                <a16:creationId xmlns:a16="http://schemas.microsoft.com/office/drawing/2014/main" id="{5F5D4049-39D2-43A0-8C4C-560CB04D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270" y="193813"/>
            <a:ext cx="1754270" cy="4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BE0808-E2C7-4381-A004-4907821E0FF1}"/>
              </a:ext>
            </a:extLst>
          </p:cNvPr>
          <p:cNvSpPr txBox="1"/>
          <p:nvPr/>
        </p:nvSpPr>
        <p:spPr>
          <a:xfrm>
            <a:off x="829945" y="6342400"/>
            <a:ext cx="3591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WARC “Driving Effectiveness with Direct Mail” 2021</a:t>
            </a:r>
          </a:p>
        </p:txBody>
      </p:sp>
    </p:spTree>
    <p:extLst>
      <p:ext uri="{BB962C8B-B14F-4D97-AF65-F5344CB8AC3E}">
        <p14:creationId xmlns:p14="http://schemas.microsoft.com/office/powerpoint/2010/main" val="291166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holding a knife&#10;&#10;Description automatically generated with low confidence">
            <a:extLst>
              <a:ext uri="{FF2B5EF4-FFF2-40B4-BE49-F238E27FC236}">
                <a16:creationId xmlns:a16="http://schemas.microsoft.com/office/drawing/2014/main" id="{61B24EBF-1680-4741-ACD3-EFEAB612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2" cy="6858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EBAE0-A3FC-4878-ABB6-FE98CB1F03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grpSp>
        <p:nvGrpSpPr>
          <p:cNvPr id="13" name="Graphic 9" descr="Piggy Bank outline">
            <a:extLst>
              <a:ext uri="{FF2B5EF4-FFF2-40B4-BE49-F238E27FC236}">
                <a16:creationId xmlns:a16="http://schemas.microsoft.com/office/drawing/2014/main" id="{47B0AF65-0E95-4DE8-92C5-843EC6795878}"/>
              </a:ext>
            </a:extLst>
          </p:cNvPr>
          <p:cNvGrpSpPr/>
          <p:nvPr/>
        </p:nvGrpSpPr>
        <p:grpSpPr>
          <a:xfrm>
            <a:off x="10335288" y="1039047"/>
            <a:ext cx="1505440" cy="1174945"/>
            <a:chOff x="2800044" y="751849"/>
            <a:chExt cx="1655984" cy="1292439"/>
          </a:xfrm>
          <a:solidFill>
            <a:srgbClr val="000000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9381C9F-2692-4B6A-AA6D-F965B73ABC6C}"/>
                </a:ext>
              </a:extLst>
            </p:cNvPr>
            <p:cNvSpPr/>
            <p:nvPr/>
          </p:nvSpPr>
          <p:spPr>
            <a:xfrm>
              <a:off x="2800044" y="751849"/>
              <a:ext cx="1655984" cy="1292439"/>
            </a:xfrm>
            <a:custGeom>
              <a:avLst/>
              <a:gdLst>
                <a:gd name="connsiteX0" fmla="*/ 61363 w 1655984"/>
                <a:gd name="connsiteY0" fmla="*/ 794248 h 1292439"/>
                <a:gd name="connsiteX1" fmla="*/ 136909 w 1655984"/>
                <a:gd name="connsiteY1" fmla="*/ 812624 h 1292439"/>
                <a:gd name="connsiteX2" fmla="*/ 165494 w 1655984"/>
                <a:gd name="connsiteY2" fmla="*/ 837125 h 1292439"/>
                <a:gd name="connsiteX3" fmla="*/ 318626 w 1655984"/>
                <a:gd name="connsiteY3" fmla="*/ 1047427 h 1292439"/>
                <a:gd name="connsiteX4" fmla="*/ 332919 w 1655984"/>
                <a:gd name="connsiteY4" fmla="*/ 1071929 h 1292439"/>
                <a:gd name="connsiteX5" fmla="*/ 363545 w 1655984"/>
                <a:gd name="connsiteY5" fmla="*/ 1257730 h 1292439"/>
                <a:gd name="connsiteX6" fmla="*/ 404380 w 1655984"/>
                <a:gd name="connsiteY6" fmla="*/ 1292440 h 1292439"/>
                <a:gd name="connsiteX7" fmla="*/ 539137 w 1655984"/>
                <a:gd name="connsiteY7" fmla="*/ 1292440 h 1292439"/>
                <a:gd name="connsiteX8" fmla="*/ 579973 w 1655984"/>
                <a:gd name="connsiteY8" fmla="*/ 1257730 h 1292439"/>
                <a:gd name="connsiteX9" fmla="*/ 590181 w 1655984"/>
                <a:gd name="connsiteY9" fmla="*/ 1192393 h 1292439"/>
                <a:gd name="connsiteX10" fmla="*/ 639184 w 1655984"/>
                <a:gd name="connsiteY10" fmla="*/ 1202602 h 1292439"/>
                <a:gd name="connsiteX11" fmla="*/ 655518 w 1655984"/>
                <a:gd name="connsiteY11" fmla="*/ 1204644 h 1292439"/>
                <a:gd name="connsiteX12" fmla="*/ 737189 w 1655984"/>
                <a:gd name="connsiteY12" fmla="*/ 1210769 h 1292439"/>
                <a:gd name="connsiteX13" fmla="*/ 902572 w 1655984"/>
                <a:gd name="connsiteY13" fmla="*/ 1188309 h 1292439"/>
                <a:gd name="connsiteX14" fmla="*/ 914823 w 1655984"/>
                <a:gd name="connsiteY14" fmla="*/ 1257730 h 1292439"/>
                <a:gd name="connsiteX15" fmla="*/ 955658 w 1655984"/>
                <a:gd name="connsiteY15" fmla="*/ 1292440 h 1292439"/>
                <a:gd name="connsiteX16" fmla="*/ 1090415 w 1655984"/>
                <a:gd name="connsiteY16" fmla="*/ 1292440 h 1292439"/>
                <a:gd name="connsiteX17" fmla="*/ 1131250 w 1655984"/>
                <a:gd name="connsiteY17" fmla="*/ 1257730 h 1292439"/>
                <a:gd name="connsiteX18" fmla="*/ 1161877 w 1655984"/>
                <a:gd name="connsiteY18" fmla="*/ 1071929 h 1292439"/>
                <a:gd name="connsiteX19" fmla="*/ 1176169 w 1655984"/>
                <a:gd name="connsiteY19" fmla="*/ 1047427 h 1292439"/>
                <a:gd name="connsiteX20" fmla="*/ 1194545 w 1655984"/>
                <a:gd name="connsiteY20" fmla="*/ 1031093 h 1292439"/>
                <a:gd name="connsiteX21" fmla="*/ 1212921 w 1655984"/>
                <a:gd name="connsiteY21" fmla="*/ 1014759 h 1292439"/>
                <a:gd name="connsiteX22" fmla="*/ 1388513 w 1655984"/>
                <a:gd name="connsiteY22" fmla="*/ 634990 h 1292439"/>
                <a:gd name="connsiteX23" fmla="*/ 1376262 w 1655984"/>
                <a:gd name="connsiteY23" fmla="*/ 534943 h 1292439"/>
                <a:gd name="connsiteX24" fmla="*/ 1368095 w 1655984"/>
                <a:gd name="connsiteY24" fmla="*/ 508400 h 1292439"/>
                <a:gd name="connsiteX25" fmla="*/ 1455891 w 1655984"/>
                <a:gd name="connsiteY25" fmla="*/ 492066 h 1292439"/>
                <a:gd name="connsiteX26" fmla="*/ 1429348 w 1655984"/>
                <a:gd name="connsiteY26" fmla="*/ 569654 h 1292439"/>
                <a:gd name="connsiteX27" fmla="*/ 1453850 w 1655984"/>
                <a:gd name="connsiteY27" fmla="*/ 657450 h 1292439"/>
                <a:gd name="connsiteX28" fmla="*/ 1519186 w 1655984"/>
                <a:gd name="connsiteY28" fmla="*/ 683993 h 1292439"/>
                <a:gd name="connsiteX29" fmla="*/ 1592690 w 1655984"/>
                <a:gd name="connsiteY29" fmla="*/ 628865 h 1292439"/>
                <a:gd name="connsiteX30" fmla="*/ 1568189 w 1655984"/>
                <a:gd name="connsiteY30" fmla="*/ 502275 h 1292439"/>
                <a:gd name="connsiteX31" fmla="*/ 1535520 w 1655984"/>
                <a:gd name="connsiteY31" fmla="*/ 475732 h 1292439"/>
                <a:gd name="connsiteX32" fmla="*/ 1633525 w 1655984"/>
                <a:gd name="connsiteY32" fmla="*/ 465523 h 1292439"/>
                <a:gd name="connsiteX33" fmla="*/ 1655985 w 1655984"/>
                <a:gd name="connsiteY33" fmla="*/ 447147 h 1292439"/>
                <a:gd name="connsiteX34" fmla="*/ 1637609 w 1655984"/>
                <a:gd name="connsiteY34" fmla="*/ 424688 h 1292439"/>
                <a:gd name="connsiteX35" fmla="*/ 1637609 w 1655984"/>
                <a:gd name="connsiteY35" fmla="*/ 424688 h 1292439"/>
                <a:gd name="connsiteX36" fmla="*/ 1490601 w 1655984"/>
                <a:gd name="connsiteY36" fmla="*/ 455314 h 1292439"/>
                <a:gd name="connsiteX37" fmla="*/ 1355845 w 1655984"/>
                <a:gd name="connsiteY37" fmla="*/ 467565 h 1292439"/>
                <a:gd name="connsiteX38" fmla="*/ 1351761 w 1655984"/>
                <a:gd name="connsiteY38" fmla="*/ 455314 h 1292439"/>
                <a:gd name="connsiteX39" fmla="*/ 735147 w 1655984"/>
                <a:gd name="connsiteY39" fmla="*/ 63295 h 1292439"/>
                <a:gd name="connsiteX40" fmla="*/ 479926 w 1655984"/>
                <a:gd name="connsiteY40" fmla="*/ 120464 h 1292439"/>
                <a:gd name="connsiteX41" fmla="*/ 228788 w 1655984"/>
                <a:gd name="connsiteY41" fmla="*/ 2042 h 1292439"/>
                <a:gd name="connsiteX42" fmla="*/ 220621 w 1655984"/>
                <a:gd name="connsiteY42" fmla="*/ 0 h 1292439"/>
                <a:gd name="connsiteX43" fmla="*/ 200204 w 1655984"/>
                <a:gd name="connsiteY43" fmla="*/ 20418 h 1292439"/>
                <a:gd name="connsiteX44" fmla="*/ 200204 w 1655984"/>
                <a:gd name="connsiteY44" fmla="*/ 26543 h 1292439"/>
                <a:gd name="connsiteX45" fmla="*/ 281874 w 1655984"/>
                <a:gd name="connsiteY45" fmla="*/ 257263 h 1292439"/>
                <a:gd name="connsiteX46" fmla="*/ 261457 w 1655984"/>
                <a:gd name="connsiteY46" fmla="*/ 279722 h 1292439"/>
                <a:gd name="connsiteX47" fmla="*/ 259415 w 1655984"/>
                <a:gd name="connsiteY47" fmla="*/ 281764 h 1292439"/>
                <a:gd name="connsiteX48" fmla="*/ 163452 w 1655984"/>
                <a:gd name="connsiteY48" fmla="*/ 432855 h 1292439"/>
                <a:gd name="connsiteX49" fmla="*/ 134867 w 1655984"/>
                <a:gd name="connsiteY49" fmla="*/ 457356 h 1292439"/>
                <a:gd name="connsiteX50" fmla="*/ 61363 w 1655984"/>
                <a:gd name="connsiteY50" fmla="*/ 475732 h 1292439"/>
                <a:gd name="connsiteX51" fmla="*/ 110 w 1655984"/>
                <a:gd name="connsiteY51" fmla="*/ 555361 h 1292439"/>
                <a:gd name="connsiteX52" fmla="*/ 110 w 1655984"/>
                <a:gd name="connsiteY52" fmla="*/ 714619 h 1292439"/>
                <a:gd name="connsiteX53" fmla="*/ 61363 w 1655984"/>
                <a:gd name="connsiteY53" fmla="*/ 794248 h 1292439"/>
                <a:gd name="connsiteX54" fmla="*/ 1470184 w 1655984"/>
                <a:gd name="connsiteY54" fmla="*/ 573737 h 1292439"/>
                <a:gd name="connsiteX55" fmla="*/ 1498769 w 1655984"/>
                <a:gd name="connsiteY55" fmla="*/ 502275 h 1292439"/>
                <a:gd name="connsiteX56" fmla="*/ 1539604 w 1655984"/>
                <a:gd name="connsiteY56" fmla="*/ 532902 h 1292439"/>
                <a:gd name="connsiteX57" fmla="*/ 1555938 w 1655984"/>
                <a:gd name="connsiteY57" fmla="*/ 614572 h 1292439"/>
                <a:gd name="connsiteX58" fmla="*/ 1519186 w 1655984"/>
                <a:gd name="connsiteY58" fmla="*/ 643157 h 1292439"/>
                <a:gd name="connsiteX59" fmla="*/ 1484476 w 1655984"/>
                <a:gd name="connsiteY59" fmla="*/ 628865 h 1292439"/>
                <a:gd name="connsiteX60" fmla="*/ 1470184 w 1655984"/>
                <a:gd name="connsiteY60" fmla="*/ 573737 h 1292439"/>
                <a:gd name="connsiteX61" fmla="*/ 40946 w 1655984"/>
                <a:gd name="connsiteY61" fmla="*/ 555361 h 1292439"/>
                <a:gd name="connsiteX62" fmla="*/ 69530 w 1655984"/>
                <a:gd name="connsiteY62" fmla="*/ 516568 h 1292439"/>
                <a:gd name="connsiteX63" fmla="*/ 69530 w 1655984"/>
                <a:gd name="connsiteY63" fmla="*/ 516568 h 1292439"/>
                <a:gd name="connsiteX64" fmla="*/ 69530 w 1655984"/>
                <a:gd name="connsiteY64" fmla="*/ 516568 h 1292439"/>
                <a:gd name="connsiteX65" fmla="*/ 143034 w 1655984"/>
                <a:gd name="connsiteY65" fmla="*/ 498192 h 1292439"/>
                <a:gd name="connsiteX66" fmla="*/ 143034 w 1655984"/>
                <a:gd name="connsiteY66" fmla="*/ 498192 h 1292439"/>
                <a:gd name="connsiteX67" fmla="*/ 143034 w 1655984"/>
                <a:gd name="connsiteY67" fmla="*/ 498192 h 1292439"/>
                <a:gd name="connsiteX68" fmla="*/ 198162 w 1655984"/>
                <a:gd name="connsiteY68" fmla="*/ 449189 h 1292439"/>
                <a:gd name="connsiteX69" fmla="*/ 279833 w 1655984"/>
                <a:gd name="connsiteY69" fmla="*/ 320558 h 1292439"/>
                <a:gd name="connsiteX70" fmla="*/ 279833 w 1655984"/>
                <a:gd name="connsiteY70" fmla="*/ 320558 h 1292439"/>
                <a:gd name="connsiteX71" fmla="*/ 351294 w 1655984"/>
                <a:gd name="connsiteY71" fmla="*/ 253179 h 1292439"/>
                <a:gd name="connsiteX72" fmla="*/ 353336 w 1655984"/>
                <a:gd name="connsiteY72" fmla="*/ 224595 h 1292439"/>
                <a:gd name="connsiteX73" fmla="*/ 324751 w 1655984"/>
                <a:gd name="connsiteY73" fmla="*/ 222553 h 1292439"/>
                <a:gd name="connsiteX74" fmla="*/ 324751 w 1655984"/>
                <a:gd name="connsiteY74" fmla="*/ 222553 h 1292439"/>
                <a:gd name="connsiteX75" fmla="*/ 312501 w 1655984"/>
                <a:gd name="connsiteY75" fmla="*/ 232762 h 1292439"/>
                <a:gd name="connsiteX76" fmla="*/ 253290 w 1655984"/>
                <a:gd name="connsiteY76" fmla="*/ 63295 h 1292439"/>
                <a:gd name="connsiteX77" fmla="*/ 253290 w 1655984"/>
                <a:gd name="connsiteY77" fmla="*/ 63295 h 1292439"/>
                <a:gd name="connsiteX78" fmla="*/ 253290 w 1655984"/>
                <a:gd name="connsiteY78" fmla="*/ 63295 h 1292439"/>
                <a:gd name="connsiteX79" fmla="*/ 459508 w 1655984"/>
                <a:gd name="connsiteY79" fmla="*/ 161300 h 1292439"/>
                <a:gd name="connsiteX80" fmla="*/ 475842 w 1655984"/>
                <a:gd name="connsiteY80" fmla="*/ 169467 h 1292439"/>
                <a:gd name="connsiteX81" fmla="*/ 492177 w 1655984"/>
                <a:gd name="connsiteY81" fmla="*/ 161300 h 1292439"/>
                <a:gd name="connsiteX82" fmla="*/ 735147 w 1655984"/>
                <a:gd name="connsiteY82" fmla="*/ 104130 h 1292439"/>
                <a:gd name="connsiteX83" fmla="*/ 1312968 w 1655984"/>
                <a:gd name="connsiteY83" fmla="*/ 471649 h 1292439"/>
                <a:gd name="connsiteX84" fmla="*/ 1337469 w 1655984"/>
                <a:gd name="connsiteY84" fmla="*/ 547194 h 1292439"/>
                <a:gd name="connsiteX85" fmla="*/ 1347678 w 1655984"/>
                <a:gd name="connsiteY85" fmla="*/ 637032 h 1292439"/>
                <a:gd name="connsiteX86" fmla="*/ 1165960 w 1655984"/>
                <a:gd name="connsiteY86" fmla="*/ 1002508 h 1292439"/>
                <a:gd name="connsiteX87" fmla="*/ 1074081 w 1655984"/>
                <a:gd name="connsiteY87" fmla="*/ 1076012 h 1292439"/>
                <a:gd name="connsiteX88" fmla="*/ 1069997 w 1655984"/>
                <a:gd name="connsiteY88" fmla="*/ 1104597 h 1292439"/>
                <a:gd name="connsiteX89" fmla="*/ 1086331 w 1655984"/>
                <a:gd name="connsiteY89" fmla="*/ 1112764 h 1292439"/>
                <a:gd name="connsiteX90" fmla="*/ 1098582 w 1655984"/>
                <a:gd name="connsiteY90" fmla="*/ 1108680 h 1292439"/>
                <a:gd name="connsiteX91" fmla="*/ 1114916 w 1655984"/>
                <a:gd name="connsiteY91" fmla="*/ 1096430 h 1292439"/>
                <a:gd name="connsiteX92" fmla="*/ 1088373 w 1655984"/>
                <a:gd name="connsiteY92" fmla="*/ 1251604 h 1292439"/>
                <a:gd name="connsiteX93" fmla="*/ 1088373 w 1655984"/>
                <a:gd name="connsiteY93" fmla="*/ 1253646 h 1292439"/>
                <a:gd name="connsiteX94" fmla="*/ 1088373 w 1655984"/>
                <a:gd name="connsiteY94" fmla="*/ 1253646 h 1292439"/>
                <a:gd name="connsiteX95" fmla="*/ 953616 w 1655984"/>
                <a:gd name="connsiteY95" fmla="*/ 1253646 h 1292439"/>
                <a:gd name="connsiteX96" fmla="*/ 953616 w 1655984"/>
                <a:gd name="connsiteY96" fmla="*/ 1251604 h 1292439"/>
                <a:gd name="connsiteX97" fmla="*/ 941366 w 1655984"/>
                <a:gd name="connsiteY97" fmla="*/ 1182184 h 1292439"/>
                <a:gd name="connsiteX98" fmla="*/ 933199 w 1655984"/>
                <a:gd name="connsiteY98" fmla="*/ 1137265 h 1292439"/>
                <a:gd name="connsiteX99" fmla="*/ 890321 w 1655984"/>
                <a:gd name="connsiteY99" fmla="*/ 1149516 h 1292439"/>
                <a:gd name="connsiteX100" fmla="*/ 735147 w 1655984"/>
                <a:gd name="connsiteY100" fmla="*/ 1169934 h 1292439"/>
                <a:gd name="connsiteX101" fmla="*/ 643267 w 1655984"/>
                <a:gd name="connsiteY101" fmla="*/ 1161767 h 1292439"/>
                <a:gd name="connsiteX102" fmla="*/ 512594 w 1655984"/>
                <a:gd name="connsiteY102" fmla="*/ 1122973 h 1292439"/>
                <a:gd name="connsiteX103" fmla="*/ 486051 w 1655984"/>
                <a:gd name="connsiteY103" fmla="*/ 1133182 h 1292439"/>
                <a:gd name="connsiteX104" fmla="*/ 496260 w 1655984"/>
                <a:gd name="connsiteY104" fmla="*/ 1159725 h 1292439"/>
                <a:gd name="connsiteX105" fmla="*/ 547304 w 1655984"/>
                <a:gd name="connsiteY105" fmla="*/ 1178101 h 1292439"/>
                <a:gd name="connsiteX106" fmla="*/ 549346 w 1655984"/>
                <a:gd name="connsiteY106" fmla="*/ 1186268 h 1292439"/>
                <a:gd name="connsiteX107" fmla="*/ 539137 w 1655984"/>
                <a:gd name="connsiteY107" fmla="*/ 1249563 h 1292439"/>
                <a:gd name="connsiteX108" fmla="*/ 539137 w 1655984"/>
                <a:gd name="connsiteY108" fmla="*/ 1251604 h 1292439"/>
                <a:gd name="connsiteX109" fmla="*/ 539137 w 1655984"/>
                <a:gd name="connsiteY109" fmla="*/ 1251604 h 1292439"/>
                <a:gd name="connsiteX110" fmla="*/ 404380 w 1655984"/>
                <a:gd name="connsiteY110" fmla="*/ 1251604 h 1292439"/>
                <a:gd name="connsiteX111" fmla="*/ 404380 w 1655984"/>
                <a:gd name="connsiteY111" fmla="*/ 1249563 h 1292439"/>
                <a:gd name="connsiteX112" fmla="*/ 373754 w 1655984"/>
                <a:gd name="connsiteY112" fmla="*/ 1063762 h 1292439"/>
                <a:gd name="connsiteX113" fmla="*/ 373754 w 1655984"/>
                <a:gd name="connsiteY113" fmla="*/ 1063762 h 1292439"/>
                <a:gd name="connsiteX114" fmla="*/ 373754 w 1655984"/>
                <a:gd name="connsiteY114" fmla="*/ 1063762 h 1292439"/>
                <a:gd name="connsiteX115" fmla="*/ 349253 w 1655984"/>
                <a:gd name="connsiteY115" fmla="*/ 1018843 h 1292439"/>
                <a:gd name="connsiteX116" fmla="*/ 349253 w 1655984"/>
                <a:gd name="connsiteY116" fmla="*/ 1018843 h 1292439"/>
                <a:gd name="connsiteX117" fmla="*/ 349253 w 1655984"/>
                <a:gd name="connsiteY117" fmla="*/ 1018843 h 1292439"/>
                <a:gd name="connsiteX118" fmla="*/ 206329 w 1655984"/>
                <a:gd name="connsiteY118" fmla="*/ 822833 h 1292439"/>
                <a:gd name="connsiteX119" fmla="*/ 206329 w 1655984"/>
                <a:gd name="connsiteY119" fmla="*/ 822833 h 1292439"/>
                <a:gd name="connsiteX120" fmla="*/ 206329 w 1655984"/>
                <a:gd name="connsiteY120" fmla="*/ 822833 h 1292439"/>
                <a:gd name="connsiteX121" fmla="*/ 153243 w 1655984"/>
                <a:gd name="connsiteY121" fmla="*/ 777914 h 1292439"/>
                <a:gd name="connsiteX122" fmla="*/ 151201 w 1655984"/>
                <a:gd name="connsiteY122" fmla="*/ 777914 h 1292439"/>
                <a:gd name="connsiteX123" fmla="*/ 149159 w 1655984"/>
                <a:gd name="connsiteY123" fmla="*/ 777914 h 1292439"/>
                <a:gd name="connsiteX124" fmla="*/ 73614 w 1655984"/>
                <a:gd name="connsiteY124" fmla="*/ 759538 h 1292439"/>
                <a:gd name="connsiteX125" fmla="*/ 42987 w 1655984"/>
                <a:gd name="connsiteY125" fmla="*/ 718703 h 1292439"/>
                <a:gd name="connsiteX126" fmla="*/ 42987 w 1655984"/>
                <a:gd name="connsiteY126" fmla="*/ 555361 h 129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55984" h="1292439">
                  <a:moveTo>
                    <a:pt x="61363" y="794248"/>
                  </a:moveTo>
                  <a:lnTo>
                    <a:pt x="136909" y="812624"/>
                  </a:lnTo>
                  <a:cubicBezTo>
                    <a:pt x="149159" y="816708"/>
                    <a:pt x="159368" y="824875"/>
                    <a:pt x="165494" y="837125"/>
                  </a:cubicBezTo>
                  <a:cubicBezTo>
                    <a:pt x="200204" y="916754"/>
                    <a:pt x="253290" y="988216"/>
                    <a:pt x="318626" y="1047427"/>
                  </a:cubicBezTo>
                  <a:cubicBezTo>
                    <a:pt x="324751" y="1053553"/>
                    <a:pt x="330877" y="1061720"/>
                    <a:pt x="332919" y="1071929"/>
                  </a:cubicBezTo>
                  <a:lnTo>
                    <a:pt x="363545" y="1257730"/>
                  </a:lnTo>
                  <a:cubicBezTo>
                    <a:pt x="367629" y="1278147"/>
                    <a:pt x="383963" y="1292440"/>
                    <a:pt x="404380" y="1292440"/>
                  </a:cubicBezTo>
                  <a:lnTo>
                    <a:pt x="539137" y="1292440"/>
                  </a:lnTo>
                  <a:cubicBezTo>
                    <a:pt x="559555" y="1292440"/>
                    <a:pt x="575889" y="1278147"/>
                    <a:pt x="579973" y="1257730"/>
                  </a:cubicBezTo>
                  <a:lnTo>
                    <a:pt x="590181" y="1192393"/>
                  </a:lnTo>
                  <a:cubicBezTo>
                    <a:pt x="606516" y="1196477"/>
                    <a:pt x="622850" y="1200560"/>
                    <a:pt x="639184" y="1202602"/>
                  </a:cubicBezTo>
                  <a:lnTo>
                    <a:pt x="655518" y="1204644"/>
                  </a:lnTo>
                  <a:cubicBezTo>
                    <a:pt x="682061" y="1208727"/>
                    <a:pt x="710646" y="1210769"/>
                    <a:pt x="737189" y="1210769"/>
                  </a:cubicBezTo>
                  <a:cubicBezTo>
                    <a:pt x="792317" y="1210769"/>
                    <a:pt x="849486" y="1202602"/>
                    <a:pt x="902572" y="1188309"/>
                  </a:cubicBezTo>
                  <a:lnTo>
                    <a:pt x="914823" y="1257730"/>
                  </a:lnTo>
                  <a:cubicBezTo>
                    <a:pt x="918906" y="1278147"/>
                    <a:pt x="935240" y="1292440"/>
                    <a:pt x="955658" y="1292440"/>
                  </a:cubicBezTo>
                  <a:lnTo>
                    <a:pt x="1090415" y="1292440"/>
                  </a:lnTo>
                  <a:cubicBezTo>
                    <a:pt x="1110833" y="1292440"/>
                    <a:pt x="1127167" y="1278147"/>
                    <a:pt x="1131250" y="1257730"/>
                  </a:cubicBezTo>
                  <a:lnTo>
                    <a:pt x="1161877" y="1071929"/>
                  </a:lnTo>
                  <a:cubicBezTo>
                    <a:pt x="1163918" y="1061720"/>
                    <a:pt x="1168002" y="1053553"/>
                    <a:pt x="1176169" y="1047427"/>
                  </a:cubicBezTo>
                  <a:cubicBezTo>
                    <a:pt x="1182294" y="1041302"/>
                    <a:pt x="1188420" y="1035177"/>
                    <a:pt x="1194545" y="1031093"/>
                  </a:cubicBezTo>
                  <a:lnTo>
                    <a:pt x="1212921" y="1014759"/>
                  </a:lnTo>
                  <a:cubicBezTo>
                    <a:pt x="1317051" y="910629"/>
                    <a:pt x="1388513" y="779956"/>
                    <a:pt x="1388513" y="634990"/>
                  </a:cubicBezTo>
                  <a:cubicBezTo>
                    <a:pt x="1388513" y="600280"/>
                    <a:pt x="1384430" y="567612"/>
                    <a:pt x="1376262" y="534943"/>
                  </a:cubicBezTo>
                  <a:lnTo>
                    <a:pt x="1368095" y="508400"/>
                  </a:lnTo>
                  <a:cubicBezTo>
                    <a:pt x="1396680" y="498192"/>
                    <a:pt x="1425265" y="492066"/>
                    <a:pt x="1455891" y="492066"/>
                  </a:cubicBezTo>
                  <a:cubicBezTo>
                    <a:pt x="1441599" y="516568"/>
                    <a:pt x="1431390" y="543111"/>
                    <a:pt x="1429348" y="569654"/>
                  </a:cubicBezTo>
                  <a:cubicBezTo>
                    <a:pt x="1425265" y="602322"/>
                    <a:pt x="1435474" y="632948"/>
                    <a:pt x="1453850" y="657450"/>
                  </a:cubicBezTo>
                  <a:cubicBezTo>
                    <a:pt x="1470184" y="675825"/>
                    <a:pt x="1494685" y="686034"/>
                    <a:pt x="1519186" y="683993"/>
                  </a:cubicBezTo>
                  <a:cubicBezTo>
                    <a:pt x="1551855" y="681951"/>
                    <a:pt x="1582481" y="661533"/>
                    <a:pt x="1592690" y="628865"/>
                  </a:cubicBezTo>
                  <a:cubicBezTo>
                    <a:pt x="1611066" y="585988"/>
                    <a:pt x="1600857" y="536985"/>
                    <a:pt x="1568189" y="502275"/>
                  </a:cubicBezTo>
                  <a:cubicBezTo>
                    <a:pt x="1557980" y="492066"/>
                    <a:pt x="1547771" y="481857"/>
                    <a:pt x="1535520" y="475732"/>
                  </a:cubicBezTo>
                  <a:cubicBezTo>
                    <a:pt x="1566147" y="465523"/>
                    <a:pt x="1600857" y="461440"/>
                    <a:pt x="1633525" y="465523"/>
                  </a:cubicBezTo>
                  <a:cubicBezTo>
                    <a:pt x="1645776" y="465523"/>
                    <a:pt x="1653943" y="457356"/>
                    <a:pt x="1655985" y="447147"/>
                  </a:cubicBezTo>
                  <a:cubicBezTo>
                    <a:pt x="1655985" y="434897"/>
                    <a:pt x="1647818" y="426730"/>
                    <a:pt x="1637609" y="424688"/>
                  </a:cubicBezTo>
                  <a:lnTo>
                    <a:pt x="1637609" y="424688"/>
                  </a:lnTo>
                  <a:cubicBezTo>
                    <a:pt x="1568189" y="420604"/>
                    <a:pt x="1521228" y="432855"/>
                    <a:pt x="1490601" y="455314"/>
                  </a:cubicBezTo>
                  <a:cubicBezTo>
                    <a:pt x="1445683" y="445106"/>
                    <a:pt x="1398722" y="449189"/>
                    <a:pt x="1355845" y="467565"/>
                  </a:cubicBezTo>
                  <a:lnTo>
                    <a:pt x="1351761" y="455314"/>
                  </a:lnTo>
                  <a:cubicBezTo>
                    <a:pt x="1255798" y="228678"/>
                    <a:pt x="988326" y="63295"/>
                    <a:pt x="735147" y="63295"/>
                  </a:cubicBezTo>
                  <a:cubicBezTo>
                    <a:pt x="647351" y="63295"/>
                    <a:pt x="559555" y="83713"/>
                    <a:pt x="479926" y="120464"/>
                  </a:cubicBezTo>
                  <a:lnTo>
                    <a:pt x="228788" y="2042"/>
                  </a:lnTo>
                  <a:cubicBezTo>
                    <a:pt x="226747" y="0"/>
                    <a:pt x="222663" y="0"/>
                    <a:pt x="220621" y="0"/>
                  </a:cubicBezTo>
                  <a:cubicBezTo>
                    <a:pt x="208371" y="0"/>
                    <a:pt x="200204" y="8167"/>
                    <a:pt x="200204" y="20418"/>
                  </a:cubicBezTo>
                  <a:cubicBezTo>
                    <a:pt x="200204" y="22459"/>
                    <a:pt x="200204" y="24501"/>
                    <a:pt x="200204" y="26543"/>
                  </a:cubicBezTo>
                  <a:lnTo>
                    <a:pt x="281874" y="257263"/>
                  </a:lnTo>
                  <a:cubicBezTo>
                    <a:pt x="275749" y="263388"/>
                    <a:pt x="269624" y="271555"/>
                    <a:pt x="261457" y="279722"/>
                  </a:cubicBezTo>
                  <a:cubicBezTo>
                    <a:pt x="261457" y="279722"/>
                    <a:pt x="259415" y="281764"/>
                    <a:pt x="259415" y="281764"/>
                  </a:cubicBezTo>
                  <a:cubicBezTo>
                    <a:pt x="220621" y="326683"/>
                    <a:pt x="187953" y="377727"/>
                    <a:pt x="163452" y="432855"/>
                  </a:cubicBezTo>
                  <a:cubicBezTo>
                    <a:pt x="159368" y="445106"/>
                    <a:pt x="147118" y="455314"/>
                    <a:pt x="134867" y="457356"/>
                  </a:cubicBezTo>
                  <a:lnTo>
                    <a:pt x="61363" y="475732"/>
                  </a:lnTo>
                  <a:cubicBezTo>
                    <a:pt x="24611" y="483899"/>
                    <a:pt x="-1932" y="518609"/>
                    <a:pt x="110" y="555361"/>
                  </a:cubicBezTo>
                  <a:lnTo>
                    <a:pt x="110" y="714619"/>
                  </a:lnTo>
                  <a:cubicBezTo>
                    <a:pt x="110" y="751371"/>
                    <a:pt x="24611" y="784039"/>
                    <a:pt x="61363" y="794248"/>
                  </a:cubicBezTo>
                  <a:close/>
                  <a:moveTo>
                    <a:pt x="1470184" y="573737"/>
                  </a:moveTo>
                  <a:cubicBezTo>
                    <a:pt x="1472226" y="547194"/>
                    <a:pt x="1482434" y="522693"/>
                    <a:pt x="1498769" y="502275"/>
                  </a:cubicBezTo>
                  <a:cubicBezTo>
                    <a:pt x="1515103" y="510442"/>
                    <a:pt x="1529395" y="520651"/>
                    <a:pt x="1539604" y="532902"/>
                  </a:cubicBezTo>
                  <a:cubicBezTo>
                    <a:pt x="1560022" y="553319"/>
                    <a:pt x="1568189" y="585988"/>
                    <a:pt x="1555938" y="614572"/>
                  </a:cubicBezTo>
                  <a:cubicBezTo>
                    <a:pt x="1551855" y="630907"/>
                    <a:pt x="1535520" y="643157"/>
                    <a:pt x="1519186" y="643157"/>
                  </a:cubicBezTo>
                  <a:cubicBezTo>
                    <a:pt x="1506936" y="643157"/>
                    <a:pt x="1492643" y="639074"/>
                    <a:pt x="1484476" y="628865"/>
                  </a:cubicBezTo>
                  <a:cubicBezTo>
                    <a:pt x="1472226" y="614572"/>
                    <a:pt x="1468142" y="594155"/>
                    <a:pt x="1470184" y="573737"/>
                  </a:cubicBezTo>
                  <a:close/>
                  <a:moveTo>
                    <a:pt x="40946" y="555361"/>
                  </a:moveTo>
                  <a:cubicBezTo>
                    <a:pt x="38904" y="536985"/>
                    <a:pt x="53196" y="520651"/>
                    <a:pt x="69530" y="516568"/>
                  </a:cubicBezTo>
                  <a:lnTo>
                    <a:pt x="69530" y="516568"/>
                  </a:lnTo>
                  <a:lnTo>
                    <a:pt x="69530" y="516568"/>
                  </a:lnTo>
                  <a:lnTo>
                    <a:pt x="143034" y="498192"/>
                  </a:lnTo>
                  <a:lnTo>
                    <a:pt x="143034" y="498192"/>
                  </a:lnTo>
                  <a:lnTo>
                    <a:pt x="143034" y="498192"/>
                  </a:lnTo>
                  <a:cubicBezTo>
                    <a:pt x="167535" y="492066"/>
                    <a:pt x="189995" y="473690"/>
                    <a:pt x="198162" y="449189"/>
                  </a:cubicBezTo>
                  <a:cubicBezTo>
                    <a:pt x="218580" y="402228"/>
                    <a:pt x="247164" y="359351"/>
                    <a:pt x="279833" y="320558"/>
                  </a:cubicBezTo>
                  <a:lnTo>
                    <a:pt x="279833" y="320558"/>
                  </a:lnTo>
                  <a:cubicBezTo>
                    <a:pt x="302292" y="296056"/>
                    <a:pt x="324751" y="273597"/>
                    <a:pt x="351294" y="253179"/>
                  </a:cubicBezTo>
                  <a:cubicBezTo>
                    <a:pt x="359462" y="247054"/>
                    <a:pt x="361503" y="232762"/>
                    <a:pt x="353336" y="224595"/>
                  </a:cubicBezTo>
                  <a:cubicBezTo>
                    <a:pt x="347211" y="216428"/>
                    <a:pt x="332919" y="214386"/>
                    <a:pt x="324751" y="222553"/>
                  </a:cubicBezTo>
                  <a:lnTo>
                    <a:pt x="324751" y="222553"/>
                  </a:lnTo>
                  <a:cubicBezTo>
                    <a:pt x="324751" y="222553"/>
                    <a:pt x="318626" y="226636"/>
                    <a:pt x="312501" y="232762"/>
                  </a:cubicBezTo>
                  <a:lnTo>
                    <a:pt x="253290" y="63295"/>
                  </a:lnTo>
                  <a:cubicBezTo>
                    <a:pt x="253290" y="63295"/>
                    <a:pt x="253290" y="63295"/>
                    <a:pt x="253290" y="63295"/>
                  </a:cubicBezTo>
                  <a:cubicBezTo>
                    <a:pt x="253290" y="63295"/>
                    <a:pt x="253290" y="63295"/>
                    <a:pt x="253290" y="63295"/>
                  </a:cubicBezTo>
                  <a:lnTo>
                    <a:pt x="459508" y="161300"/>
                  </a:lnTo>
                  <a:lnTo>
                    <a:pt x="475842" y="169467"/>
                  </a:lnTo>
                  <a:lnTo>
                    <a:pt x="492177" y="161300"/>
                  </a:lnTo>
                  <a:cubicBezTo>
                    <a:pt x="571806" y="122506"/>
                    <a:pt x="653476" y="104130"/>
                    <a:pt x="735147" y="104130"/>
                  </a:cubicBezTo>
                  <a:cubicBezTo>
                    <a:pt x="976076" y="104130"/>
                    <a:pt x="1225172" y="261346"/>
                    <a:pt x="1312968" y="471649"/>
                  </a:cubicBezTo>
                  <a:lnTo>
                    <a:pt x="1337469" y="547194"/>
                  </a:lnTo>
                  <a:cubicBezTo>
                    <a:pt x="1345636" y="575779"/>
                    <a:pt x="1347678" y="606405"/>
                    <a:pt x="1347678" y="637032"/>
                  </a:cubicBezTo>
                  <a:cubicBezTo>
                    <a:pt x="1347678" y="765663"/>
                    <a:pt x="1284383" y="894295"/>
                    <a:pt x="1165960" y="1002508"/>
                  </a:cubicBezTo>
                  <a:cubicBezTo>
                    <a:pt x="1127167" y="1037219"/>
                    <a:pt x="1076122" y="1076012"/>
                    <a:pt x="1074081" y="1076012"/>
                  </a:cubicBezTo>
                  <a:cubicBezTo>
                    <a:pt x="1065914" y="1082138"/>
                    <a:pt x="1063872" y="1096430"/>
                    <a:pt x="1069997" y="1104597"/>
                  </a:cubicBezTo>
                  <a:cubicBezTo>
                    <a:pt x="1074081" y="1108680"/>
                    <a:pt x="1080206" y="1112764"/>
                    <a:pt x="1086331" y="1112764"/>
                  </a:cubicBezTo>
                  <a:cubicBezTo>
                    <a:pt x="1090415" y="1112764"/>
                    <a:pt x="1094498" y="1110722"/>
                    <a:pt x="1098582" y="1108680"/>
                  </a:cubicBezTo>
                  <a:cubicBezTo>
                    <a:pt x="1098582" y="1108680"/>
                    <a:pt x="1104707" y="1102555"/>
                    <a:pt x="1114916" y="1096430"/>
                  </a:cubicBezTo>
                  <a:lnTo>
                    <a:pt x="1088373" y="1251604"/>
                  </a:lnTo>
                  <a:cubicBezTo>
                    <a:pt x="1088373" y="1251604"/>
                    <a:pt x="1088373" y="1253646"/>
                    <a:pt x="1088373" y="1253646"/>
                  </a:cubicBezTo>
                  <a:lnTo>
                    <a:pt x="1088373" y="1253646"/>
                  </a:lnTo>
                  <a:lnTo>
                    <a:pt x="953616" y="1253646"/>
                  </a:lnTo>
                  <a:cubicBezTo>
                    <a:pt x="953616" y="1253646"/>
                    <a:pt x="953616" y="1253646"/>
                    <a:pt x="953616" y="1251604"/>
                  </a:cubicBezTo>
                  <a:lnTo>
                    <a:pt x="941366" y="1182184"/>
                  </a:lnTo>
                  <a:lnTo>
                    <a:pt x="933199" y="1137265"/>
                  </a:lnTo>
                  <a:lnTo>
                    <a:pt x="890321" y="1149516"/>
                  </a:lnTo>
                  <a:cubicBezTo>
                    <a:pt x="839277" y="1163808"/>
                    <a:pt x="788233" y="1169934"/>
                    <a:pt x="735147" y="1169934"/>
                  </a:cubicBezTo>
                  <a:cubicBezTo>
                    <a:pt x="704520" y="1169934"/>
                    <a:pt x="673894" y="1167892"/>
                    <a:pt x="643267" y="1161767"/>
                  </a:cubicBezTo>
                  <a:cubicBezTo>
                    <a:pt x="598348" y="1153599"/>
                    <a:pt x="555471" y="1139307"/>
                    <a:pt x="512594" y="1122973"/>
                  </a:cubicBezTo>
                  <a:cubicBezTo>
                    <a:pt x="502385" y="1118889"/>
                    <a:pt x="490135" y="1122973"/>
                    <a:pt x="486051" y="1133182"/>
                  </a:cubicBezTo>
                  <a:cubicBezTo>
                    <a:pt x="481968" y="1143391"/>
                    <a:pt x="486051" y="1155641"/>
                    <a:pt x="496260" y="1159725"/>
                  </a:cubicBezTo>
                  <a:cubicBezTo>
                    <a:pt x="508511" y="1165850"/>
                    <a:pt x="526887" y="1171975"/>
                    <a:pt x="547304" y="1178101"/>
                  </a:cubicBezTo>
                  <a:lnTo>
                    <a:pt x="549346" y="1186268"/>
                  </a:lnTo>
                  <a:lnTo>
                    <a:pt x="539137" y="1249563"/>
                  </a:lnTo>
                  <a:cubicBezTo>
                    <a:pt x="539137" y="1251604"/>
                    <a:pt x="539137" y="1251604"/>
                    <a:pt x="539137" y="1251604"/>
                  </a:cubicBezTo>
                  <a:lnTo>
                    <a:pt x="539137" y="1251604"/>
                  </a:lnTo>
                  <a:lnTo>
                    <a:pt x="404380" y="1251604"/>
                  </a:lnTo>
                  <a:cubicBezTo>
                    <a:pt x="404380" y="1251604"/>
                    <a:pt x="404380" y="1249563"/>
                    <a:pt x="404380" y="1249563"/>
                  </a:cubicBezTo>
                  <a:lnTo>
                    <a:pt x="373754" y="1063762"/>
                  </a:lnTo>
                  <a:lnTo>
                    <a:pt x="373754" y="1063762"/>
                  </a:lnTo>
                  <a:lnTo>
                    <a:pt x="373754" y="1063762"/>
                  </a:lnTo>
                  <a:cubicBezTo>
                    <a:pt x="369670" y="1047427"/>
                    <a:pt x="361503" y="1031093"/>
                    <a:pt x="349253" y="1018843"/>
                  </a:cubicBezTo>
                  <a:lnTo>
                    <a:pt x="349253" y="1018843"/>
                  </a:lnTo>
                  <a:lnTo>
                    <a:pt x="349253" y="1018843"/>
                  </a:lnTo>
                  <a:cubicBezTo>
                    <a:pt x="288000" y="963715"/>
                    <a:pt x="238997" y="896337"/>
                    <a:pt x="206329" y="822833"/>
                  </a:cubicBezTo>
                  <a:lnTo>
                    <a:pt x="206329" y="822833"/>
                  </a:lnTo>
                  <a:lnTo>
                    <a:pt x="206329" y="822833"/>
                  </a:lnTo>
                  <a:cubicBezTo>
                    <a:pt x="196120" y="802415"/>
                    <a:pt x="177744" y="786081"/>
                    <a:pt x="153243" y="777914"/>
                  </a:cubicBezTo>
                  <a:lnTo>
                    <a:pt x="151201" y="777914"/>
                  </a:lnTo>
                  <a:lnTo>
                    <a:pt x="149159" y="777914"/>
                  </a:lnTo>
                  <a:lnTo>
                    <a:pt x="73614" y="759538"/>
                  </a:lnTo>
                  <a:cubicBezTo>
                    <a:pt x="55238" y="755455"/>
                    <a:pt x="42987" y="739120"/>
                    <a:pt x="42987" y="718703"/>
                  </a:cubicBezTo>
                  <a:lnTo>
                    <a:pt x="42987" y="555361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3A7D91-039C-424F-B73D-160577AFF115}"/>
                </a:ext>
              </a:extLst>
            </p:cNvPr>
            <p:cNvSpPr/>
            <p:nvPr/>
          </p:nvSpPr>
          <p:spPr>
            <a:xfrm>
              <a:off x="3376901" y="919274"/>
              <a:ext cx="415076" cy="93444"/>
            </a:xfrm>
            <a:custGeom>
              <a:avLst/>
              <a:gdLst>
                <a:gd name="connsiteX0" fmla="*/ 27617 w 415076"/>
                <a:gd name="connsiteY0" fmla="*/ 53086 h 93444"/>
                <a:gd name="connsiteX1" fmla="*/ 148081 w 415076"/>
                <a:gd name="connsiteY1" fmla="*/ 38794 h 93444"/>
                <a:gd name="connsiteX2" fmla="*/ 386968 w 415076"/>
                <a:gd name="connsiteY2" fmla="*/ 91880 h 93444"/>
                <a:gd name="connsiteX3" fmla="*/ 413511 w 415076"/>
                <a:gd name="connsiteY3" fmla="*/ 81671 h 93444"/>
                <a:gd name="connsiteX4" fmla="*/ 403302 w 415076"/>
                <a:gd name="connsiteY4" fmla="*/ 55128 h 93444"/>
                <a:gd name="connsiteX5" fmla="*/ 403302 w 415076"/>
                <a:gd name="connsiteY5" fmla="*/ 55128 h 93444"/>
                <a:gd name="connsiteX6" fmla="*/ 148081 w 415076"/>
                <a:gd name="connsiteY6" fmla="*/ 0 h 93444"/>
                <a:gd name="connsiteX7" fmla="*/ 15366 w 415076"/>
                <a:gd name="connsiteY7" fmla="*/ 16334 h 93444"/>
                <a:gd name="connsiteX8" fmla="*/ 1074 w 415076"/>
                <a:gd name="connsiteY8" fmla="*/ 40835 h 93444"/>
                <a:gd name="connsiteX9" fmla="*/ 25575 w 415076"/>
                <a:gd name="connsiteY9" fmla="*/ 55128 h 93444"/>
                <a:gd name="connsiteX10" fmla="*/ 25575 w 415076"/>
                <a:gd name="connsiteY10" fmla="*/ 55128 h 93444"/>
                <a:gd name="connsiteX11" fmla="*/ 27617 w 415076"/>
                <a:gd name="connsiteY11" fmla="*/ 53086 h 9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076" h="93444">
                  <a:moveTo>
                    <a:pt x="27617" y="53086"/>
                  </a:moveTo>
                  <a:cubicBezTo>
                    <a:pt x="66411" y="42877"/>
                    <a:pt x="107246" y="38794"/>
                    <a:pt x="148081" y="38794"/>
                  </a:cubicBezTo>
                  <a:cubicBezTo>
                    <a:pt x="229752" y="40835"/>
                    <a:pt x="311423" y="57170"/>
                    <a:pt x="386968" y="91880"/>
                  </a:cubicBezTo>
                  <a:cubicBezTo>
                    <a:pt x="397177" y="95963"/>
                    <a:pt x="409428" y="91880"/>
                    <a:pt x="413511" y="81671"/>
                  </a:cubicBezTo>
                  <a:cubicBezTo>
                    <a:pt x="417595" y="71462"/>
                    <a:pt x="413511" y="59211"/>
                    <a:pt x="403302" y="55128"/>
                  </a:cubicBezTo>
                  <a:lnTo>
                    <a:pt x="403302" y="55128"/>
                  </a:lnTo>
                  <a:cubicBezTo>
                    <a:pt x="323673" y="18376"/>
                    <a:pt x="235877" y="0"/>
                    <a:pt x="148081" y="0"/>
                  </a:cubicBezTo>
                  <a:cubicBezTo>
                    <a:pt x="103162" y="0"/>
                    <a:pt x="58243" y="6125"/>
                    <a:pt x="15366" y="16334"/>
                  </a:cubicBezTo>
                  <a:cubicBezTo>
                    <a:pt x="5157" y="18376"/>
                    <a:pt x="-3010" y="30627"/>
                    <a:pt x="1074" y="40835"/>
                  </a:cubicBezTo>
                  <a:cubicBezTo>
                    <a:pt x="5157" y="51044"/>
                    <a:pt x="15366" y="59211"/>
                    <a:pt x="25575" y="55128"/>
                  </a:cubicBezTo>
                  <a:lnTo>
                    <a:pt x="25575" y="55128"/>
                  </a:lnTo>
                  <a:cubicBezTo>
                    <a:pt x="25575" y="53086"/>
                    <a:pt x="25575" y="53086"/>
                    <a:pt x="27617" y="53086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8C3E49-75AD-41DA-B558-61525E189B28}"/>
              </a:ext>
            </a:extLst>
          </p:cNvPr>
          <p:cNvSpPr txBox="1"/>
          <p:nvPr/>
        </p:nvSpPr>
        <p:spPr>
          <a:xfrm>
            <a:off x="7028718" y="2212861"/>
            <a:ext cx="4658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dirty="0">
                <a:latin typeface="+mj-lt"/>
              </a:rPr>
              <a:t>campaigns are </a:t>
            </a:r>
            <a:r>
              <a:rPr kumimoji="0" lang="en-GB" sz="4000" b="1" i="0" u="none" strike="noStrike" kern="1200" cap="all" spc="0" normalizeH="0" baseline="0" noProof="0" dirty="0">
                <a:ln>
                  <a:noFill/>
                </a:ln>
                <a:solidFill>
                  <a:srgbClr val="E3201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52</a:t>
            </a:r>
            <a:r>
              <a:rPr kumimoji="0" lang="en-GB" sz="2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%</a:t>
            </a:r>
            <a:r>
              <a:rPr lang="en-GB" sz="3200" b="1" cap="all" dirty="0">
                <a:latin typeface="+mj-lt"/>
              </a:rPr>
              <a:t> more likely to report roi benefits when mail is in the mix</a:t>
            </a:r>
          </a:p>
        </p:txBody>
      </p:sp>
      <p:pic>
        <p:nvPicPr>
          <p:cNvPr id="11" name="Picture 2" descr="WARC releases 'Rethinking Brand for the Rise of Digital Commerce', a new  white paper reframing brand-building in the post-pandemic era">
            <a:extLst>
              <a:ext uri="{FF2B5EF4-FFF2-40B4-BE49-F238E27FC236}">
                <a16:creationId xmlns:a16="http://schemas.microsoft.com/office/drawing/2014/main" id="{2097B73B-0013-49F0-931D-5E0BC869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580" y="193813"/>
            <a:ext cx="1754270" cy="4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3A8E62-1753-4CAB-9C97-D22E9112CDCA}"/>
              </a:ext>
            </a:extLst>
          </p:cNvPr>
          <p:cNvSpPr txBox="1"/>
          <p:nvPr/>
        </p:nvSpPr>
        <p:spPr>
          <a:xfrm>
            <a:off x="8084566" y="6314968"/>
            <a:ext cx="3591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WARC “Driving Effectiveness with Direct Mail” 2021</a:t>
            </a:r>
          </a:p>
        </p:txBody>
      </p:sp>
    </p:spTree>
    <p:extLst>
      <p:ext uri="{BB962C8B-B14F-4D97-AF65-F5344CB8AC3E}">
        <p14:creationId xmlns:p14="http://schemas.microsoft.com/office/powerpoint/2010/main" val="49295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EBADE-3502-4EC9-B019-E964BBD7CB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9FC5D0-5904-4EBE-80AE-A07EB742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creates commercial actions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F599-35C0-4C92-B60E-26CC87C3B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Which have risen since 2022 and remained buoyant into 2023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3AD9FE4-5B34-438C-9657-F9513DF9B79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3281245"/>
              </p:ext>
            </p:extLst>
          </p:nvPr>
        </p:nvGraphicFramePr>
        <p:xfrm>
          <a:off x="423863" y="1781175"/>
          <a:ext cx="11333162" cy="400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DEC0A6-ACA6-4DC6-B2A4-2CD2467E7AA1}"/>
              </a:ext>
            </a:extLst>
          </p:cNvPr>
          <p:cNvSpPr txBox="1"/>
          <p:nvPr/>
        </p:nvSpPr>
        <p:spPr>
          <a:xfrm>
            <a:off x="829945" y="6342400"/>
            <a:ext cx="5293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Advertising Mail, All Commercial Actions, Q1 2022 – Q3 2023, n=10,997</a:t>
            </a:r>
          </a:p>
        </p:txBody>
      </p:sp>
    </p:spTree>
    <p:extLst>
      <p:ext uri="{BB962C8B-B14F-4D97-AF65-F5344CB8AC3E}">
        <p14:creationId xmlns:p14="http://schemas.microsoft.com/office/powerpoint/2010/main" val="2151724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7" ma:contentTypeDescription="Create a new document." ma:contentTypeScope="" ma:versionID="73b2507ab5445555b05777d4b91d351f">
  <xsd:schema xmlns:xsd="http://www.w3.org/2001/XMLSchema" xmlns:xs="http://www.w3.org/2001/XMLSchema" xmlns:p="http://schemas.microsoft.com/office/2006/metadata/properties" xmlns:ns2="4be9f171-eef0-4f28-8842-fd062038bb63" xmlns:ns3="b00cedf0-f603-49fc-9524-e6cb166a8c07" targetNamespace="http://schemas.microsoft.com/office/2006/metadata/properties" ma:root="true" ma:fieldsID="9b3a551a441ddf4a6d55beee7a7a5ec1" ns2:_="" ns3:_="">
    <xsd:import namespace="4be9f171-eef0-4f28-8842-fd062038bb63"/>
    <xsd:import namespace="b00cedf0-f603-49fc-9524-e6cb166a8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cedf0-f603-49fc-9524-e6cb166a8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6C021C-3D16-41F5-AE93-78570B3BB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b00cedf0-f603-49fc-9524-e6cb166a8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1A0B5A-0F16-41B3-8A2F-1F42330CA88E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b00cedf0-f603-49fc-9524-e6cb166a8c07"/>
    <ds:schemaRef ds:uri="4be9f171-eef0-4f28-8842-fd062038bb6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676</Words>
  <Application>Microsoft Office PowerPoint</Application>
  <PresentationFormat>Widescreen</PresentationFormat>
  <Paragraphs>114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Cavolini</vt:lpstr>
      <vt:lpstr>Century Gothic</vt:lpstr>
      <vt:lpstr>Impact</vt:lpstr>
      <vt:lpstr>Wingdings</vt:lpstr>
      <vt:lpstr>Office Theme</vt:lpstr>
      <vt:lpstr>MAIL DRIVES POWERFUL COMMERCIAL OUTCOMES</vt:lpstr>
      <vt:lpstr>Engagement with mail is on the rise</vt:lpstr>
      <vt:lpstr>MAIL INTERACTIONS are growing</vt:lpstr>
      <vt:lpstr>Effectiveness Increases when mail is in the mix</vt:lpstr>
      <vt:lpstr>PowerPoint Presentation</vt:lpstr>
      <vt:lpstr>PowerPoint Presentation</vt:lpstr>
      <vt:lpstr>PowerPoint Presentation</vt:lpstr>
      <vt:lpstr>PowerPoint Presentation</vt:lpstr>
      <vt:lpstr>Mail creates commercial actions</vt:lpstr>
      <vt:lpstr>Mail delivers multiple commercial actions </vt:lpstr>
      <vt:lpstr>MAIL builds positive brand perceptions</vt:lpstr>
      <vt:lpstr>Mail drives high response</vt:lpstr>
      <vt:lpstr>Roi, cpa &amp; aov benchmarks for mail</vt:lpstr>
      <vt:lpstr>Cold direct mail response rates by sector</vt:lpstr>
      <vt:lpstr>PLEASE USE THESE SLIDES FREELY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35</cp:revision>
  <dcterms:created xsi:type="dcterms:W3CDTF">2018-10-03T11:19:32Z</dcterms:created>
  <dcterms:modified xsi:type="dcterms:W3CDTF">2024-02-08T14:57:19Z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2024-02-08T14:05:52Z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