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5"/>
  </p:notesMasterIdLst>
  <p:handoutMasterIdLst>
    <p:handoutMasterId r:id="rId16"/>
  </p:handoutMasterIdLst>
  <p:sldIdLst>
    <p:sldId id="340" r:id="rId5"/>
    <p:sldId id="337" r:id="rId6"/>
    <p:sldId id="355" r:id="rId7"/>
    <p:sldId id="382" r:id="rId8"/>
    <p:sldId id="383" r:id="rId9"/>
    <p:sldId id="388" r:id="rId10"/>
    <p:sldId id="378" r:id="rId11"/>
    <p:sldId id="376" r:id="rId12"/>
    <p:sldId id="330" r:id="rId13"/>
    <p:sldId id="387"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47" userDrawn="1">
          <p15:clr>
            <a:srgbClr val="A4A3A4"/>
          </p15:clr>
        </p15:guide>
        <p15:guide id="4" orient="horz" pos="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41D"/>
    <a:srgbClr val="F2F2F2"/>
    <a:srgbClr val="E32019"/>
    <a:srgbClr val="95C121"/>
    <a:srgbClr val="000000"/>
    <a:srgbClr val="FDC304"/>
    <a:srgbClr val="82CBD4"/>
    <a:srgbClr val="EF7E05"/>
    <a:srgbClr val="1BACE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autoAdjust="0"/>
    <p:restoredTop sz="90667" autoAdjust="0"/>
  </p:normalViewPr>
  <p:slideViewPr>
    <p:cSldViewPr snapToGrid="0">
      <p:cViewPr>
        <p:scale>
          <a:sx n="60" d="100"/>
          <a:sy n="60" d="100"/>
        </p:scale>
        <p:origin x="296" y="56"/>
      </p:cViewPr>
      <p:guideLst>
        <p:guide orient="horz" pos="2160"/>
        <p:guide pos="3840"/>
        <p:guide pos="347"/>
        <p:guide orient="horz" pos="368"/>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67" d="100"/>
          <a:sy n="67" d="100"/>
        </p:scale>
        <p:origin x="18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10/10/2023</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10/10/2023</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278802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9525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267846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242961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297202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257117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35573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165334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190830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ouble Header, Wave">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C11561B-0525-7273-D4CC-2E58BFEC6A6B}"/>
              </a:ext>
            </a:extLst>
          </p:cNvPr>
          <p:cNvSpPr>
            <a:spLocks noGrp="1"/>
          </p:cNvSpPr>
          <p:nvPr>
            <p:ph type="pic" sz="quarter" idx="16"/>
          </p:nvPr>
        </p:nvSpPr>
        <p:spPr>
          <a:xfrm>
            <a:off x="6096000" y="0"/>
            <a:ext cx="6096000" cy="6858000"/>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90E825CF-995F-FB9F-F067-A2EFB3E2D5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404" r="11961"/>
          <a:stretch/>
        </p:blipFill>
        <p:spPr>
          <a:xfrm>
            <a:off x="10752141" y="-1"/>
            <a:ext cx="1439859" cy="1665091"/>
          </a:xfrm>
          <a:prstGeom prst="rect">
            <a:avLst/>
          </a:prstGeom>
        </p:spPr>
      </p:pic>
    </p:spTree>
    <p:extLst>
      <p:ext uri="{BB962C8B-B14F-4D97-AF65-F5344CB8AC3E}">
        <p14:creationId xmlns:p14="http://schemas.microsoft.com/office/powerpoint/2010/main" val="1978594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Building Imag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t="961" r="961"/>
          <a:stretch/>
        </p:blipFill>
        <p:spPr>
          <a:xfrm>
            <a:off x="-22254"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pic>
        <p:nvPicPr>
          <p:cNvPr id="3" name="Picture 2">
            <a:extLst>
              <a:ext uri="{FF2B5EF4-FFF2-40B4-BE49-F238E27FC236}">
                <a16:creationId xmlns:a16="http://schemas.microsoft.com/office/drawing/2014/main" id="{6B3E77BB-E3F9-D456-CFF7-86F210897D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1530" t="1798" r="-28052"/>
          <a:stretch/>
        </p:blipFill>
        <p:spPr>
          <a:xfrm>
            <a:off x="-1" y="0"/>
            <a:ext cx="2346385" cy="2352086"/>
          </a:xfrm>
          <a:prstGeom prst="rect">
            <a:avLst/>
          </a:prstGeom>
        </p:spPr>
      </p:pic>
    </p:spTree>
    <p:extLst>
      <p:ext uri="{BB962C8B-B14F-4D97-AF65-F5344CB8AC3E}">
        <p14:creationId xmlns:p14="http://schemas.microsoft.com/office/powerpoint/2010/main" val="38963092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72" r:id="rId1"/>
    <p:sldLayoutId id="2147483742" r:id="rId2"/>
    <p:sldLayoutId id="2147483767" r:id="rId3"/>
    <p:sldLayoutId id="2147483778" r:id="rId4"/>
    <p:sldLayoutId id="214748373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marketreach.co.uk/mail-sustainability" TargetMode="External"/><Relationship Id="rId5" Type="http://schemas.openxmlformats.org/officeDocument/2006/relationships/image" Target="../media/image36.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www.paperadvance.com/mills-technologies/power-and-energy/the-clean-energy-efficient-pulp-and-paper-mill.html" TargetMode="External"/><Relationship Id="rId13" Type="http://schemas.openxmlformats.org/officeDocument/2006/relationships/hyperlink" Target="https://www.twosides.info/UK/environmental-benefits-of-paper-recycling/" TargetMode="External"/><Relationship Id="rId3" Type="http://schemas.openxmlformats.org/officeDocument/2006/relationships/image" Target="../media/image2.emf"/><Relationship Id="rId7" Type="http://schemas.openxmlformats.org/officeDocument/2006/relationships/hyperlink" Target="https://www.twosides.info/papers-water-consumption" TargetMode="External"/><Relationship Id="rId12" Type="http://schemas.openxmlformats.org/officeDocument/2006/relationships/hyperlink" Target="https://thecpi.org.uk/library/PDF/Public/Publications/Other/Myths%20and%20the%20Fact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sc.org/en/why-forests-matter" TargetMode="External"/><Relationship Id="rId11" Type="http://schemas.openxmlformats.org/officeDocument/2006/relationships/hyperlink" Target="https://www.royalmail.com/sustainability/environment/net-zero" TargetMode="External"/><Relationship Id="rId5" Type="http://schemas.openxmlformats.org/officeDocument/2006/relationships/image" Target="../media/image25.emf"/><Relationship Id="rId15" Type="http://schemas.openxmlformats.org/officeDocument/2006/relationships/image" Target="../media/image27.emf"/><Relationship Id="rId10" Type="http://schemas.openxmlformats.org/officeDocument/2006/relationships/hyperlink" Target="https://inside-packaging.nridigital.com/packaging_sep20/eco_friendly_inks_colour" TargetMode="External"/><Relationship Id="rId4" Type="http://schemas.openxmlformats.org/officeDocument/2006/relationships/image" Target="../media/image24.emf"/><Relationship Id="rId9" Type="http://schemas.openxmlformats.org/officeDocument/2006/relationships/hyperlink" Target="https://thecpi.org.uk/library/PDF/Public/Key-Issues/Bio-economy/ECF-TCF/environmental_aspects_ECF_TCF.pdf" TargetMode="External"/><Relationship Id="rId1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1.png"/><Relationship Id="rId7" Type="http://schemas.openxmlformats.org/officeDocument/2006/relationships/hyperlink" Target="https://www.marketreach.co.uk/mail-sustainabil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B13176-531D-E407-ECBC-F539B6E86C7A}"/>
              </a:ext>
            </a:extLst>
          </p:cNvPr>
          <p:cNvSpPr>
            <a:spLocks noGrp="1"/>
          </p:cNvSpPr>
          <p:nvPr>
            <p:ph type="sldNum" sz="quarter" idx="15"/>
          </p:nvPr>
        </p:nvSpPr>
        <p:spPr/>
        <p:txBody>
          <a:bodyPr/>
          <a:lstStyle/>
          <a:p>
            <a:fld id="{3787542D-5C6B-4EB3-96EB-9B37C3D5D2F8}" type="slidenum">
              <a:rPr lang="en-GB" smtClean="0"/>
              <a:t>1</a:t>
            </a:fld>
            <a:endParaRPr lang="en-GB" dirty="0"/>
          </a:p>
        </p:txBody>
      </p:sp>
      <p:pic>
        <p:nvPicPr>
          <p:cNvPr id="20" name="Content Placeholder 19" descr="A close up of an eye&#10;&#10;Description automatically generated">
            <a:extLst>
              <a:ext uri="{FF2B5EF4-FFF2-40B4-BE49-F238E27FC236}">
                <a16:creationId xmlns:a16="http://schemas.microsoft.com/office/drawing/2014/main" id="{55DE2886-BDF2-37BB-A1F4-939D6CF1A745}"/>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287895" cy="6858001"/>
          </a:xfrm>
        </p:spPr>
      </p:pic>
      <p:sp>
        <p:nvSpPr>
          <p:cNvPr id="22" name="TextBox 21">
            <a:extLst>
              <a:ext uri="{FF2B5EF4-FFF2-40B4-BE49-F238E27FC236}">
                <a16:creationId xmlns:a16="http://schemas.microsoft.com/office/drawing/2014/main" id="{34B11254-147C-ECE5-017B-790DF94EF97A}"/>
              </a:ext>
            </a:extLst>
          </p:cNvPr>
          <p:cNvSpPr txBox="1"/>
          <p:nvPr/>
        </p:nvSpPr>
        <p:spPr>
          <a:xfrm>
            <a:off x="1032933" y="2644170"/>
            <a:ext cx="10126133" cy="1569660"/>
          </a:xfrm>
          <a:prstGeom prst="rect">
            <a:avLst/>
          </a:prstGeom>
          <a:noFill/>
        </p:spPr>
        <p:txBody>
          <a:bodyPr wrap="square" lIns="91440" tIns="45720" rIns="91440" bIns="45720" anchor="t">
            <a:spAutoFit/>
          </a:bodyPr>
          <a:lstStyle/>
          <a:p>
            <a:pPr algn="ctr"/>
            <a:r>
              <a:rPr lang="en-GB" sz="4800" b="1" dirty="0">
                <a:solidFill>
                  <a:schemeClr val="bg1"/>
                </a:solidFill>
                <a:latin typeface="+mj-lt"/>
              </a:rPr>
              <a:t>DISCOVER THE CIRCULAR ADVANTAGE OF MAIL</a:t>
            </a:r>
          </a:p>
        </p:txBody>
      </p:sp>
      <p:pic>
        <p:nvPicPr>
          <p:cNvPr id="5" name="Picture 4">
            <a:extLst>
              <a:ext uri="{FF2B5EF4-FFF2-40B4-BE49-F238E27FC236}">
                <a16:creationId xmlns:a16="http://schemas.microsoft.com/office/drawing/2014/main" id="{C55FC404-8743-5019-CA7C-51D7112A57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54208" y="369843"/>
            <a:ext cx="2645519" cy="419298"/>
          </a:xfrm>
          <a:prstGeom prst="rect">
            <a:avLst/>
          </a:prstGeom>
        </p:spPr>
      </p:pic>
    </p:spTree>
    <p:extLst>
      <p:ext uri="{BB962C8B-B14F-4D97-AF65-F5344CB8AC3E}">
        <p14:creationId xmlns:p14="http://schemas.microsoft.com/office/powerpoint/2010/main" val="225414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A7FF18-B5F9-11AB-9D21-3E2C62E7F907}"/>
              </a:ext>
            </a:extLst>
          </p:cNvPr>
          <p:cNvSpPr>
            <a:spLocks noGrp="1"/>
          </p:cNvSpPr>
          <p:nvPr>
            <p:ph type="title"/>
          </p:nvPr>
        </p:nvSpPr>
        <p:spPr>
          <a:xfrm>
            <a:off x="6712834" y="3429000"/>
            <a:ext cx="6586491" cy="1286160"/>
          </a:xfrm>
        </p:spPr>
        <p:txBody>
          <a:bodyPr vert="horz" lIns="91440" tIns="45720" rIns="91440" bIns="45720" rtlCol="0" anchor="b">
            <a:normAutofit/>
          </a:bodyPr>
          <a:lstStyle/>
          <a:p>
            <a:pPr>
              <a:lnSpc>
                <a:spcPct val="90000"/>
              </a:lnSpc>
            </a:pPr>
            <a:r>
              <a:rPr lang="en-US" sz="4800" dirty="0"/>
              <a:t>THANK YOU</a:t>
            </a:r>
          </a:p>
        </p:txBody>
      </p:sp>
      <p:pic>
        <p:nvPicPr>
          <p:cNvPr id="8" name="Picture 7">
            <a:extLst>
              <a:ext uri="{FF2B5EF4-FFF2-40B4-BE49-F238E27FC236}">
                <a16:creationId xmlns:a16="http://schemas.microsoft.com/office/drawing/2014/main" id="{FEE4F579-2127-5C2A-BFF7-62DDAE1796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60610" y="5954925"/>
            <a:ext cx="2575578" cy="408213"/>
          </a:xfrm>
          <a:prstGeom prst="rect">
            <a:avLst/>
          </a:prstGeom>
        </p:spPr>
      </p:pic>
      <p:pic>
        <p:nvPicPr>
          <p:cNvPr id="9" name="Picture 8">
            <a:extLst>
              <a:ext uri="{FF2B5EF4-FFF2-40B4-BE49-F238E27FC236}">
                <a16:creationId xmlns:a16="http://schemas.microsoft.com/office/drawing/2014/main" id="{55895DA1-5727-3FDC-5CE0-F23BA2A34D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162" r="17975"/>
          <a:stretch/>
        </p:blipFill>
        <p:spPr>
          <a:xfrm>
            <a:off x="9478657" y="0"/>
            <a:ext cx="2713343" cy="3574142"/>
          </a:xfrm>
          <a:prstGeom prst="rect">
            <a:avLst/>
          </a:prstGeom>
        </p:spPr>
      </p:pic>
      <p:pic>
        <p:nvPicPr>
          <p:cNvPr id="2" name="Picture 1">
            <a:extLst>
              <a:ext uri="{FF2B5EF4-FFF2-40B4-BE49-F238E27FC236}">
                <a16:creationId xmlns:a16="http://schemas.microsoft.com/office/drawing/2014/main" id="{CDC38EEF-2698-75F7-3417-E4FEC4903B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TextBox 3">
            <a:extLst>
              <a:ext uri="{FF2B5EF4-FFF2-40B4-BE49-F238E27FC236}">
                <a16:creationId xmlns:a16="http://schemas.microsoft.com/office/drawing/2014/main" id="{B55B5E7D-0BB6-75CF-98EC-87A414250072}"/>
              </a:ext>
            </a:extLst>
          </p:cNvPr>
          <p:cNvSpPr txBox="1"/>
          <p:nvPr/>
        </p:nvSpPr>
        <p:spPr>
          <a:xfrm>
            <a:off x="6712834" y="4943525"/>
            <a:ext cx="3510666" cy="830997"/>
          </a:xfrm>
          <a:prstGeom prst="rect">
            <a:avLst/>
          </a:prstGeom>
          <a:noFill/>
        </p:spPr>
        <p:txBody>
          <a:bodyPr wrap="square">
            <a:spAutoFit/>
          </a:bodyPr>
          <a:lstStyle/>
          <a:p>
            <a:r>
              <a:rPr lang="en-GB" sz="1600" dirty="0"/>
              <a:t>For more information and updates on sustainability visit </a:t>
            </a:r>
            <a:r>
              <a:rPr lang="en-GB" sz="1600" b="1" u="sng" dirty="0">
                <a:solidFill>
                  <a:srgbClr val="FF0000"/>
                </a:solidFill>
              </a:rPr>
              <a:t>marketreach.co.uk/</a:t>
            </a:r>
            <a:r>
              <a:rPr lang="en-GB" sz="1600" b="1" dirty="0">
                <a:solidFill>
                  <a:srgbClr val="FF0000"/>
                </a:solidFill>
                <a:hlinkClick r:id="rId6"/>
              </a:rPr>
              <a:t>mail-sustainability</a:t>
            </a:r>
            <a:endParaRPr lang="en-GB" sz="1600" b="1" dirty="0">
              <a:solidFill>
                <a:srgbClr val="FF0000"/>
              </a:solidFill>
            </a:endParaRPr>
          </a:p>
        </p:txBody>
      </p:sp>
    </p:spTree>
    <p:extLst>
      <p:ext uri="{BB962C8B-B14F-4D97-AF65-F5344CB8AC3E}">
        <p14:creationId xmlns:p14="http://schemas.microsoft.com/office/powerpoint/2010/main" val="250503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plant">
            <a:extLst>
              <a:ext uri="{FF2B5EF4-FFF2-40B4-BE49-F238E27FC236}">
                <a16:creationId xmlns:a16="http://schemas.microsoft.com/office/drawing/2014/main" id="{D1CF4AA2-6D9A-16F4-7489-8387A99307B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04598"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EC30081-B744-BB59-BF0D-352A5029D01B}"/>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3" name="Title 1">
            <a:extLst>
              <a:ext uri="{FF2B5EF4-FFF2-40B4-BE49-F238E27FC236}">
                <a16:creationId xmlns:a16="http://schemas.microsoft.com/office/drawing/2014/main" id="{20585859-54F0-BEB0-63FF-1424E97601CD}"/>
              </a:ext>
            </a:extLst>
          </p:cNvPr>
          <p:cNvSpPr>
            <a:spLocks noGrp="1"/>
          </p:cNvSpPr>
          <p:nvPr>
            <p:ph type="title"/>
          </p:nvPr>
        </p:nvSpPr>
        <p:spPr>
          <a:xfrm>
            <a:off x="473326" y="493428"/>
            <a:ext cx="5386561" cy="1052038"/>
          </a:xfrm>
        </p:spPr>
        <p:txBody>
          <a:bodyPr vert="horz" lIns="91440" tIns="45720" rIns="91440" bIns="45720" rtlCol="0" anchor="ctr">
            <a:noAutofit/>
          </a:bodyPr>
          <a:lstStyle/>
          <a:p>
            <a:pPr>
              <a:lnSpc>
                <a:spcPct val="90000"/>
              </a:lnSpc>
            </a:pPr>
            <a:r>
              <a:rPr lang="en-US" dirty="0"/>
              <a:t>Why mail and </a:t>
            </a:r>
            <a:br>
              <a:rPr lang="en-US" dirty="0"/>
            </a:br>
            <a:r>
              <a:rPr lang="en-US" dirty="0"/>
              <a:t>circularity?</a:t>
            </a:r>
            <a:endParaRPr lang="en-US" kern="1200" dirty="0">
              <a:solidFill>
                <a:schemeClr val="tx1"/>
              </a:solidFill>
              <a:latin typeface="+mj-lt"/>
              <a:ea typeface="+mj-ea"/>
              <a:cs typeface="+mj-cs"/>
            </a:endParaRPr>
          </a:p>
        </p:txBody>
      </p:sp>
      <p:sp>
        <p:nvSpPr>
          <p:cNvPr id="9" name="Content Placeholder 8">
            <a:extLst>
              <a:ext uri="{FF2B5EF4-FFF2-40B4-BE49-F238E27FC236}">
                <a16:creationId xmlns:a16="http://schemas.microsoft.com/office/drawing/2014/main" id="{14056C57-66D4-58D3-6A35-5C61974BF2E3}"/>
              </a:ext>
            </a:extLst>
          </p:cNvPr>
          <p:cNvSpPr>
            <a:spLocks noGrp="1"/>
          </p:cNvSpPr>
          <p:nvPr>
            <p:ph sz="quarter" idx="13"/>
          </p:nvPr>
        </p:nvSpPr>
        <p:spPr>
          <a:xfrm>
            <a:off x="492031" y="1928949"/>
            <a:ext cx="5200431" cy="3531694"/>
          </a:xfrm>
        </p:spPr>
        <p:txBody>
          <a:bodyPr lIns="91440" tIns="45720" rIns="91440" bIns="45720" anchor="t"/>
          <a:lstStyle/>
          <a:p>
            <a:pPr marL="0" indent="0">
              <a:buNone/>
            </a:pPr>
            <a:r>
              <a:rPr lang="en-US" sz="1600" dirty="0"/>
              <a:t>Just like every other sector and industry, in the face of an environmental and climate emergency, mail needs to continue to transition to be part of a low-carbon, nature positive and truly sustainable economy.</a:t>
            </a:r>
            <a:endParaRPr lang="en-US" sz="1600" dirty="0">
              <a:cs typeface="Calibri"/>
            </a:endParaRPr>
          </a:p>
          <a:p>
            <a:pPr marL="0" indent="0">
              <a:buNone/>
            </a:pPr>
            <a:r>
              <a:rPr lang="en-US" sz="1600" dirty="0"/>
              <a:t>Business as usual is no longer feasible on a finite and warming planet with rising energy and commodity costs. Together, we must all take a more circular approach – reducing waste, pollution and greenhouse gas emissions.</a:t>
            </a:r>
            <a:endParaRPr lang="en-US" sz="1600" dirty="0">
              <a:cs typeface="Calibri"/>
            </a:endParaRPr>
          </a:p>
          <a:p>
            <a:pPr marL="0" indent="0">
              <a:buNone/>
            </a:pPr>
            <a:r>
              <a:rPr lang="en-US" sz="1600" dirty="0"/>
              <a:t>As the leading champion of mail, Marketreach &amp; Royal Mail have a significant responsibility to demonstrate leadership and ambition in this area - to work with the industry, accelerate change and ensure that mail is contributing to a more circular and sustainable economy. </a:t>
            </a:r>
            <a:endParaRPr lang="en-US" sz="1600" dirty="0">
              <a:cs typeface="Calibri"/>
            </a:endParaRPr>
          </a:p>
          <a:p>
            <a:pPr marL="0" indent="0">
              <a:buNone/>
            </a:pPr>
            <a:endParaRPr lang="en-GB" dirty="0"/>
          </a:p>
        </p:txBody>
      </p:sp>
      <p:pic>
        <p:nvPicPr>
          <p:cNvPr id="11" name="Picture 10">
            <a:extLst>
              <a:ext uri="{FF2B5EF4-FFF2-40B4-BE49-F238E27FC236}">
                <a16:creationId xmlns:a16="http://schemas.microsoft.com/office/drawing/2014/main" id="{8AD3BC3C-BB51-8E1E-494E-F5CD7DFEBC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404" r="11961"/>
          <a:stretch/>
        </p:blipFill>
        <p:spPr>
          <a:xfrm>
            <a:off x="10770070" y="-1"/>
            <a:ext cx="1439859" cy="1665091"/>
          </a:xfrm>
          <a:prstGeom prst="rect">
            <a:avLst/>
          </a:prstGeom>
        </p:spPr>
      </p:pic>
    </p:spTree>
    <p:extLst>
      <p:ext uri="{BB962C8B-B14F-4D97-AF65-F5344CB8AC3E}">
        <p14:creationId xmlns:p14="http://schemas.microsoft.com/office/powerpoint/2010/main" val="256379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30081-B744-BB59-BF0D-352A5029D01B}"/>
              </a:ext>
            </a:extLst>
          </p:cNvPr>
          <p:cNvSpPr>
            <a:spLocks noGrp="1"/>
          </p:cNvSpPr>
          <p:nvPr>
            <p:ph type="sldNum" sz="quarter" idx="15"/>
          </p:nvPr>
        </p:nvSpPr>
        <p:spPr/>
        <p:txBody>
          <a:bodyPr/>
          <a:lstStyle/>
          <a:p>
            <a:fld id="{3787542D-5C6B-4EB3-96EB-9B37C3D5D2F8}" type="slidenum">
              <a:rPr lang="en-GB" smtClean="0"/>
              <a:t>3</a:t>
            </a:fld>
            <a:endParaRPr lang="en-GB" dirty="0"/>
          </a:p>
        </p:txBody>
      </p:sp>
      <p:sp>
        <p:nvSpPr>
          <p:cNvPr id="2" name="Content Placeholder 4">
            <a:extLst>
              <a:ext uri="{FF2B5EF4-FFF2-40B4-BE49-F238E27FC236}">
                <a16:creationId xmlns:a16="http://schemas.microsoft.com/office/drawing/2014/main" id="{CAFB0C13-829E-3D6C-E0D9-B75CF3DB13C9}"/>
              </a:ext>
            </a:extLst>
          </p:cNvPr>
          <p:cNvSpPr txBox="1">
            <a:spLocks/>
          </p:cNvSpPr>
          <p:nvPr/>
        </p:nvSpPr>
        <p:spPr>
          <a:xfrm>
            <a:off x="453819" y="1913730"/>
            <a:ext cx="4686217" cy="1655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a:buChar char="§"/>
            </a:pPr>
            <a:r>
              <a:rPr lang="en-US" sz="1600" dirty="0">
                <a:cs typeface="Calibri"/>
              </a:rPr>
              <a:t>In</a:t>
            </a:r>
            <a:r>
              <a:rPr lang="en-US" sz="1600" dirty="0"/>
              <a:t> our current economy we take materials from the Earth, make products from them, and eventually throw them away as waste – the process is linear. </a:t>
            </a:r>
            <a:endParaRPr lang="en-US" sz="2000" b="1" dirty="0">
              <a:cs typeface="Calibri"/>
            </a:endParaRPr>
          </a:p>
          <a:p>
            <a:pPr>
              <a:buFont typeface="Wingdings"/>
              <a:buChar char="§"/>
            </a:pPr>
            <a:r>
              <a:rPr lang="en-US" sz="1600" dirty="0"/>
              <a:t>In a circular economy, by contrast,</a:t>
            </a:r>
            <a:r>
              <a:rPr lang="en-US" sz="1600" b="1" dirty="0"/>
              <a:t> we stop waste being produced in the first place.</a:t>
            </a:r>
            <a:r>
              <a:rPr lang="en-US" sz="1600" dirty="0"/>
              <a:t> </a:t>
            </a:r>
          </a:p>
        </p:txBody>
      </p:sp>
      <p:sp>
        <p:nvSpPr>
          <p:cNvPr id="3" name="Title 1">
            <a:extLst>
              <a:ext uri="{FF2B5EF4-FFF2-40B4-BE49-F238E27FC236}">
                <a16:creationId xmlns:a16="http://schemas.microsoft.com/office/drawing/2014/main" id="{20585859-54F0-BEB0-63FF-1424E97601CD}"/>
              </a:ext>
            </a:extLst>
          </p:cNvPr>
          <p:cNvSpPr>
            <a:spLocks noGrp="1"/>
          </p:cNvSpPr>
          <p:nvPr>
            <p:ph type="title"/>
          </p:nvPr>
        </p:nvSpPr>
        <p:spPr>
          <a:xfrm>
            <a:off x="468086" y="369899"/>
            <a:ext cx="5120561" cy="1325563"/>
          </a:xfrm>
        </p:spPr>
        <p:txBody>
          <a:bodyPr vert="horz" lIns="91440" tIns="45720" rIns="91440" bIns="45720" rtlCol="0" anchor="ctr">
            <a:normAutofit/>
          </a:bodyPr>
          <a:lstStyle/>
          <a:p>
            <a:pPr>
              <a:lnSpc>
                <a:spcPct val="90000"/>
              </a:lnSpc>
            </a:pPr>
            <a:r>
              <a:rPr lang="en-US" kern="1200" dirty="0">
                <a:solidFill>
                  <a:schemeClr val="tx1"/>
                </a:solidFill>
                <a:latin typeface="+mj-lt"/>
                <a:ea typeface="+mj-ea"/>
                <a:cs typeface="+mj-cs"/>
              </a:rPr>
              <a:t>WHAT IS A CIRCULAR ECONOMY?</a:t>
            </a:r>
          </a:p>
        </p:txBody>
      </p:sp>
      <p:sp>
        <p:nvSpPr>
          <p:cNvPr id="5" name="Rectangle 4">
            <a:extLst>
              <a:ext uri="{FF2B5EF4-FFF2-40B4-BE49-F238E27FC236}">
                <a16:creationId xmlns:a16="http://schemas.microsoft.com/office/drawing/2014/main" id="{B11BAB7A-F3D4-AE69-D9E9-9631ED93ABDC}"/>
              </a:ext>
            </a:extLst>
          </p:cNvPr>
          <p:cNvSpPr/>
          <p:nvPr/>
        </p:nvSpPr>
        <p:spPr>
          <a:xfrm>
            <a:off x="6587557" y="4607380"/>
            <a:ext cx="947057" cy="7837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D5D406B-E0EE-0F58-ED4E-3CEE462D0F9F}"/>
              </a:ext>
            </a:extLst>
          </p:cNvPr>
          <p:cNvSpPr/>
          <p:nvPr/>
        </p:nvSpPr>
        <p:spPr>
          <a:xfrm>
            <a:off x="11185072" y="5226956"/>
            <a:ext cx="947057" cy="7837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9FF0BFFC-2D92-65B6-D1A3-60475AFF8BE0}"/>
              </a:ext>
            </a:extLst>
          </p:cNvPr>
          <p:cNvGrpSpPr/>
          <p:nvPr/>
        </p:nvGrpSpPr>
        <p:grpSpPr>
          <a:xfrm>
            <a:off x="359134" y="4203292"/>
            <a:ext cx="5274750" cy="1445340"/>
            <a:chOff x="485999" y="2888070"/>
            <a:chExt cx="11152723" cy="3055972"/>
          </a:xfrm>
        </p:grpSpPr>
        <p:sp>
          <p:nvSpPr>
            <p:cNvPr id="8" name="Rectangle 7">
              <a:extLst>
                <a:ext uri="{FF2B5EF4-FFF2-40B4-BE49-F238E27FC236}">
                  <a16:creationId xmlns:a16="http://schemas.microsoft.com/office/drawing/2014/main" id="{FC8786E6-330E-49DB-B61B-C68A309CA5CB}"/>
                </a:ext>
              </a:extLst>
            </p:cNvPr>
            <p:cNvSpPr/>
            <p:nvPr/>
          </p:nvSpPr>
          <p:spPr>
            <a:xfrm>
              <a:off x="485999" y="448179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TAKE</a:t>
              </a:r>
            </a:p>
          </p:txBody>
        </p:sp>
        <p:sp>
          <p:nvSpPr>
            <p:cNvPr id="9" name="Rectangle 8">
              <a:extLst>
                <a:ext uri="{FF2B5EF4-FFF2-40B4-BE49-F238E27FC236}">
                  <a16:creationId xmlns:a16="http://schemas.microsoft.com/office/drawing/2014/main" id="{EDA65E09-DF39-0B58-21A3-DC2B82BD01A4}"/>
                </a:ext>
              </a:extLst>
            </p:cNvPr>
            <p:cNvSpPr/>
            <p:nvPr/>
          </p:nvSpPr>
          <p:spPr>
            <a:xfrm>
              <a:off x="2750659" y="448179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MAKE</a:t>
              </a:r>
            </a:p>
          </p:txBody>
        </p:sp>
        <p:sp>
          <p:nvSpPr>
            <p:cNvPr id="10" name="Rectangle 9">
              <a:extLst>
                <a:ext uri="{FF2B5EF4-FFF2-40B4-BE49-F238E27FC236}">
                  <a16:creationId xmlns:a16="http://schemas.microsoft.com/office/drawing/2014/main" id="{39CDB1E1-2D1C-65EA-6825-571C8F4FA8A5}"/>
                </a:ext>
              </a:extLst>
            </p:cNvPr>
            <p:cNvSpPr/>
            <p:nvPr/>
          </p:nvSpPr>
          <p:spPr>
            <a:xfrm>
              <a:off x="5015320" y="448179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USE</a:t>
              </a:r>
            </a:p>
          </p:txBody>
        </p:sp>
        <p:sp>
          <p:nvSpPr>
            <p:cNvPr id="11" name="Rectangle 10">
              <a:extLst>
                <a:ext uri="{FF2B5EF4-FFF2-40B4-BE49-F238E27FC236}">
                  <a16:creationId xmlns:a16="http://schemas.microsoft.com/office/drawing/2014/main" id="{3CB31925-65F4-4AC7-228A-04E7A21C9FDF}"/>
                </a:ext>
              </a:extLst>
            </p:cNvPr>
            <p:cNvSpPr/>
            <p:nvPr/>
          </p:nvSpPr>
          <p:spPr>
            <a:xfrm>
              <a:off x="7292704" y="448179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DISPOSE</a:t>
              </a:r>
            </a:p>
          </p:txBody>
        </p:sp>
        <p:sp>
          <p:nvSpPr>
            <p:cNvPr id="12" name="Rectangle 11">
              <a:extLst>
                <a:ext uri="{FF2B5EF4-FFF2-40B4-BE49-F238E27FC236}">
                  <a16:creationId xmlns:a16="http://schemas.microsoft.com/office/drawing/2014/main" id="{A48BE410-9BCE-601E-DEC9-B4516442D7DA}"/>
                </a:ext>
              </a:extLst>
            </p:cNvPr>
            <p:cNvSpPr/>
            <p:nvPr/>
          </p:nvSpPr>
          <p:spPr>
            <a:xfrm>
              <a:off x="9557365" y="448179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WASTE</a:t>
              </a:r>
            </a:p>
          </p:txBody>
        </p:sp>
        <p:pic>
          <p:nvPicPr>
            <p:cNvPr id="13" name="Picture 12">
              <a:extLst>
                <a:ext uri="{FF2B5EF4-FFF2-40B4-BE49-F238E27FC236}">
                  <a16:creationId xmlns:a16="http://schemas.microsoft.com/office/drawing/2014/main" id="{FA4EDF91-94A6-CB3E-12DD-6D7CB0C385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906" y="2944701"/>
              <a:ext cx="1443542" cy="1443542"/>
            </a:xfrm>
            <a:prstGeom prst="rect">
              <a:avLst/>
            </a:prstGeom>
          </p:spPr>
        </p:pic>
        <p:pic>
          <p:nvPicPr>
            <p:cNvPr id="14" name="Picture 13">
              <a:extLst>
                <a:ext uri="{FF2B5EF4-FFF2-40B4-BE49-F238E27FC236}">
                  <a16:creationId xmlns:a16="http://schemas.microsoft.com/office/drawing/2014/main" id="{624978E1-7F27-EE42-A120-74EF77E68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9566" y="2888070"/>
              <a:ext cx="1443542" cy="1443542"/>
            </a:xfrm>
            <a:prstGeom prst="rect">
              <a:avLst/>
            </a:prstGeom>
          </p:spPr>
        </p:pic>
        <p:pic>
          <p:nvPicPr>
            <p:cNvPr id="15" name="Picture 14">
              <a:extLst>
                <a:ext uri="{FF2B5EF4-FFF2-40B4-BE49-F238E27FC236}">
                  <a16:creationId xmlns:a16="http://schemas.microsoft.com/office/drawing/2014/main" id="{43006D00-0E25-8B59-271F-74A52DA33B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4229" y="2888070"/>
              <a:ext cx="1443542" cy="1443543"/>
            </a:xfrm>
            <a:prstGeom prst="rect">
              <a:avLst/>
            </a:prstGeom>
          </p:spPr>
        </p:pic>
        <p:pic>
          <p:nvPicPr>
            <p:cNvPr id="16" name="Picture 15">
              <a:extLst>
                <a:ext uri="{FF2B5EF4-FFF2-40B4-BE49-F238E27FC236}">
                  <a16:creationId xmlns:a16="http://schemas.microsoft.com/office/drawing/2014/main" id="{5D6DA226-CDEE-E745-54D3-4AED752B6B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8878" y="2912237"/>
              <a:ext cx="1443542" cy="1443543"/>
            </a:xfrm>
            <a:prstGeom prst="rect">
              <a:avLst/>
            </a:prstGeom>
          </p:spPr>
        </p:pic>
        <p:pic>
          <p:nvPicPr>
            <p:cNvPr id="17" name="Picture 16">
              <a:extLst>
                <a:ext uri="{FF2B5EF4-FFF2-40B4-BE49-F238E27FC236}">
                  <a16:creationId xmlns:a16="http://schemas.microsoft.com/office/drawing/2014/main" id="{293B64F8-62E3-300D-BA57-0DDAB7B080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97100" y="2912237"/>
              <a:ext cx="1357026" cy="1357027"/>
            </a:xfrm>
            <a:prstGeom prst="rect">
              <a:avLst/>
            </a:prstGeom>
          </p:spPr>
        </p:pic>
        <p:cxnSp>
          <p:nvCxnSpPr>
            <p:cNvPr id="18" name="Straight Arrow Connector 17">
              <a:extLst>
                <a:ext uri="{FF2B5EF4-FFF2-40B4-BE49-F238E27FC236}">
                  <a16:creationId xmlns:a16="http://schemas.microsoft.com/office/drawing/2014/main" id="{172AE345-9CFC-20F9-6BD7-148C23DA71BC}"/>
                </a:ext>
              </a:extLst>
            </p:cNvPr>
            <p:cNvCxnSpPr>
              <a:cxnSpLocks/>
            </p:cNvCxnSpPr>
            <p:nvPr/>
          </p:nvCxnSpPr>
          <p:spPr>
            <a:xfrm>
              <a:off x="891383" y="5120944"/>
              <a:ext cx="10497872" cy="0"/>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9DF0EBC-EC96-D5E0-5A48-7BB5E554AF9A}"/>
                </a:ext>
              </a:extLst>
            </p:cNvPr>
            <p:cNvSpPr/>
            <p:nvPr/>
          </p:nvSpPr>
          <p:spPr>
            <a:xfrm>
              <a:off x="4123522" y="5463416"/>
              <a:ext cx="4046387" cy="4806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chemeClr val="tx1"/>
                  </a:solidFill>
                  <a:latin typeface="+mj-lt"/>
                  <a:cs typeface="Segoe UI" panose="020B0502040204020203" pitchFamily="34" charset="0"/>
                </a:rPr>
                <a:t>LINEAR ECONOMY</a:t>
              </a:r>
            </a:p>
          </p:txBody>
        </p:sp>
      </p:grpSp>
      <p:grpSp>
        <p:nvGrpSpPr>
          <p:cNvPr id="58" name="Group 57">
            <a:extLst>
              <a:ext uri="{FF2B5EF4-FFF2-40B4-BE49-F238E27FC236}">
                <a16:creationId xmlns:a16="http://schemas.microsoft.com/office/drawing/2014/main" id="{A4E3639C-5883-2871-0B94-F599D7807652}"/>
              </a:ext>
            </a:extLst>
          </p:cNvPr>
          <p:cNvGrpSpPr/>
          <p:nvPr/>
        </p:nvGrpSpPr>
        <p:grpSpPr>
          <a:xfrm>
            <a:off x="6096000" y="1257237"/>
            <a:ext cx="5972767" cy="5121488"/>
            <a:chOff x="5776781" y="652553"/>
            <a:chExt cx="6614324" cy="5671606"/>
          </a:xfrm>
        </p:grpSpPr>
        <p:pic>
          <p:nvPicPr>
            <p:cNvPr id="40" name="Picture 39">
              <a:extLst>
                <a:ext uri="{FF2B5EF4-FFF2-40B4-BE49-F238E27FC236}">
                  <a16:creationId xmlns:a16="http://schemas.microsoft.com/office/drawing/2014/main" id="{029F1BA0-EEE7-98C4-3C91-38B77F60A9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93198" y="1488916"/>
              <a:ext cx="4148104" cy="3880168"/>
            </a:xfrm>
            <a:prstGeom prst="rect">
              <a:avLst/>
            </a:prstGeom>
          </p:spPr>
        </p:pic>
        <p:sp>
          <p:nvSpPr>
            <p:cNvPr id="41" name="Rectangle 40">
              <a:extLst>
                <a:ext uri="{FF2B5EF4-FFF2-40B4-BE49-F238E27FC236}">
                  <a16:creationId xmlns:a16="http://schemas.microsoft.com/office/drawing/2014/main" id="{798A659C-F926-7320-9ECB-CA6E58E0B8E9}"/>
                </a:ext>
              </a:extLst>
            </p:cNvPr>
            <p:cNvSpPr/>
            <p:nvPr/>
          </p:nvSpPr>
          <p:spPr>
            <a:xfrm>
              <a:off x="7772400" y="3319671"/>
              <a:ext cx="2713383" cy="4157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chemeClr val="tx1"/>
                  </a:solidFill>
                  <a:latin typeface="+mj-lt"/>
                  <a:cs typeface="Segoe UI" panose="020B0502040204020203" pitchFamily="34" charset="0"/>
                </a:rPr>
                <a:t>CIRCULAR</a:t>
              </a:r>
              <a:br>
                <a:rPr lang="en-US" sz="1600" b="1" dirty="0">
                  <a:solidFill>
                    <a:schemeClr val="tx1"/>
                  </a:solidFill>
                  <a:latin typeface="+mj-lt"/>
                  <a:cs typeface="Segoe UI" panose="020B0502040204020203" pitchFamily="34" charset="0"/>
                </a:rPr>
              </a:br>
              <a:r>
                <a:rPr lang="en-US" sz="1600" b="1" dirty="0">
                  <a:solidFill>
                    <a:schemeClr val="tx1"/>
                  </a:solidFill>
                  <a:latin typeface="+mj-lt"/>
                  <a:cs typeface="Segoe UI" panose="020B0502040204020203" pitchFamily="34" charset="0"/>
                </a:rPr>
                <a:t>ECONOMY</a:t>
              </a:r>
            </a:p>
          </p:txBody>
        </p:sp>
        <p:sp>
          <p:nvSpPr>
            <p:cNvPr id="42" name="Rectangle 41">
              <a:extLst>
                <a:ext uri="{FF2B5EF4-FFF2-40B4-BE49-F238E27FC236}">
                  <a16:creationId xmlns:a16="http://schemas.microsoft.com/office/drawing/2014/main" id="{691A1B06-840C-508A-DCB6-E647989671ED}"/>
                </a:ext>
              </a:extLst>
            </p:cNvPr>
            <p:cNvSpPr/>
            <p:nvPr/>
          </p:nvSpPr>
          <p:spPr>
            <a:xfrm>
              <a:off x="8088411" y="110977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DESIGN</a:t>
              </a:r>
            </a:p>
          </p:txBody>
        </p:sp>
        <p:sp>
          <p:nvSpPr>
            <p:cNvPr id="43" name="Rectangle 42">
              <a:extLst>
                <a:ext uri="{FF2B5EF4-FFF2-40B4-BE49-F238E27FC236}">
                  <a16:creationId xmlns:a16="http://schemas.microsoft.com/office/drawing/2014/main" id="{D07CD3AB-C772-303D-83A1-DCBF59B1A216}"/>
                </a:ext>
              </a:extLst>
            </p:cNvPr>
            <p:cNvSpPr/>
            <p:nvPr/>
          </p:nvSpPr>
          <p:spPr>
            <a:xfrm>
              <a:off x="10100623" y="1803154"/>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PRODUCTION</a:t>
              </a:r>
            </a:p>
          </p:txBody>
        </p:sp>
        <p:sp>
          <p:nvSpPr>
            <p:cNvPr id="44" name="Rectangle 43">
              <a:extLst>
                <a:ext uri="{FF2B5EF4-FFF2-40B4-BE49-F238E27FC236}">
                  <a16:creationId xmlns:a16="http://schemas.microsoft.com/office/drawing/2014/main" id="{4B37D450-C08A-E2DB-89FE-583E69193C5F}"/>
                </a:ext>
              </a:extLst>
            </p:cNvPr>
            <p:cNvSpPr/>
            <p:nvPr/>
          </p:nvSpPr>
          <p:spPr>
            <a:xfrm>
              <a:off x="10309748" y="3113944"/>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RETAIL</a:t>
              </a:r>
            </a:p>
          </p:txBody>
        </p:sp>
        <p:sp>
          <p:nvSpPr>
            <p:cNvPr id="45" name="Rectangle 44">
              <a:extLst>
                <a:ext uri="{FF2B5EF4-FFF2-40B4-BE49-F238E27FC236}">
                  <a16:creationId xmlns:a16="http://schemas.microsoft.com/office/drawing/2014/main" id="{E51EC2E4-91F1-4105-5D67-80CDD32E8BA6}"/>
                </a:ext>
              </a:extLst>
            </p:cNvPr>
            <p:cNvSpPr/>
            <p:nvPr/>
          </p:nvSpPr>
          <p:spPr>
            <a:xfrm>
              <a:off x="10110643" y="4660157"/>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COMSUMPTION</a:t>
              </a:r>
            </a:p>
          </p:txBody>
        </p:sp>
        <p:sp>
          <p:nvSpPr>
            <p:cNvPr id="46" name="Rectangle 45">
              <a:extLst>
                <a:ext uri="{FF2B5EF4-FFF2-40B4-BE49-F238E27FC236}">
                  <a16:creationId xmlns:a16="http://schemas.microsoft.com/office/drawing/2014/main" id="{C2CA78D1-8E90-BEDE-D0A8-EE42046F84D2}"/>
                </a:ext>
              </a:extLst>
            </p:cNvPr>
            <p:cNvSpPr/>
            <p:nvPr/>
          </p:nvSpPr>
          <p:spPr>
            <a:xfrm>
              <a:off x="8088412" y="5518608"/>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REUSE &amp; REPAIR</a:t>
              </a:r>
            </a:p>
          </p:txBody>
        </p:sp>
        <p:sp>
          <p:nvSpPr>
            <p:cNvPr id="47" name="Rectangle 46">
              <a:extLst>
                <a:ext uri="{FF2B5EF4-FFF2-40B4-BE49-F238E27FC236}">
                  <a16:creationId xmlns:a16="http://schemas.microsoft.com/office/drawing/2014/main" id="{15B2ABF7-804A-4873-7A9B-85349AF2F68F}"/>
                </a:ext>
              </a:extLst>
            </p:cNvPr>
            <p:cNvSpPr/>
            <p:nvPr/>
          </p:nvSpPr>
          <p:spPr>
            <a:xfrm>
              <a:off x="5920418" y="4660158"/>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COLLECTION</a:t>
              </a:r>
            </a:p>
          </p:txBody>
        </p:sp>
        <p:sp>
          <p:nvSpPr>
            <p:cNvPr id="48" name="Rectangle 47">
              <a:extLst>
                <a:ext uri="{FF2B5EF4-FFF2-40B4-BE49-F238E27FC236}">
                  <a16:creationId xmlns:a16="http://schemas.microsoft.com/office/drawing/2014/main" id="{6675F9F3-5696-BD22-AD9C-4F7E24F17D78}"/>
                </a:ext>
              </a:extLst>
            </p:cNvPr>
            <p:cNvSpPr/>
            <p:nvPr/>
          </p:nvSpPr>
          <p:spPr>
            <a:xfrm>
              <a:off x="5776781" y="3113943"/>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RECYCLING</a:t>
              </a:r>
            </a:p>
          </p:txBody>
        </p:sp>
        <p:sp>
          <p:nvSpPr>
            <p:cNvPr id="49" name="Rectangle 48">
              <a:extLst>
                <a:ext uri="{FF2B5EF4-FFF2-40B4-BE49-F238E27FC236}">
                  <a16:creationId xmlns:a16="http://schemas.microsoft.com/office/drawing/2014/main" id="{6E2C57AD-0778-410C-C212-25EC79184A42}"/>
                </a:ext>
              </a:extLst>
            </p:cNvPr>
            <p:cNvSpPr/>
            <p:nvPr/>
          </p:nvSpPr>
          <p:spPr>
            <a:xfrm>
              <a:off x="5952520" y="1803154"/>
              <a:ext cx="2081357" cy="2812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b="1" dirty="0">
                  <a:solidFill>
                    <a:schemeClr val="tx1"/>
                  </a:solidFill>
                  <a:latin typeface="+mj-lt"/>
                  <a:cs typeface="Segoe UI" panose="020B0502040204020203" pitchFamily="34" charset="0"/>
                </a:rPr>
                <a:t>RAW MATERIALS</a:t>
              </a:r>
            </a:p>
          </p:txBody>
        </p:sp>
        <p:pic>
          <p:nvPicPr>
            <p:cNvPr id="50" name="Picture 49">
              <a:extLst>
                <a:ext uri="{FF2B5EF4-FFF2-40B4-BE49-F238E27FC236}">
                  <a16:creationId xmlns:a16="http://schemas.microsoft.com/office/drawing/2014/main" id="{D02A7C1F-FF99-E9AC-4ECC-7868DBC0DE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707" y="1215131"/>
              <a:ext cx="588024" cy="588024"/>
            </a:xfrm>
            <a:prstGeom prst="rect">
              <a:avLst/>
            </a:prstGeom>
          </p:spPr>
        </p:pic>
        <p:pic>
          <p:nvPicPr>
            <p:cNvPr id="51" name="Picture 50">
              <a:extLst>
                <a:ext uri="{FF2B5EF4-FFF2-40B4-BE49-F238E27FC236}">
                  <a16:creationId xmlns:a16="http://schemas.microsoft.com/office/drawing/2014/main" id="{0DA08FF3-874C-8D72-8FAF-6397AE3FB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2593" y="1349652"/>
              <a:ext cx="449065" cy="449065"/>
            </a:xfrm>
            <a:prstGeom prst="rect">
              <a:avLst/>
            </a:prstGeom>
          </p:spPr>
        </p:pic>
        <p:pic>
          <p:nvPicPr>
            <p:cNvPr id="52" name="Picture 51">
              <a:extLst>
                <a:ext uri="{FF2B5EF4-FFF2-40B4-BE49-F238E27FC236}">
                  <a16:creationId xmlns:a16="http://schemas.microsoft.com/office/drawing/2014/main" id="{A6B0DDF5-6C50-9183-72F8-1F740B00AB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4399" y="4180468"/>
              <a:ext cx="492119" cy="492119"/>
            </a:xfrm>
            <a:prstGeom prst="rect">
              <a:avLst/>
            </a:prstGeom>
          </p:spPr>
        </p:pic>
        <p:pic>
          <p:nvPicPr>
            <p:cNvPr id="53" name="Picture 52">
              <a:extLst>
                <a:ext uri="{FF2B5EF4-FFF2-40B4-BE49-F238E27FC236}">
                  <a16:creationId xmlns:a16="http://schemas.microsoft.com/office/drawing/2014/main" id="{3E91D4C8-F466-350F-C4EF-3E4B10D215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47133" y="652553"/>
              <a:ext cx="363914" cy="365376"/>
            </a:xfrm>
            <a:prstGeom prst="rect">
              <a:avLst/>
            </a:prstGeom>
          </p:spPr>
        </p:pic>
        <p:pic>
          <p:nvPicPr>
            <p:cNvPr id="54" name="Picture 53">
              <a:extLst>
                <a:ext uri="{FF2B5EF4-FFF2-40B4-BE49-F238E27FC236}">
                  <a16:creationId xmlns:a16="http://schemas.microsoft.com/office/drawing/2014/main" id="{5319A100-C618-1527-13BC-98279AD848B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11029645" y="2612243"/>
              <a:ext cx="548256" cy="424882"/>
            </a:xfrm>
            <a:prstGeom prst="rect">
              <a:avLst/>
            </a:prstGeom>
          </p:spPr>
        </p:pic>
        <p:pic>
          <p:nvPicPr>
            <p:cNvPr id="55" name="Picture 54">
              <a:extLst>
                <a:ext uri="{FF2B5EF4-FFF2-40B4-BE49-F238E27FC236}">
                  <a16:creationId xmlns:a16="http://schemas.microsoft.com/office/drawing/2014/main" id="{30CA8887-500F-9894-2860-017DA228A48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75779" y="2612831"/>
              <a:ext cx="483360" cy="461726"/>
            </a:xfrm>
            <a:prstGeom prst="rect">
              <a:avLst/>
            </a:prstGeom>
          </p:spPr>
        </p:pic>
        <p:pic>
          <p:nvPicPr>
            <p:cNvPr id="56" name="Picture 55">
              <a:extLst>
                <a:ext uri="{FF2B5EF4-FFF2-40B4-BE49-F238E27FC236}">
                  <a16:creationId xmlns:a16="http://schemas.microsoft.com/office/drawing/2014/main" id="{61852BB5-8850-99EB-2B51-17D380F4D64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6540480" y="4167609"/>
              <a:ext cx="766477" cy="430819"/>
            </a:xfrm>
            <a:prstGeom prst="rect">
              <a:avLst/>
            </a:prstGeom>
          </p:spPr>
        </p:pic>
        <p:pic>
          <p:nvPicPr>
            <p:cNvPr id="57" name="Picture 56">
              <a:extLst>
                <a:ext uri="{FF2B5EF4-FFF2-40B4-BE49-F238E27FC236}">
                  <a16:creationId xmlns:a16="http://schemas.microsoft.com/office/drawing/2014/main" id="{57B04447-AD62-CD1C-7A5F-349C1D88784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78425" y="5817022"/>
              <a:ext cx="501329" cy="507137"/>
            </a:xfrm>
            <a:prstGeom prst="rect">
              <a:avLst/>
            </a:prstGeom>
          </p:spPr>
        </p:pic>
      </p:grpSp>
    </p:spTree>
    <p:extLst>
      <p:ext uri="{BB962C8B-B14F-4D97-AF65-F5344CB8AC3E}">
        <p14:creationId xmlns:p14="http://schemas.microsoft.com/office/powerpoint/2010/main" val="165265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883CFE0-D16A-9D5D-D8E7-A30B3698AB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5982" cy="3429000"/>
          </a:xfrm>
          <a:prstGeom prst="rect">
            <a:avLst/>
          </a:prstGeom>
        </p:spPr>
      </p:pic>
      <p:pic>
        <p:nvPicPr>
          <p:cNvPr id="3" name="Picture 2">
            <a:extLst>
              <a:ext uri="{FF2B5EF4-FFF2-40B4-BE49-F238E27FC236}">
                <a16:creationId xmlns:a16="http://schemas.microsoft.com/office/drawing/2014/main" id="{C88D745C-7D39-052C-23BD-AD7A2A496F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88" y="0"/>
            <a:ext cx="6096006" cy="3429002"/>
          </a:xfrm>
          <a:prstGeom prst="rect">
            <a:avLst/>
          </a:prstGeom>
        </p:spPr>
      </p:pic>
      <p:pic>
        <p:nvPicPr>
          <p:cNvPr id="5" name="Picture 4" descr="A close up of a car&#10;&#10;Description automatically generated with medium confidence">
            <a:extLst>
              <a:ext uri="{FF2B5EF4-FFF2-40B4-BE49-F238E27FC236}">
                <a16:creationId xmlns:a16="http://schemas.microsoft.com/office/drawing/2014/main" id="{C1E8F0CC-D7C5-34C4-7E89-9526ED71A477}"/>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flipH="1">
            <a:off x="-8" y="3428995"/>
            <a:ext cx="6096005" cy="3429001"/>
          </a:xfrm>
          <a:prstGeom prst="rect">
            <a:avLst/>
          </a:prstGeom>
        </p:spPr>
      </p:pic>
      <p:pic>
        <p:nvPicPr>
          <p:cNvPr id="13" name="Picture 12">
            <a:extLst>
              <a:ext uri="{FF2B5EF4-FFF2-40B4-BE49-F238E27FC236}">
                <a16:creationId xmlns:a16="http://schemas.microsoft.com/office/drawing/2014/main" id="{87360CAF-D4D6-9761-FDEF-E9A24B8DE1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V="1">
            <a:off x="6095988" y="3428990"/>
            <a:ext cx="6096012" cy="3429005"/>
          </a:xfrm>
          <a:prstGeom prst="rect">
            <a:avLst/>
          </a:prstGeom>
        </p:spPr>
      </p:pic>
      <p:pic>
        <p:nvPicPr>
          <p:cNvPr id="10" name="Picture 9">
            <a:extLst>
              <a:ext uri="{FF2B5EF4-FFF2-40B4-BE49-F238E27FC236}">
                <a16:creationId xmlns:a16="http://schemas.microsoft.com/office/drawing/2014/main" id="{7C091091-96D7-09F2-A3BC-EA59C2529547}"/>
              </a:ext>
            </a:extLst>
          </p:cNvPr>
          <p:cNvPicPr>
            <a:picLocks noChangeAspect="1"/>
          </p:cNvPicPr>
          <p:nvPr/>
        </p:nvPicPr>
        <p:blipFill rotWithShape="1">
          <a:blip r:embed="rId7" cstate="screen">
            <a:alphaModFix amt="97000"/>
            <a:extLst>
              <a:ext uri="{28A0092B-C50C-407E-A947-70E740481C1C}">
                <a14:useLocalDpi xmlns:a14="http://schemas.microsoft.com/office/drawing/2010/main"/>
              </a:ext>
            </a:extLst>
          </a:blip>
          <a:srcRect t="961" r="961"/>
          <a:stretch/>
        </p:blipFill>
        <p:spPr>
          <a:xfrm>
            <a:off x="-8" y="5"/>
            <a:ext cx="12192008" cy="6857995"/>
          </a:xfrm>
          <a:prstGeom prst="rect">
            <a:avLst/>
          </a:prstGeom>
        </p:spPr>
      </p:pic>
      <p:pic>
        <p:nvPicPr>
          <p:cNvPr id="21" name="Picture 20">
            <a:extLst>
              <a:ext uri="{FF2B5EF4-FFF2-40B4-BE49-F238E27FC236}">
                <a16:creationId xmlns:a16="http://schemas.microsoft.com/office/drawing/2014/main" id="{C026DC1D-9F63-6E01-CA05-E28D13D7B9C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9162" r="17975"/>
          <a:stretch/>
        </p:blipFill>
        <p:spPr>
          <a:xfrm>
            <a:off x="10267241" y="0"/>
            <a:ext cx="1924759" cy="2535382"/>
          </a:xfrm>
          <a:prstGeom prst="rect">
            <a:avLst/>
          </a:prstGeom>
        </p:spPr>
      </p:pic>
      <p:sp>
        <p:nvSpPr>
          <p:cNvPr id="16" name="TextBox 15">
            <a:extLst>
              <a:ext uri="{FF2B5EF4-FFF2-40B4-BE49-F238E27FC236}">
                <a16:creationId xmlns:a16="http://schemas.microsoft.com/office/drawing/2014/main" id="{306DC8FD-0CB6-E55C-7FCF-240525830F5B}"/>
              </a:ext>
            </a:extLst>
          </p:cNvPr>
          <p:cNvSpPr txBox="1"/>
          <p:nvPr/>
        </p:nvSpPr>
        <p:spPr>
          <a:xfrm>
            <a:off x="6875338" y="4631295"/>
            <a:ext cx="4354282" cy="584775"/>
          </a:xfrm>
          <a:prstGeom prst="rect">
            <a:avLst/>
          </a:prstGeom>
          <a:noFill/>
        </p:spPr>
        <p:txBody>
          <a:bodyPr wrap="square">
            <a:spAutoFit/>
          </a:bodyPr>
          <a:lstStyle/>
          <a:p>
            <a:pPr algn="ctr" rtl="0">
              <a:spcBef>
                <a:spcPts val="0"/>
              </a:spcBef>
              <a:spcAft>
                <a:spcPts val="0"/>
              </a:spcAft>
            </a:pPr>
            <a:r>
              <a:rPr lang="en-US" b="1" i="0" u="none" strike="noStrike" dirty="0">
                <a:solidFill>
                  <a:schemeClr val="bg1"/>
                </a:solidFill>
                <a:effectLst/>
                <a:latin typeface="Century Gothic" panose="020B0502020202020204" pitchFamily="34" charset="0"/>
              </a:rPr>
              <a:t>REINVENT</a:t>
            </a:r>
            <a:endParaRPr lang="en-US" b="0" dirty="0">
              <a:solidFill>
                <a:schemeClr val="bg1"/>
              </a:solidFill>
              <a:effectLst/>
            </a:endParaRPr>
          </a:p>
          <a:p>
            <a:pPr algn="ctr"/>
            <a:r>
              <a:rPr lang="en-US" sz="1400" dirty="0">
                <a:solidFill>
                  <a:schemeClr val="bg1"/>
                </a:solidFill>
                <a:latin typeface="Calibri"/>
                <a:ea typeface="+mn-lt"/>
                <a:cs typeface="+mn-lt"/>
              </a:rPr>
              <a:t>Human ingenuity to design out waste.</a:t>
            </a:r>
            <a:endParaRPr lang="en-US" sz="1600" dirty="0">
              <a:solidFill>
                <a:schemeClr val="bg1"/>
              </a:solidFill>
              <a:cs typeface="Calibri"/>
            </a:endParaRPr>
          </a:p>
        </p:txBody>
      </p:sp>
      <p:pic>
        <p:nvPicPr>
          <p:cNvPr id="23" name="Picture 22">
            <a:extLst>
              <a:ext uri="{FF2B5EF4-FFF2-40B4-BE49-F238E27FC236}">
                <a16:creationId xmlns:a16="http://schemas.microsoft.com/office/drawing/2014/main" id="{9930FBA5-84BE-6605-DA4F-4267A423705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88643" y="6216496"/>
            <a:ext cx="583849" cy="362932"/>
          </a:xfrm>
          <a:prstGeom prst="rect">
            <a:avLst/>
          </a:prstGeom>
        </p:spPr>
      </p:pic>
      <p:sp>
        <p:nvSpPr>
          <p:cNvPr id="2" name="Text Placeholder 1">
            <a:extLst>
              <a:ext uri="{FF2B5EF4-FFF2-40B4-BE49-F238E27FC236}">
                <a16:creationId xmlns:a16="http://schemas.microsoft.com/office/drawing/2014/main" id="{CE116FAC-CEB7-8384-61C9-9981E4A05565}"/>
              </a:ext>
            </a:extLst>
          </p:cNvPr>
          <p:cNvSpPr txBox="1">
            <a:spLocks/>
          </p:cNvSpPr>
          <p:nvPr/>
        </p:nvSpPr>
        <p:spPr>
          <a:xfrm>
            <a:off x="1907785" y="2837645"/>
            <a:ext cx="8376430" cy="1210419"/>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latin typeface="Century Gothic"/>
              </a:rPr>
              <a:t>CIRCULARITY CONSISTS OF </a:t>
            </a:r>
            <a:endParaRPr lang="en-GB" dirty="0">
              <a:latin typeface="Calibri"/>
              <a:cs typeface="Calibri"/>
            </a:endParaRPr>
          </a:p>
          <a:p>
            <a:pPr algn="ctr"/>
            <a:r>
              <a:rPr lang="en-US" b="1" dirty="0">
                <a:latin typeface="Century Gothic"/>
              </a:rPr>
              <a:t>4 x R'S ACROSS THE SUPPLY CHAIN</a:t>
            </a:r>
            <a:endParaRPr lang="en-GB" dirty="0"/>
          </a:p>
        </p:txBody>
      </p:sp>
      <p:sp>
        <p:nvSpPr>
          <p:cNvPr id="6" name="TextBox 5">
            <a:extLst>
              <a:ext uri="{FF2B5EF4-FFF2-40B4-BE49-F238E27FC236}">
                <a16:creationId xmlns:a16="http://schemas.microsoft.com/office/drawing/2014/main" id="{37D1C842-5863-D4E9-36A8-D67C176D41D7}"/>
              </a:ext>
            </a:extLst>
          </p:cNvPr>
          <p:cNvSpPr txBox="1"/>
          <p:nvPr/>
        </p:nvSpPr>
        <p:spPr>
          <a:xfrm>
            <a:off x="1146617" y="1108740"/>
            <a:ext cx="3802748" cy="1015663"/>
          </a:xfrm>
          <a:prstGeom prst="rect">
            <a:avLst/>
          </a:prstGeom>
          <a:noFill/>
        </p:spPr>
        <p:txBody>
          <a:bodyPr wrap="square" lIns="91440" tIns="45720" rIns="91440" bIns="45720" anchor="t">
            <a:spAutoFit/>
          </a:bodyPr>
          <a:lstStyle/>
          <a:p>
            <a:pPr algn="ctr"/>
            <a:r>
              <a:rPr lang="en-US" b="1" dirty="0">
                <a:solidFill>
                  <a:schemeClr val="bg1"/>
                </a:solidFill>
                <a:latin typeface="Century Gothic"/>
              </a:rPr>
              <a:t>REUSE / RECYCLE</a:t>
            </a:r>
            <a:endParaRPr lang="en-US" b="0" dirty="0">
              <a:solidFill>
                <a:schemeClr val="bg1"/>
              </a:solidFill>
              <a:effectLst/>
            </a:endParaRPr>
          </a:p>
          <a:p>
            <a:pPr algn="ctr"/>
            <a:r>
              <a:rPr lang="en-US" sz="1400" dirty="0">
                <a:solidFill>
                  <a:schemeClr val="bg1"/>
                </a:solidFill>
                <a:latin typeface="Calibri"/>
                <a:cs typeface="Calibri"/>
              </a:rPr>
              <a:t>Reuse can be simply fixing things, remanufacturing and recycling </a:t>
            </a:r>
            <a:br>
              <a:rPr lang="en-US" sz="1400" dirty="0">
                <a:solidFill>
                  <a:schemeClr val="bg1"/>
                </a:solidFill>
                <a:latin typeface="Calibri"/>
                <a:cs typeface="Calibri"/>
              </a:rPr>
            </a:br>
            <a:r>
              <a:rPr lang="en-US" sz="1400" dirty="0">
                <a:solidFill>
                  <a:schemeClr val="bg1"/>
                </a:solidFill>
                <a:latin typeface="Calibri"/>
                <a:cs typeface="Calibri"/>
              </a:rPr>
              <a:t>products to avoid the journey to landfill.</a:t>
            </a:r>
            <a:endParaRPr lang="en-US" sz="1400" dirty="0">
              <a:solidFill>
                <a:schemeClr val="bg1"/>
              </a:solidFill>
            </a:endParaRPr>
          </a:p>
        </p:txBody>
      </p:sp>
      <p:sp>
        <p:nvSpPr>
          <p:cNvPr id="4" name="TextBox 3">
            <a:extLst>
              <a:ext uri="{FF2B5EF4-FFF2-40B4-BE49-F238E27FC236}">
                <a16:creationId xmlns:a16="http://schemas.microsoft.com/office/drawing/2014/main" id="{756B6933-ED2D-A68C-DB22-A79DA0CB1D16}"/>
              </a:ext>
            </a:extLst>
          </p:cNvPr>
          <p:cNvSpPr txBox="1"/>
          <p:nvPr/>
        </p:nvSpPr>
        <p:spPr>
          <a:xfrm>
            <a:off x="7236359" y="1108739"/>
            <a:ext cx="3802418" cy="1015663"/>
          </a:xfrm>
          <a:prstGeom prst="rect">
            <a:avLst/>
          </a:prstGeom>
          <a:noFill/>
        </p:spPr>
        <p:txBody>
          <a:bodyPr wrap="square" lIns="91440" tIns="45720" rIns="91440" bIns="45720" anchor="t">
            <a:spAutoFit/>
          </a:bodyPr>
          <a:lstStyle/>
          <a:p>
            <a:pPr algn="ctr" rtl="0">
              <a:spcBef>
                <a:spcPts val="0"/>
              </a:spcBef>
              <a:spcAft>
                <a:spcPts val="0"/>
              </a:spcAft>
            </a:pPr>
            <a:r>
              <a:rPr lang="en-US" b="1" i="0" u="none" strike="noStrike" dirty="0">
                <a:solidFill>
                  <a:schemeClr val="bg1"/>
                </a:solidFill>
                <a:effectLst/>
                <a:latin typeface="Century Gothic" panose="020B0502020202020204" pitchFamily="34" charset="0"/>
              </a:rPr>
              <a:t>REGENERATE</a:t>
            </a:r>
            <a:endParaRPr lang="en-US" b="0" dirty="0">
              <a:solidFill>
                <a:schemeClr val="bg1"/>
              </a:solidFill>
              <a:effectLst/>
            </a:endParaRPr>
          </a:p>
          <a:p>
            <a:pPr algn="ctr"/>
            <a:r>
              <a:rPr lang="en-US" sz="1400" dirty="0">
                <a:solidFill>
                  <a:schemeClr val="bg1"/>
                </a:solidFill>
              </a:rPr>
              <a:t> </a:t>
            </a:r>
            <a:r>
              <a:rPr lang="en-US" sz="1400" dirty="0">
                <a:solidFill>
                  <a:schemeClr val="bg1"/>
                </a:solidFill>
                <a:latin typeface="Calibri"/>
                <a:cs typeface="Calibri"/>
              </a:rPr>
              <a:t>Think of this as using natural resources that regenerate and help to recapture energy – like trees for paper.</a:t>
            </a:r>
          </a:p>
        </p:txBody>
      </p:sp>
      <p:sp>
        <p:nvSpPr>
          <p:cNvPr id="8" name="TextBox 7">
            <a:extLst>
              <a:ext uri="{FF2B5EF4-FFF2-40B4-BE49-F238E27FC236}">
                <a16:creationId xmlns:a16="http://schemas.microsoft.com/office/drawing/2014/main" id="{4300132C-568A-B3E9-7878-05400D6C3524}"/>
              </a:ext>
            </a:extLst>
          </p:cNvPr>
          <p:cNvSpPr txBox="1"/>
          <p:nvPr/>
        </p:nvSpPr>
        <p:spPr>
          <a:xfrm>
            <a:off x="1077674" y="4589452"/>
            <a:ext cx="3940640" cy="800219"/>
          </a:xfrm>
          <a:prstGeom prst="rect">
            <a:avLst/>
          </a:prstGeom>
          <a:noFill/>
        </p:spPr>
        <p:txBody>
          <a:bodyPr wrap="square">
            <a:spAutoFit/>
          </a:bodyPr>
          <a:lstStyle/>
          <a:p>
            <a:pPr algn="ctr" rtl="0">
              <a:spcBef>
                <a:spcPts val="0"/>
              </a:spcBef>
              <a:spcAft>
                <a:spcPts val="0"/>
              </a:spcAft>
            </a:pPr>
            <a:r>
              <a:rPr lang="en-US" b="1" i="0" u="none" strike="noStrike" dirty="0">
                <a:solidFill>
                  <a:schemeClr val="bg1"/>
                </a:solidFill>
                <a:effectLst/>
                <a:latin typeface="Century Gothic" panose="020B0502020202020204" pitchFamily="34" charset="0"/>
              </a:rPr>
              <a:t>REDUCE</a:t>
            </a:r>
            <a:endParaRPr lang="en-US" b="0" dirty="0">
              <a:solidFill>
                <a:schemeClr val="bg1"/>
              </a:solidFill>
              <a:effectLst/>
            </a:endParaRPr>
          </a:p>
          <a:p>
            <a:pPr algn="ctr"/>
            <a:r>
              <a:rPr lang="en-US" sz="1400" dirty="0">
                <a:solidFill>
                  <a:schemeClr val="bg1"/>
                </a:solidFill>
              </a:rPr>
              <a:t>A reduction in materials which therefore </a:t>
            </a:r>
            <a:r>
              <a:rPr lang="en-US" sz="1400" dirty="0" err="1">
                <a:solidFill>
                  <a:schemeClr val="bg1"/>
                </a:solidFill>
              </a:rPr>
              <a:t>minimises</a:t>
            </a:r>
            <a:r>
              <a:rPr lang="en-US" sz="1400" dirty="0">
                <a:solidFill>
                  <a:schemeClr val="bg1"/>
                </a:solidFill>
              </a:rPr>
              <a:t> impact and reductions in pollution and emissions.</a:t>
            </a:r>
            <a:endParaRPr lang="en-US" sz="1400" dirty="0">
              <a:solidFill>
                <a:schemeClr val="bg1"/>
              </a:solidFill>
              <a:cs typeface="Calibri"/>
            </a:endParaRPr>
          </a:p>
        </p:txBody>
      </p:sp>
    </p:spTree>
    <p:extLst>
      <p:ext uri="{BB962C8B-B14F-4D97-AF65-F5344CB8AC3E}">
        <p14:creationId xmlns:p14="http://schemas.microsoft.com/office/powerpoint/2010/main" val="129955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30081-B744-BB59-BF0D-352A5029D01B}"/>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6" name="Rectangle 5">
            <a:extLst>
              <a:ext uri="{FF2B5EF4-FFF2-40B4-BE49-F238E27FC236}">
                <a16:creationId xmlns:a16="http://schemas.microsoft.com/office/drawing/2014/main" id="{ED5D406B-E0EE-0F58-ED4E-3CEE462D0F9F}"/>
              </a:ext>
            </a:extLst>
          </p:cNvPr>
          <p:cNvSpPr/>
          <p:nvPr/>
        </p:nvSpPr>
        <p:spPr>
          <a:xfrm>
            <a:off x="10269654" y="4970840"/>
            <a:ext cx="947057" cy="7837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7">
            <a:extLst>
              <a:ext uri="{FF2B5EF4-FFF2-40B4-BE49-F238E27FC236}">
                <a16:creationId xmlns:a16="http://schemas.microsoft.com/office/drawing/2014/main" id="{6E18DF55-9F41-601B-1D71-228BFF5F563D}"/>
              </a:ext>
            </a:extLst>
          </p:cNvPr>
          <p:cNvSpPr>
            <a:spLocks noGrp="1"/>
          </p:cNvSpPr>
          <p:nvPr>
            <p:ph type="title"/>
          </p:nvPr>
        </p:nvSpPr>
        <p:spPr>
          <a:xfrm>
            <a:off x="1665400" y="487892"/>
            <a:ext cx="8861199" cy="1050665"/>
          </a:xfrm>
        </p:spPr>
        <p:txBody>
          <a:bodyPr/>
          <a:lstStyle/>
          <a:p>
            <a:pPr algn="ctr"/>
            <a:r>
              <a:rPr lang="en-US" dirty="0"/>
              <a:t>How does mail contribute to </a:t>
            </a:r>
            <a:br>
              <a:rPr lang="en-US" dirty="0"/>
            </a:br>
            <a:r>
              <a:rPr lang="en-US" dirty="0"/>
              <a:t>a circular economy?</a:t>
            </a:r>
          </a:p>
        </p:txBody>
      </p:sp>
      <p:pic>
        <p:nvPicPr>
          <p:cNvPr id="23" name="Picture 22">
            <a:extLst>
              <a:ext uri="{FF2B5EF4-FFF2-40B4-BE49-F238E27FC236}">
                <a16:creationId xmlns:a16="http://schemas.microsoft.com/office/drawing/2014/main" id="{622D03F4-4C33-9FCB-D54F-796F63262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404" r="11961"/>
          <a:stretch/>
        </p:blipFill>
        <p:spPr>
          <a:xfrm>
            <a:off x="10752141" y="0"/>
            <a:ext cx="1439859" cy="1665091"/>
          </a:xfrm>
          <a:prstGeom prst="rect">
            <a:avLst/>
          </a:prstGeom>
        </p:spPr>
      </p:pic>
      <p:pic>
        <p:nvPicPr>
          <p:cNvPr id="24" name="Picture 23">
            <a:extLst>
              <a:ext uri="{FF2B5EF4-FFF2-40B4-BE49-F238E27FC236}">
                <a16:creationId xmlns:a16="http://schemas.microsoft.com/office/drawing/2014/main" id="{7D73608C-02EC-A0A5-D842-88C8E5B57D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0609" y="2006413"/>
            <a:ext cx="781185" cy="929397"/>
          </a:xfrm>
          <a:prstGeom prst="rect">
            <a:avLst/>
          </a:prstGeom>
        </p:spPr>
      </p:pic>
      <p:pic>
        <p:nvPicPr>
          <p:cNvPr id="25" name="Picture 24">
            <a:extLst>
              <a:ext uri="{FF2B5EF4-FFF2-40B4-BE49-F238E27FC236}">
                <a16:creationId xmlns:a16="http://schemas.microsoft.com/office/drawing/2014/main" id="{43783B95-D2FA-B912-5823-9F69435E5D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1632" y="1783239"/>
            <a:ext cx="1220511" cy="1127463"/>
          </a:xfrm>
          <a:prstGeom prst="rect">
            <a:avLst/>
          </a:prstGeom>
        </p:spPr>
      </p:pic>
      <p:sp>
        <p:nvSpPr>
          <p:cNvPr id="26" name="Content Placeholder 4">
            <a:extLst>
              <a:ext uri="{FF2B5EF4-FFF2-40B4-BE49-F238E27FC236}">
                <a16:creationId xmlns:a16="http://schemas.microsoft.com/office/drawing/2014/main" id="{9304FCE0-994A-BE46-E851-6A0BBB359FDA}"/>
              </a:ext>
            </a:extLst>
          </p:cNvPr>
          <p:cNvSpPr txBox="1">
            <a:spLocks/>
          </p:cNvSpPr>
          <p:nvPr/>
        </p:nvSpPr>
        <p:spPr>
          <a:xfrm>
            <a:off x="1821014" y="3259042"/>
            <a:ext cx="2142864" cy="22341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Wingdings" panose="05000000000000000000" pitchFamily="2" charset="2"/>
              <a:buNone/>
            </a:pPr>
            <a:r>
              <a:rPr lang="en-US" sz="1300" b="1" dirty="0">
                <a:solidFill>
                  <a:srgbClr val="000000"/>
                </a:solidFill>
              </a:rPr>
              <a:t>REGENERATION</a:t>
            </a:r>
            <a:br>
              <a:rPr lang="en-US" sz="1200" b="1" dirty="0">
                <a:solidFill>
                  <a:srgbClr val="000000"/>
                </a:solidFill>
              </a:rPr>
            </a:br>
            <a:r>
              <a:rPr lang="en-US" sz="1200" b="1" dirty="0">
                <a:solidFill>
                  <a:srgbClr val="000000"/>
                </a:solidFill>
              </a:rPr>
              <a:t>Paper</a:t>
            </a:r>
            <a:r>
              <a:rPr lang="en-US" sz="1200" dirty="0">
                <a:solidFill>
                  <a:srgbClr val="000000"/>
                </a:solidFill>
              </a:rPr>
              <a:t> comes from a natural, regenerative crop - trees. Using raw materials sourced from a thriving, sustainably-certified forest supports tree planting and biodiversity, protects long-standing forests and helps draw-down more carbon dioxide from the atmosphere.</a:t>
            </a:r>
          </a:p>
          <a:p>
            <a:pPr marL="0" indent="0" fontAlgn="base">
              <a:spcBef>
                <a:spcPts val="0"/>
              </a:spcBef>
              <a:buNone/>
            </a:pPr>
            <a:r>
              <a:rPr lang="en-US" sz="1200" b="0" i="0" u="none" strike="noStrike" dirty="0">
                <a:solidFill>
                  <a:srgbClr val="000000"/>
                </a:solidFill>
                <a:effectLst/>
                <a:hlinkClick r:id="rId6"/>
              </a:rPr>
              <a:t>FSC</a:t>
            </a:r>
            <a:endParaRPr lang="en-US" sz="1200" b="0" i="0" u="none" strike="noStrike" dirty="0">
              <a:solidFill>
                <a:srgbClr val="000000"/>
              </a:solidFill>
              <a:effectLst/>
              <a:cs typeface="Calibri"/>
            </a:endParaRPr>
          </a:p>
        </p:txBody>
      </p:sp>
      <p:sp>
        <p:nvSpPr>
          <p:cNvPr id="27" name="Content Placeholder 4">
            <a:extLst>
              <a:ext uri="{FF2B5EF4-FFF2-40B4-BE49-F238E27FC236}">
                <a16:creationId xmlns:a16="http://schemas.microsoft.com/office/drawing/2014/main" id="{E4EC790E-D931-0BD8-5C84-8FCB2CB99D21}"/>
              </a:ext>
            </a:extLst>
          </p:cNvPr>
          <p:cNvSpPr txBox="1">
            <a:spLocks/>
          </p:cNvSpPr>
          <p:nvPr/>
        </p:nvSpPr>
        <p:spPr>
          <a:xfrm>
            <a:off x="4035000" y="3259042"/>
            <a:ext cx="2061000" cy="223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Wingdings" panose="05000000000000000000" pitchFamily="2" charset="2"/>
              <a:buNone/>
            </a:pPr>
            <a:r>
              <a:rPr lang="en-US" sz="1300" b="1" dirty="0">
                <a:solidFill>
                  <a:srgbClr val="000000"/>
                </a:solidFill>
              </a:rPr>
              <a:t>REINVENTION</a:t>
            </a:r>
            <a:r>
              <a:rPr lang="en-US" sz="1200" b="1" dirty="0">
                <a:solidFill>
                  <a:srgbClr val="000000"/>
                </a:solidFill>
              </a:rPr>
              <a:t> </a:t>
            </a:r>
            <a:br>
              <a:rPr lang="en-US" sz="1200" b="1" dirty="0">
                <a:solidFill>
                  <a:srgbClr val="000000"/>
                </a:solidFill>
              </a:rPr>
            </a:br>
            <a:r>
              <a:rPr lang="en-US" sz="1200" b="1" dirty="0">
                <a:solidFill>
                  <a:srgbClr val="000000"/>
                </a:solidFill>
              </a:rPr>
              <a:t>Low-impact modern paper mills </a:t>
            </a:r>
            <a:r>
              <a:rPr lang="en-US" sz="1200" dirty="0">
                <a:solidFill>
                  <a:srgbClr val="000000"/>
                </a:solidFill>
              </a:rPr>
              <a:t>run on 100% renewable energy, use total chlorine-free processes and 93% of water involved is recycled - and some can even generate </a:t>
            </a:r>
          </a:p>
          <a:p>
            <a:pPr marL="0" indent="0" fontAlgn="base">
              <a:spcBef>
                <a:spcPts val="0"/>
              </a:spcBef>
              <a:buFont typeface="Wingdings" panose="05000000000000000000" pitchFamily="2" charset="2"/>
              <a:buNone/>
            </a:pPr>
            <a:r>
              <a:rPr lang="en-US" sz="1200" dirty="0">
                <a:solidFill>
                  <a:srgbClr val="000000"/>
                </a:solidFill>
              </a:rPr>
              <a:t>more renewable energy than they use. </a:t>
            </a:r>
          </a:p>
          <a:p>
            <a:pPr marL="0" indent="0" fontAlgn="base">
              <a:spcBef>
                <a:spcPts val="0"/>
              </a:spcBef>
              <a:buFont typeface="Wingdings" panose="05000000000000000000" pitchFamily="2" charset="2"/>
              <a:buNone/>
            </a:pPr>
            <a:r>
              <a:rPr lang="en-US" sz="1200" dirty="0">
                <a:solidFill>
                  <a:srgbClr val="000000"/>
                </a:solidFill>
                <a:hlinkClick r:id="rId7"/>
              </a:rPr>
              <a:t>Two Sides </a:t>
            </a:r>
            <a:r>
              <a:rPr lang="en-US" sz="1200" dirty="0">
                <a:solidFill>
                  <a:srgbClr val="000000"/>
                </a:solidFill>
              </a:rPr>
              <a:t> </a:t>
            </a:r>
            <a:r>
              <a:rPr lang="en-US" sz="1200" dirty="0">
                <a:solidFill>
                  <a:srgbClr val="000000"/>
                </a:solidFill>
                <a:hlinkClick r:id="rId8"/>
              </a:rPr>
              <a:t>Paper Advance</a:t>
            </a:r>
            <a:r>
              <a:rPr lang="en-US" sz="1200" dirty="0">
                <a:solidFill>
                  <a:srgbClr val="000000"/>
                </a:solidFill>
              </a:rPr>
              <a:t> </a:t>
            </a:r>
            <a:r>
              <a:rPr lang="en-US" sz="1200" dirty="0">
                <a:solidFill>
                  <a:srgbClr val="000000"/>
                </a:solidFill>
                <a:hlinkClick r:id="rId9"/>
              </a:rPr>
              <a:t>CPI</a:t>
            </a:r>
            <a:endParaRPr lang="en-US" sz="1200" dirty="0"/>
          </a:p>
        </p:txBody>
      </p:sp>
      <p:sp>
        <p:nvSpPr>
          <p:cNvPr id="28" name="Content Placeholder 4">
            <a:extLst>
              <a:ext uri="{FF2B5EF4-FFF2-40B4-BE49-F238E27FC236}">
                <a16:creationId xmlns:a16="http://schemas.microsoft.com/office/drawing/2014/main" id="{E9EEB077-1764-D2CA-E92E-C1280E233D33}"/>
              </a:ext>
            </a:extLst>
          </p:cNvPr>
          <p:cNvSpPr txBox="1">
            <a:spLocks/>
          </p:cNvSpPr>
          <p:nvPr/>
        </p:nvSpPr>
        <p:spPr>
          <a:xfrm>
            <a:off x="4030745" y="5042538"/>
            <a:ext cx="2142864" cy="223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Wingdings" panose="05000000000000000000" pitchFamily="2" charset="2"/>
              <a:buNone/>
            </a:pPr>
            <a:r>
              <a:rPr lang="en-US" sz="1200" b="1" dirty="0">
                <a:solidFill>
                  <a:srgbClr val="000000"/>
                </a:solidFill>
              </a:rPr>
              <a:t>Low-carbon, energy-efficient printing processes </a:t>
            </a:r>
            <a:r>
              <a:rPr lang="en-US" sz="1200" dirty="0">
                <a:solidFill>
                  <a:srgbClr val="000000"/>
                </a:solidFill>
              </a:rPr>
              <a:t>can use biodegradable and water-based inks, find alternatives to plastics, and run on clean energy. </a:t>
            </a:r>
            <a:r>
              <a:rPr lang="en-US" sz="1200" dirty="0">
                <a:solidFill>
                  <a:srgbClr val="000000"/>
                </a:solidFill>
                <a:hlinkClick r:id="rId10"/>
              </a:rPr>
              <a:t>Inside Packaging</a:t>
            </a:r>
            <a:endParaRPr lang="en-US" sz="1200" dirty="0"/>
          </a:p>
        </p:txBody>
      </p:sp>
      <p:sp>
        <p:nvSpPr>
          <p:cNvPr id="29" name="Content Placeholder 4">
            <a:extLst>
              <a:ext uri="{FF2B5EF4-FFF2-40B4-BE49-F238E27FC236}">
                <a16:creationId xmlns:a16="http://schemas.microsoft.com/office/drawing/2014/main" id="{BFD9C108-99E6-A9FE-2E7D-078B0E01517C}"/>
              </a:ext>
            </a:extLst>
          </p:cNvPr>
          <p:cNvSpPr txBox="1">
            <a:spLocks/>
          </p:cNvSpPr>
          <p:nvPr/>
        </p:nvSpPr>
        <p:spPr>
          <a:xfrm>
            <a:off x="6244731" y="3233071"/>
            <a:ext cx="2142864" cy="22341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Wingdings" panose="05000000000000000000" pitchFamily="2" charset="2"/>
              <a:buNone/>
            </a:pPr>
            <a:r>
              <a:rPr lang="en-US" sz="1300" b="1" dirty="0">
                <a:solidFill>
                  <a:srgbClr val="000000"/>
                </a:solidFill>
              </a:rPr>
              <a:t>REDUCTION</a:t>
            </a:r>
            <a:r>
              <a:rPr lang="en-US" sz="1200" b="1" dirty="0">
                <a:solidFill>
                  <a:srgbClr val="000000"/>
                </a:solidFill>
              </a:rPr>
              <a:t> </a:t>
            </a:r>
            <a:br>
              <a:rPr lang="en-US" sz="1200" b="1" dirty="0">
                <a:solidFill>
                  <a:srgbClr val="000000"/>
                </a:solidFill>
              </a:rPr>
            </a:br>
            <a:r>
              <a:rPr lang="en-US" sz="1200" b="1" dirty="0">
                <a:solidFill>
                  <a:srgbClr val="000000"/>
                </a:solidFill>
              </a:rPr>
              <a:t>Distribution fleets are rapidly </a:t>
            </a:r>
            <a:r>
              <a:rPr lang="en-US" sz="1200" b="1" dirty="0" err="1">
                <a:solidFill>
                  <a:srgbClr val="000000"/>
                </a:solidFill>
              </a:rPr>
              <a:t>decarbonising</a:t>
            </a:r>
            <a:r>
              <a:rPr lang="en-US" sz="1200" b="1" dirty="0">
                <a:solidFill>
                  <a:srgbClr val="000000"/>
                </a:solidFill>
              </a:rPr>
              <a:t> </a:t>
            </a:r>
            <a:r>
              <a:rPr lang="en-US" sz="1200" dirty="0">
                <a:solidFill>
                  <a:srgbClr val="000000"/>
                </a:solidFill>
              </a:rPr>
              <a:t>- Royal Mail is rapidly switching to renewable energy and using more electric vehicles, electrifying operations, finding low-carbon solutions and ensuring van loads are more efficient - not forgetting </a:t>
            </a:r>
            <a:r>
              <a:rPr lang="en-US" sz="1200" dirty="0" err="1">
                <a:solidFill>
                  <a:srgbClr val="000000"/>
                </a:solidFill>
              </a:rPr>
              <a:t>posties</a:t>
            </a:r>
            <a:r>
              <a:rPr lang="en-US" sz="1200" dirty="0">
                <a:solidFill>
                  <a:srgbClr val="000000"/>
                </a:solidFill>
              </a:rPr>
              <a:t> delivery on foot. </a:t>
            </a:r>
            <a:r>
              <a:rPr lang="en-US" sz="1200" dirty="0">
                <a:solidFill>
                  <a:srgbClr val="000000"/>
                </a:solidFill>
                <a:hlinkClick r:id="rId11"/>
              </a:rPr>
              <a:t>Royal Mail</a:t>
            </a:r>
            <a:endParaRPr lang="en-US" sz="1200" dirty="0"/>
          </a:p>
        </p:txBody>
      </p:sp>
      <p:sp>
        <p:nvSpPr>
          <p:cNvPr id="30" name="Content Placeholder 4">
            <a:extLst>
              <a:ext uri="{FF2B5EF4-FFF2-40B4-BE49-F238E27FC236}">
                <a16:creationId xmlns:a16="http://schemas.microsoft.com/office/drawing/2014/main" id="{32617301-38D7-BDB1-82AF-FE80D8663031}"/>
              </a:ext>
            </a:extLst>
          </p:cNvPr>
          <p:cNvSpPr txBox="1">
            <a:spLocks/>
          </p:cNvSpPr>
          <p:nvPr/>
        </p:nvSpPr>
        <p:spPr>
          <a:xfrm>
            <a:off x="8414139" y="3233071"/>
            <a:ext cx="2142864" cy="22341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300" b="1" dirty="0"/>
              <a:t>RECYCLING AND REUSE </a:t>
            </a:r>
            <a:br>
              <a:rPr lang="en-US" sz="1200" b="1" dirty="0">
                <a:solidFill>
                  <a:srgbClr val="000000"/>
                </a:solidFill>
              </a:rPr>
            </a:br>
            <a:r>
              <a:rPr lang="en-US" sz="1200" b="1" dirty="0">
                <a:solidFill>
                  <a:srgbClr val="000000"/>
                </a:solidFill>
              </a:rPr>
              <a:t>Paper is readily recycled </a:t>
            </a:r>
            <a:r>
              <a:rPr lang="en-US" sz="1200" dirty="0">
                <a:solidFill>
                  <a:srgbClr val="000000"/>
                </a:solidFill>
              </a:rPr>
              <a:t>and can be reused again and again to extend the life of mail. Over 70% of</a:t>
            </a:r>
            <a:r>
              <a:rPr lang="en-US" sz="1200" dirty="0">
                <a:solidFill>
                  <a:srgbClr val="FF0000"/>
                </a:solidFill>
              </a:rPr>
              <a:t> </a:t>
            </a:r>
            <a:r>
              <a:rPr lang="en-US" sz="1200" dirty="0">
                <a:solidFill>
                  <a:srgbClr val="000000"/>
                </a:solidFill>
              </a:rPr>
              <a:t>the </a:t>
            </a:r>
            <a:r>
              <a:rPr lang="en-US" sz="1200" dirty="0" err="1">
                <a:solidFill>
                  <a:srgbClr val="000000"/>
                </a:solidFill>
              </a:rPr>
              <a:t>fibres</a:t>
            </a:r>
            <a:r>
              <a:rPr lang="en-US" sz="1200" dirty="0">
                <a:solidFill>
                  <a:srgbClr val="000000"/>
                </a:solidFill>
              </a:rPr>
              <a:t> used to make paper in the UK is recycled and can be reused many times over - on average paper is reused 3.8 times, and sometimes up to 7 times. </a:t>
            </a:r>
            <a:r>
              <a:rPr lang="en-US" sz="1200" dirty="0">
                <a:solidFill>
                  <a:srgbClr val="000000"/>
                </a:solidFill>
                <a:hlinkClick r:id="rId12"/>
              </a:rPr>
              <a:t>CPI</a:t>
            </a:r>
            <a:r>
              <a:rPr lang="en-US" sz="1200" dirty="0">
                <a:solidFill>
                  <a:srgbClr val="000000"/>
                </a:solidFill>
              </a:rPr>
              <a:t> </a:t>
            </a:r>
            <a:r>
              <a:rPr lang="en-US" sz="1200" dirty="0">
                <a:solidFill>
                  <a:srgbClr val="000000"/>
                </a:solidFill>
                <a:hlinkClick r:id="rId13"/>
              </a:rPr>
              <a:t>Two Sides</a:t>
            </a:r>
            <a:endParaRPr lang="en-US" sz="1200" dirty="0">
              <a:solidFill>
                <a:srgbClr val="000000"/>
              </a:solidFill>
            </a:endParaRPr>
          </a:p>
          <a:p>
            <a:endParaRPr lang="en-US" sz="1200" dirty="0"/>
          </a:p>
        </p:txBody>
      </p:sp>
      <p:pic>
        <p:nvPicPr>
          <p:cNvPr id="32" name="Picture 31">
            <a:extLst>
              <a:ext uri="{FF2B5EF4-FFF2-40B4-BE49-F238E27FC236}">
                <a16:creationId xmlns:a16="http://schemas.microsoft.com/office/drawing/2014/main" id="{3CB43857-BA65-1170-4081-304E7BAF173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68674" y="1934665"/>
            <a:ext cx="1583074" cy="906160"/>
          </a:xfrm>
          <a:prstGeom prst="rect">
            <a:avLst/>
          </a:prstGeom>
        </p:spPr>
      </p:pic>
      <p:pic>
        <p:nvPicPr>
          <p:cNvPr id="33" name="Picture 32">
            <a:extLst>
              <a:ext uri="{FF2B5EF4-FFF2-40B4-BE49-F238E27FC236}">
                <a16:creationId xmlns:a16="http://schemas.microsoft.com/office/drawing/2014/main" id="{C181A37E-817B-4F66-440D-09DBD8EB438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8929085" y="1846739"/>
            <a:ext cx="1056410" cy="966909"/>
          </a:xfrm>
          <a:prstGeom prst="rect">
            <a:avLst/>
          </a:prstGeom>
        </p:spPr>
      </p:pic>
      <p:cxnSp>
        <p:nvCxnSpPr>
          <p:cNvPr id="34" name="Straight Arrow Connector 33">
            <a:extLst>
              <a:ext uri="{FF2B5EF4-FFF2-40B4-BE49-F238E27FC236}">
                <a16:creationId xmlns:a16="http://schemas.microsoft.com/office/drawing/2014/main" id="{24C71F3F-78DE-DA89-51A4-59BA9F456E54}"/>
              </a:ext>
            </a:extLst>
          </p:cNvPr>
          <p:cNvCxnSpPr>
            <a:cxnSpLocks/>
          </p:cNvCxnSpPr>
          <p:nvPr/>
        </p:nvCxnSpPr>
        <p:spPr>
          <a:xfrm>
            <a:off x="1182119" y="2447332"/>
            <a:ext cx="612351" cy="0"/>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71FB4D-93E6-2EA6-075C-2477E4FAEBEE}"/>
              </a:ext>
            </a:extLst>
          </p:cNvPr>
          <p:cNvCxnSpPr>
            <a:cxnSpLocks/>
          </p:cNvCxnSpPr>
          <p:nvPr/>
        </p:nvCxnSpPr>
        <p:spPr>
          <a:xfrm>
            <a:off x="3614235" y="2447332"/>
            <a:ext cx="612351" cy="0"/>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FEDB2DB-47EF-AA99-AE3D-856C2AB9B53A}"/>
              </a:ext>
            </a:extLst>
          </p:cNvPr>
          <p:cNvCxnSpPr>
            <a:cxnSpLocks/>
          </p:cNvCxnSpPr>
          <p:nvPr/>
        </p:nvCxnSpPr>
        <p:spPr>
          <a:xfrm>
            <a:off x="5688132" y="2447332"/>
            <a:ext cx="612351" cy="0"/>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D64BD29-7C5F-9D2A-0EA5-AF28A62FCE79}"/>
              </a:ext>
            </a:extLst>
          </p:cNvPr>
          <p:cNvCxnSpPr>
            <a:cxnSpLocks/>
          </p:cNvCxnSpPr>
          <p:nvPr/>
        </p:nvCxnSpPr>
        <p:spPr>
          <a:xfrm>
            <a:off x="8110821" y="2447332"/>
            <a:ext cx="612351" cy="0"/>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37">
            <a:extLst>
              <a:ext uri="{FF2B5EF4-FFF2-40B4-BE49-F238E27FC236}">
                <a16:creationId xmlns:a16="http://schemas.microsoft.com/office/drawing/2014/main" id="{7D4E832F-167F-813A-3402-7B0F60EED371}"/>
              </a:ext>
            </a:extLst>
          </p:cNvPr>
          <p:cNvSpPr/>
          <p:nvPr/>
        </p:nvSpPr>
        <p:spPr>
          <a:xfrm>
            <a:off x="1182118" y="2445140"/>
            <a:ext cx="9827764" cy="3924968"/>
          </a:xfrm>
          <a:custGeom>
            <a:avLst/>
            <a:gdLst>
              <a:gd name="connsiteX0" fmla="*/ 9332536 w 9832156"/>
              <a:gd name="connsiteY0" fmla="*/ 0 h 3280528"/>
              <a:gd name="connsiteX1" fmla="*/ 9832156 w 9832156"/>
              <a:gd name="connsiteY1" fmla="*/ 0 h 3280528"/>
              <a:gd name="connsiteX2" fmla="*/ 9832156 w 9832156"/>
              <a:gd name="connsiteY2" fmla="*/ 3280528 h 3280528"/>
              <a:gd name="connsiteX3" fmla="*/ 0 w 9832156"/>
              <a:gd name="connsiteY3" fmla="*/ 3280528 h 3280528"/>
              <a:gd name="connsiteX4" fmla="*/ 0 w 9832156"/>
              <a:gd name="connsiteY4" fmla="*/ 9427 h 3280528"/>
              <a:gd name="connsiteX5" fmla="*/ 424206 w 9832156"/>
              <a:gd name="connsiteY5" fmla="*/ 9427 h 32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2156" h="3280528">
                <a:moveTo>
                  <a:pt x="9332536" y="0"/>
                </a:moveTo>
                <a:lnTo>
                  <a:pt x="9832156" y="0"/>
                </a:lnTo>
                <a:lnTo>
                  <a:pt x="9832156" y="3280528"/>
                </a:lnTo>
                <a:lnTo>
                  <a:pt x="0" y="3280528"/>
                </a:lnTo>
                <a:lnTo>
                  <a:pt x="0" y="9427"/>
                </a:lnTo>
                <a:lnTo>
                  <a:pt x="424206" y="9427"/>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65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A43D424-6BFA-4EB8-9D44-4A5FD3D35260}"/>
              </a:ext>
            </a:extLst>
          </p:cNvPr>
          <p:cNvGrpSpPr/>
          <p:nvPr/>
        </p:nvGrpSpPr>
        <p:grpSpPr>
          <a:xfrm>
            <a:off x="8490245" y="3429000"/>
            <a:ext cx="3700800" cy="3430800"/>
            <a:chOff x="8490245" y="3429000"/>
            <a:chExt cx="3700800" cy="3430800"/>
          </a:xfrm>
        </p:grpSpPr>
        <p:sp>
          <p:nvSpPr>
            <p:cNvPr id="12" name="Rectangle 11">
              <a:extLst>
                <a:ext uri="{FF2B5EF4-FFF2-40B4-BE49-F238E27FC236}">
                  <a16:creationId xmlns:a16="http://schemas.microsoft.com/office/drawing/2014/main" id="{C8DD39E3-5D68-42F7-8245-F8204EB69057}"/>
                </a:ext>
              </a:extLst>
            </p:cNvPr>
            <p:cNvSpPr/>
            <p:nvPr/>
          </p:nvSpPr>
          <p:spPr>
            <a:xfrm>
              <a:off x="8490245" y="3429000"/>
              <a:ext cx="37008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Graphical user interface&#10;&#10;Description automatically generated with medium confidence">
              <a:extLst>
                <a:ext uri="{FF2B5EF4-FFF2-40B4-BE49-F238E27FC236}">
                  <a16:creationId xmlns:a16="http://schemas.microsoft.com/office/drawing/2014/main" id="{68F4F7B0-72FF-458A-AC80-EEEA6C8065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3240" t="5484" r="1452" b="59570"/>
            <a:stretch/>
          </p:blipFill>
          <p:spPr>
            <a:xfrm>
              <a:off x="8611734" y="3530006"/>
              <a:ext cx="3363312" cy="1201480"/>
            </a:xfrm>
            <a:prstGeom prst="rect">
              <a:avLst/>
            </a:prstGeom>
          </p:spPr>
        </p:pic>
      </p:grpSp>
      <p:grpSp>
        <p:nvGrpSpPr>
          <p:cNvPr id="29" name="Group 28">
            <a:extLst>
              <a:ext uri="{FF2B5EF4-FFF2-40B4-BE49-F238E27FC236}">
                <a16:creationId xmlns:a16="http://schemas.microsoft.com/office/drawing/2014/main" id="{F2905EC7-827F-4949-8ED2-E10F2F1A97BD}"/>
              </a:ext>
            </a:extLst>
          </p:cNvPr>
          <p:cNvGrpSpPr/>
          <p:nvPr/>
        </p:nvGrpSpPr>
        <p:grpSpPr>
          <a:xfrm>
            <a:off x="4797353" y="3429000"/>
            <a:ext cx="3700800" cy="3430800"/>
            <a:chOff x="4797353" y="3429000"/>
            <a:chExt cx="3700800" cy="3430800"/>
          </a:xfrm>
        </p:grpSpPr>
        <p:sp>
          <p:nvSpPr>
            <p:cNvPr id="11" name="Rectangle 10">
              <a:extLst>
                <a:ext uri="{FF2B5EF4-FFF2-40B4-BE49-F238E27FC236}">
                  <a16:creationId xmlns:a16="http://schemas.microsoft.com/office/drawing/2014/main" id="{27DD8595-4F64-4C8A-87DE-901653F6A24D}"/>
                </a:ext>
              </a:extLst>
            </p:cNvPr>
            <p:cNvSpPr/>
            <p:nvPr/>
          </p:nvSpPr>
          <p:spPr>
            <a:xfrm>
              <a:off x="4797353" y="3429000"/>
              <a:ext cx="3700800" cy="343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Graphical user interface&#10;&#10;Description automatically generated with medium confidence">
              <a:extLst>
                <a:ext uri="{FF2B5EF4-FFF2-40B4-BE49-F238E27FC236}">
                  <a16:creationId xmlns:a16="http://schemas.microsoft.com/office/drawing/2014/main" id="{271CFBA4-5D6F-48EA-81C2-B1DA02943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1" t="5354" r="51427" b="63321"/>
            <a:stretch/>
          </p:blipFill>
          <p:spPr>
            <a:xfrm>
              <a:off x="4823701" y="3530006"/>
              <a:ext cx="3443686" cy="1076992"/>
            </a:xfrm>
            <a:prstGeom prst="rect">
              <a:avLst/>
            </a:prstGeom>
          </p:spPr>
        </p:pic>
      </p:grpSp>
      <p:grpSp>
        <p:nvGrpSpPr>
          <p:cNvPr id="28" name="Group 27">
            <a:extLst>
              <a:ext uri="{FF2B5EF4-FFF2-40B4-BE49-F238E27FC236}">
                <a16:creationId xmlns:a16="http://schemas.microsoft.com/office/drawing/2014/main" id="{CC93AB31-318A-4D74-8841-5928D064AE06}"/>
              </a:ext>
            </a:extLst>
          </p:cNvPr>
          <p:cNvGrpSpPr/>
          <p:nvPr/>
        </p:nvGrpSpPr>
        <p:grpSpPr>
          <a:xfrm>
            <a:off x="8491200" y="-1800"/>
            <a:ext cx="3700800" cy="3430800"/>
            <a:chOff x="8491200" y="-1800"/>
            <a:chExt cx="3700800" cy="3430800"/>
          </a:xfrm>
        </p:grpSpPr>
        <p:sp>
          <p:nvSpPr>
            <p:cNvPr id="14" name="Rectangle 13">
              <a:extLst>
                <a:ext uri="{FF2B5EF4-FFF2-40B4-BE49-F238E27FC236}">
                  <a16:creationId xmlns:a16="http://schemas.microsoft.com/office/drawing/2014/main" id="{DF236376-4975-47AA-9CAC-4D4B59148B49}"/>
                </a:ext>
              </a:extLst>
            </p:cNvPr>
            <p:cNvSpPr/>
            <p:nvPr/>
          </p:nvSpPr>
          <p:spPr>
            <a:xfrm>
              <a:off x="8491200" y="-1800"/>
              <a:ext cx="3700800" cy="343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descr="image">
              <a:extLst>
                <a:ext uri="{FF2B5EF4-FFF2-40B4-BE49-F238E27FC236}">
                  <a16:creationId xmlns:a16="http://schemas.microsoft.com/office/drawing/2014/main" id="{BDEDBFF9-0825-4912-9311-E69AC703CE1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620" t="5341" r="2986" b="60502"/>
            <a:stretch/>
          </p:blipFill>
          <p:spPr bwMode="auto">
            <a:xfrm>
              <a:off x="8584296" y="106322"/>
              <a:ext cx="3412008" cy="1201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44F6407-81BA-446B-9900-556580E05FBA}"/>
              </a:ext>
            </a:extLst>
          </p:cNvPr>
          <p:cNvGrpSpPr/>
          <p:nvPr/>
        </p:nvGrpSpPr>
        <p:grpSpPr>
          <a:xfrm>
            <a:off x="4790451" y="-1800"/>
            <a:ext cx="3700800" cy="3430800"/>
            <a:chOff x="4790451" y="-1800"/>
            <a:chExt cx="3700800" cy="3430800"/>
          </a:xfrm>
        </p:grpSpPr>
        <p:sp>
          <p:nvSpPr>
            <p:cNvPr id="3" name="Rectangle 2">
              <a:extLst>
                <a:ext uri="{FF2B5EF4-FFF2-40B4-BE49-F238E27FC236}">
                  <a16:creationId xmlns:a16="http://schemas.microsoft.com/office/drawing/2014/main" id="{51B3215E-89BC-4721-A82D-21787D4B137E}"/>
                </a:ext>
              </a:extLst>
            </p:cNvPr>
            <p:cNvSpPr/>
            <p:nvPr/>
          </p:nvSpPr>
          <p:spPr>
            <a:xfrm>
              <a:off x="4790451" y="-1800"/>
              <a:ext cx="37008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Graphical user interface, text, application&#10;&#10;Description automatically generated">
              <a:extLst>
                <a:ext uri="{FF2B5EF4-FFF2-40B4-BE49-F238E27FC236}">
                  <a16:creationId xmlns:a16="http://schemas.microsoft.com/office/drawing/2014/main" id="{EA948A02-F6E7-430A-85B4-2AB50183C4F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274" t="5463" r="3250" b="59591"/>
            <a:stretch/>
          </p:blipFill>
          <p:spPr>
            <a:xfrm>
              <a:off x="4827180" y="116955"/>
              <a:ext cx="3489639" cy="1201480"/>
            </a:xfrm>
            <a:prstGeom prst="rect">
              <a:avLst/>
            </a:prstGeom>
          </p:spPr>
        </p:pic>
      </p:grpSp>
      <p:grpSp>
        <p:nvGrpSpPr>
          <p:cNvPr id="5" name="Group 4">
            <a:extLst>
              <a:ext uri="{FF2B5EF4-FFF2-40B4-BE49-F238E27FC236}">
                <a16:creationId xmlns:a16="http://schemas.microsoft.com/office/drawing/2014/main" id="{01FDC70B-F3F1-D5F9-05A9-6667151330DA}"/>
              </a:ext>
            </a:extLst>
          </p:cNvPr>
          <p:cNvGrpSpPr/>
          <p:nvPr/>
        </p:nvGrpSpPr>
        <p:grpSpPr>
          <a:xfrm>
            <a:off x="13852" y="0"/>
            <a:ext cx="4765966" cy="6858000"/>
            <a:chOff x="13852" y="0"/>
            <a:chExt cx="4765966" cy="6858000"/>
          </a:xfrm>
        </p:grpSpPr>
        <p:sp>
          <p:nvSpPr>
            <p:cNvPr id="2" name="Rectangle 1">
              <a:extLst>
                <a:ext uri="{FF2B5EF4-FFF2-40B4-BE49-F238E27FC236}">
                  <a16:creationId xmlns:a16="http://schemas.microsoft.com/office/drawing/2014/main" id="{FD690741-442E-C655-1DE5-29D47592921F}"/>
                </a:ext>
              </a:extLst>
            </p:cNvPr>
            <p:cNvSpPr/>
            <p:nvPr/>
          </p:nvSpPr>
          <p:spPr>
            <a:xfrm>
              <a:off x="13852" y="0"/>
              <a:ext cx="4765966" cy="6858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55FE49-DFEA-9745-0FAF-8AF86686FFF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grpSp>
      <p:sp>
        <p:nvSpPr>
          <p:cNvPr id="10" name="Title 8">
            <a:extLst>
              <a:ext uri="{FF2B5EF4-FFF2-40B4-BE49-F238E27FC236}">
                <a16:creationId xmlns:a16="http://schemas.microsoft.com/office/drawing/2014/main" id="{74C4B278-F0FC-BFA3-36C1-5B26FBE5D6F4}"/>
              </a:ext>
            </a:extLst>
          </p:cNvPr>
          <p:cNvSpPr txBox="1">
            <a:spLocks/>
          </p:cNvSpPr>
          <p:nvPr/>
        </p:nvSpPr>
        <p:spPr>
          <a:xfrm>
            <a:off x="613895" y="2697410"/>
            <a:ext cx="3609763" cy="1463180"/>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pPr>
              <a:lnSpc>
                <a:spcPct val="90000"/>
              </a:lnSpc>
            </a:pPr>
            <a:r>
              <a:rPr lang="en-US" dirty="0">
                <a:solidFill>
                  <a:schemeClr val="accent6"/>
                </a:solidFill>
              </a:rPr>
              <a:t>TIPS TO MAKING YOUR MAIL MORE SUSTAINABLE</a:t>
            </a:r>
          </a:p>
        </p:txBody>
      </p:sp>
      <p:sp>
        <p:nvSpPr>
          <p:cNvPr id="13" name="TextBox 12">
            <a:extLst>
              <a:ext uri="{FF2B5EF4-FFF2-40B4-BE49-F238E27FC236}">
                <a16:creationId xmlns:a16="http://schemas.microsoft.com/office/drawing/2014/main" id="{30BC0C90-D548-389D-2E8E-D0D9B95F8D53}"/>
              </a:ext>
            </a:extLst>
          </p:cNvPr>
          <p:cNvSpPr txBox="1"/>
          <p:nvPr/>
        </p:nvSpPr>
        <p:spPr>
          <a:xfrm>
            <a:off x="489200" y="4692062"/>
            <a:ext cx="3498600" cy="830997"/>
          </a:xfrm>
          <a:prstGeom prst="rect">
            <a:avLst/>
          </a:prstGeom>
          <a:noFill/>
        </p:spPr>
        <p:txBody>
          <a:bodyPr wrap="square">
            <a:spAutoFit/>
          </a:bodyPr>
          <a:lstStyle/>
          <a:p>
            <a:r>
              <a:rPr lang="en-US" sz="1600" dirty="0"/>
              <a:t>Speak to your printers to ask about how you can apply these tips to your next mail pack.</a:t>
            </a:r>
          </a:p>
        </p:txBody>
      </p:sp>
      <p:sp>
        <p:nvSpPr>
          <p:cNvPr id="15" name="TextBox 14">
            <a:extLst>
              <a:ext uri="{FF2B5EF4-FFF2-40B4-BE49-F238E27FC236}">
                <a16:creationId xmlns:a16="http://schemas.microsoft.com/office/drawing/2014/main" id="{68CF2A3E-9035-4337-A53C-A317373C7CFE}"/>
              </a:ext>
            </a:extLst>
          </p:cNvPr>
          <p:cNvSpPr txBox="1"/>
          <p:nvPr/>
        </p:nvSpPr>
        <p:spPr>
          <a:xfrm>
            <a:off x="4914888" y="1508519"/>
            <a:ext cx="3465730" cy="707886"/>
          </a:xfrm>
          <a:prstGeom prst="rect">
            <a:avLst/>
          </a:prstGeom>
          <a:noFill/>
        </p:spPr>
        <p:txBody>
          <a:bodyPr wrap="square" lIns="91440" tIns="45720" rIns="91440" bIns="45720" anchor="t">
            <a:spAutoFit/>
          </a:bodyPr>
          <a:lstStyle/>
          <a:p>
            <a:r>
              <a:rPr lang="en-GB" sz="2000" b="1" dirty="0">
                <a:solidFill>
                  <a:schemeClr val="bg1"/>
                </a:solidFill>
                <a:latin typeface="+mj-lt"/>
                <a:cs typeface="Calibri"/>
              </a:rPr>
              <a:t>ENSURE PAPER IS SOURCED FROM CERTIFIED FORESTS</a:t>
            </a:r>
          </a:p>
        </p:txBody>
      </p:sp>
      <p:sp>
        <p:nvSpPr>
          <p:cNvPr id="16" name="TextBox 15">
            <a:extLst>
              <a:ext uri="{FF2B5EF4-FFF2-40B4-BE49-F238E27FC236}">
                <a16:creationId xmlns:a16="http://schemas.microsoft.com/office/drawing/2014/main" id="{147C8C2A-9AA8-4AEA-B937-6D72300432C9}"/>
              </a:ext>
            </a:extLst>
          </p:cNvPr>
          <p:cNvSpPr txBox="1"/>
          <p:nvPr/>
        </p:nvSpPr>
        <p:spPr>
          <a:xfrm>
            <a:off x="8611734" y="4964035"/>
            <a:ext cx="3465730" cy="707886"/>
          </a:xfrm>
          <a:prstGeom prst="rect">
            <a:avLst/>
          </a:prstGeom>
          <a:noFill/>
        </p:spPr>
        <p:txBody>
          <a:bodyPr wrap="square" lIns="91440" tIns="45720" rIns="91440" bIns="45720" anchor="t">
            <a:spAutoFit/>
          </a:bodyPr>
          <a:lstStyle/>
          <a:p>
            <a:r>
              <a:rPr lang="en-GB" sz="2000" b="1" dirty="0">
                <a:solidFill>
                  <a:schemeClr val="bg1"/>
                </a:solidFill>
                <a:latin typeface="+mj-lt"/>
                <a:cs typeface="Calibri"/>
              </a:rPr>
              <a:t>CONSIDER SIZE AND FORMATS</a:t>
            </a:r>
          </a:p>
        </p:txBody>
      </p:sp>
      <p:sp>
        <p:nvSpPr>
          <p:cNvPr id="17" name="TextBox 16">
            <a:extLst>
              <a:ext uri="{FF2B5EF4-FFF2-40B4-BE49-F238E27FC236}">
                <a16:creationId xmlns:a16="http://schemas.microsoft.com/office/drawing/2014/main" id="{C9D797F1-8EAE-4794-970E-92AC952CD777}"/>
              </a:ext>
            </a:extLst>
          </p:cNvPr>
          <p:cNvSpPr txBox="1"/>
          <p:nvPr/>
        </p:nvSpPr>
        <p:spPr>
          <a:xfrm>
            <a:off x="8601833" y="1533235"/>
            <a:ext cx="3465730" cy="400110"/>
          </a:xfrm>
          <a:prstGeom prst="rect">
            <a:avLst/>
          </a:prstGeom>
          <a:noFill/>
        </p:spPr>
        <p:txBody>
          <a:bodyPr wrap="square" lIns="91440" tIns="45720" rIns="91440" bIns="45720" anchor="t">
            <a:spAutoFit/>
          </a:bodyPr>
          <a:lstStyle/>
          <a:p>
            <a:r>
              <a:rPr lang="en-GB" sz="2000" b="1" dirty="0">
                <a:latin typeface="+mj-lt"/>
                <a:cs typeface="Calibri"/>
              </a:rPr>
              <a:t>THINK ABOUT INK</a:t>
            </a:r>
          </a:p>
        </p:txBody>
      </p:sp>
      <p:sp>
        <p:nvSpPr>
          <p:cNvPr id="18" name="TextBox 17">
            <a:extLst>
              <a:ext uri="{FF2B5EF4-FFF2-40B4-BE49-F238E27FC236}">
                <a16:creationId xmlns:a16="http://schemas.microsoft.com/office/drawing/2014/main" id="{7E819ED7-8946-40AD-816A-0030BEA4117A}"/>
              </a:ext>
            </a:extLst>
          </p:cNvPr>
          <p:cNvSpPr txBox="1"/>
          <p:nvPr/>
        </p:nvSpPr>
        <p:spPr>
          <a:xfrm>
            <a:off x="4907986" y="4964035"/>
            <a:ext cx="3465730" cy="707886"/>
          </a:xfrm>
          <a:prstGeom prst="rect">
            <a:avLst/>
          </a:prstGeom>
          <a:noFill/>
        </p:spPr>
        <p:txBody>
          <a:bodyPr wrap="square" lIns="91440" tIns="45720" rIns="91440" bIns="45720" anchor="t">
            <a:spAutoFit/>
          </a:bodyPr>
          <a:lstStyle/>
          <a:p>
            <a:r>
              <a:rPr lang="en-GB" sz="2000" b="1" dirty="0">
                <a:latin typeface="+mj-lt"/>
                <a:cs typeface="Calibri"/>
              </a:rPr>
              <a:t>DESIGN FOR MANY LIFECYCLES</a:t>
            </a:r>
          </a:p>
        </p:txBody>
      </p:sp>
      <p:sp>
        <p:nvSpPr>
          <p:cNvPr id="32" name="TextBox 31">
            <a:extLst>
              <a:ext uri="{FF2B5EF4-FFF2-40B4-BE49-F238E27FC236}">
                <a16:creationId xmlns:a16="http://schemas.microsoft.com/office/drawing/2014/main" id="{FEAD695D-400A-4F95-B854-3EBE733BF099}"/>
              </a:ext>
            </a:extLst>
          </p:cNvPr>
          <p:cNvSpPr txBox="1"/>
          <p:nvPr/>
        </p:nvSpPr>
        <p:spPr>
          <a:xfrm>
            <a:off x="4928245" y="2194035"/>
            <a:ext cx="3388574" cy="1015663"/>
          </a:xfrm>
          <a:prstGeom prst="rect">
            <a:avLst/>
          </a:prstGeom>
          <a:noFill/>
        </p:spPr>
        <p:txBody>
          <a:bodyPr wrap="square" rtlCol="0">
            <a:spAutoFit/>
          </a:bodyPr>
          <a:lstStyle/>
          <a:p>
            <a:r>
              <a:rPr lang="en-GB" sz="1200" dirty="0">
                <a:solidFill>
                  <a:schemeClr val="bg1"/>
                </a:solidFill>
              </a:rPr>
              <a:t>Check the paper you’re using is certified. A well-managed forest absorbs more carbon dioxide (CO</a:t>
            </a:r>
            <a:r>
              <a:rPr lang="en-GB" sz="1200" baseline="-25000" dirty="0">
                <a:solidFill>
                  <a:schemeClr val="bg1"/>
                </a:solidFill>
              </a:rPr>
              <a:t>2</a:t>
            </a:r>
            <a:r>
              <a:rPr lang="en-GB" sz="1200" dirty="0">
                <a:solidFill>
                  <a:schemeClr val="bg1"/>
                </a:solidFill>
              </a:rPr>
              <a:t>)  than a mature forest. In fact, forests represent the only proven “carbon capture and storage” system available at present.</a:t>
            </a:r>
          </a:p>
        </p:txBody>
      </p:sp>
      <p:sp>
        <p:nvSpPr>
          <p:cNvPr id="36" name="TextBox 35">
            <a:extLst>
              <a:ext uri="{FF2B5EF4-FFF2-40B4-BE49-F238E27FC236}">
                <a16:creationId xmlns:a16="http://schemas.microsoft.com/office/drawing/2014/main" id="{BF316C2E-388D-4C8C-8DDE-FD2D5581007D}"/>
              </a:ext>
            </a:extLst>
          </p:cNvPr>
          <p:cNvSpPr txBox="1"/>
          <p:nvPr/>
        </p:nvSpPr>
        <p:spPr>
          <a:xfrm>
            <a:off x="8608786" y="5651226"/>
            <a:ext cx="3388574" cy="830997"/>
          </a:xfrm>
          <a:prstGeom prst="rect">
            <a:avLst/>
          </a:prstGeom>
          <a:noFill/>
        </p:spPr>
        <p:txBody>
          <a:bodyPr wrap="square" rtlCol="0">
            <a:spAutoFit/>
          </a:bodyPr>
          <a:lstStyle/>
          <a:p>
            <a:r>
              <a:rPr lang="en-GB" sz="1200" dirty="0">
                <a:solidFill>
                  <a:schemeClr val="bg1"/>
                </a:solidFill>
              </a:rPr>
              <a:t>Weight, size and type of paper matters. Smaller, simpler formats such as uncoated paper involve less processing, packaging and reduce carbon footprint when it comes to delivery</a:t>
            </a:r>
          </a:p>
        </p:txBody>
      </p:sp>
      <p:sp>
        <p:nvSpPr>
          <p:cNvPr id="38" name="TextBox 37">
            <a:extLst>
              <a:ext uri="{FF2B5EF4-FFF2-40B4-BE49-F238E27FC236}">
                <a16:creationId xmlns:a16="http://schemas.microsoft.com/office/drawing/2014/main" id="{24FBF15D-65BC-4A6B-B549-CF8AFE004A9D}"/>
              </a:ext>
            </a:extLst>
          </p:cNvPr>
          <p:cNvSpPr txBox="1"/>
          <p:nvPr/>
        </p:nvSpPr>
        <p:spPr>
          <a:xfrm>
            <a:off x="8615688" y="1917577"/>
            <a:ext cx="3388574" cy="1015663"/>
          </a:xfrm>
          <a:prstGeom prst="rect">
            <a:avLst/>
          </a:prstGeom>
          <a:noFill/>
        </p:spPr>
        <p:txBody>
          <a:bodyPr wrap="square" rtlCol="0">
            <a:spAutoFit/>
          </a:bodyPr>
          <a:lstStyle/>
          <a:p>
            <a:r>
              <a:rPr lang="en-GB" sz="1200" dirty="0"/>
              <a:t>Are the inks you’re using biodegradable? Biodegradable inks use natural vegetable oils, such as soy, sunseed or rapeseed oil. Is the amount of ink coverage appropriate? Would less dense inks be suitable, saving more energy during printing?</a:t>
            </a:r>
          </a:p>
        </p:txBody>
      </p:sp>
      <p:sp>
        <p:nvSpPr>
          <p:cNvPr id="40" name="TextBox 39">
            <a:extLst>
              <a:ext uri="{FF2B5EF4-FFF2-40B4-BE49-F238E27FC236}">
                <a16:creationId xmlns:a16="http://schemas.microsoft.com/office/drawing/2014/main" id="{6C09713B-304B-4FD7-84B4-DC45F3444ADA}"/>
              </a:ext>
            </a:extLst>
          </p:cNvPr>
          <p:cNvSpPr txBox="1"/>
          <p:nvPr/>
        </p:nvSpPr>
        <p:spPr>
          <a:xfrm>
            <a:off x="4928245" y="5646425"/>
            <a:ext cx="3388574" cy="646331"/>
          </a:xfrm>
          <a:prstGeom prst="rect">
            <a:avLst/>
          </a:prstGeom>
          <a:noFill/>
        </p:spPr>
        <p:txBody>
          <a:bodyPr wrap="square" rtlCol="0">
            <a:spAutoFit/>
          </a:bodyPr>
          <a:lstStyle/>
          <a:p>
            <a:r>
              <a:rPr lang="en-GB" sz="1200" dirty="0"/>
              <a:t>Make decision that enhance recyclability through your use of materials. Encourage end user behaviour to change too.</a:t>
            </a:r>
          </a:p>
        </p:txBody>
      </p:sp>
    </p:spTree>
    <p:extLst>
      <p:ext uri="{BB962C8B-B14F-4D97-AF65-F5344CB8AC3E}">
        <p14:creationId xmlns:p14="http://schemas.microsoft.com/office/powerpoint/2010/main" val="111403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4AE114-5F5D-9980-8CEF-1893A3FBE4D7}"/>
              </a:ext>
            </a:extLst>
          </p:cNvPr>
          <p:cNvSpPr/>
          <p:nvPr/>
        </p:nvSpPr>
        <p:spPr>
          <a:xfrm>
            <a:off x="6096000" y="0"/>
            <a:ext cx="6096000" cy="6858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red circles with white text&#10;&#10;Description automatically generated">
            <a:extLst>
              <a:ext uri="{FF2B5EF4-FFF2-40B4-BE49-F238E27FC236}">
                <a16:creationId xmlns:a16="http://schemas.microsoft.com/office/drawing/2014/main" id="{9BE41ACC-5EC8-8E44-BCB1-4E39DB71D704}"/>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ackgroundRemoval t="2152" b="99426" l="4867" r="97345">
                        <a14:foregroundMark x1="14012" y1="47920" x2="5015" y2="63558"/>
                        <a14:foregroundMark x1="5015" y1="63558" x2="21681" y2="74175"/>
                        <a14:foregroundMark x1="21681" y1="74175" x2="37463" y2="64706"/>
                        <a14:foregroundMark x1="37463" y1="64706" x2="28171" y2="49067"/>
                        <a14:foregroundMark x1="28171" y1="49067" x2="16372" y2="48494"/>
                        <a14:foregroundMark x1="48968" y1="89957" x2="68142" y2="95839"/>
                        <a14:foregroundMark x1="68142" y1="95839" x2="85693" y2="93974"/>
                        <a14:foregroundMark x1="85693" y1="93974" x2="90708" y2="77331"/>
                        <a14:foregroundMark x1="90708" y1="77331" x2="87906" y2="59397"/>
                        <a14:foregroundMark x1="87906" y1="59397" x2="81563" y2="56815"/>
                        <a14:foregroundMark x1="92478" y1="62984" x2="96755" y2="79627"/>
                        <a14:foregroundMark x1="96755" y1="79627" x2="85841" y2="93113"/>
                        <a14:foregroundMark x1="85841" y1="93113" x2="67994" y2="97418"/>
                        <a14:foregroundMark x1="67994" y1="97418" x2="51327" y2="91822"/>
                        <a14:foregroundMark x1="51327" y1="91822" x2="50442" y2="90531"/>
                        <a14:foregroundMark x1="64159" y1="98135" x2="81416" y2="95839"/>
                        <a14:foregroundMark x1="81416" y1="95839" x2="82006" y2="95839"/>
                        <a14:foregroundMark x1="91740" y1="59110" x2="97345" y2="75466"/>
                        <a14:foregroundMark x1="97345" y1="75466" x2="92920" y2="86657"/>
                        <a14:foregroundMark x1="74631" y1="99426" x2="59587" y2="97561"/>
                        <a14:foregroundMark x1="33628" y1="24964" x2="37316" y2="42468"/>
                        <a14:foregroundMark x1="37316" y1="42468" x2="54572" y2="44907"/>
                        <a14:foregroundMark x1="54572" y1="44907" x2="55310" y2="27260"/>
                        <a14:foregroundMark x1="55310" y1="27260" x2="38053" y2="22095"/>
                        <a14:foregroundMark x1="38053" y1="22095" x2="35398" y2="24964"/>
                        <a14:foregroundMark x1="39528" y1="18077" x2="42773" y2="17647"/>
                        <a14:foregroundMark x1="34661" y1="8752" x2="48378" y2="5452"/>
                        <a14:foregroundMark x1="45575" y1="5452" x2="41298" y2="2152"/>
                        <a14:foregroundMark x1="24041" y1="15352" x2="24484" y2="14778"/>
                        <a14:foregroundMark x1="20501" y1="33859" x2="20649" y2="39311"/>
                      </a14:backgroundRemoval>
                    </a14:imgEffect>
                  </a14:imgLayer>
                </a14:imgProps>
              </a:ext>
              <a:ext uri="{28A0092B-C50C-407E-A947-70E740481C1C}">
                <a14:useLocalDpi xmlns:a14="http://schemas.microsoft.com/office/drawing/2010/main"/>
              </a:ext>
            </a:extLst>
          </a:blip>
          <a:srcRect/>
          <a:stretch/>
        </p:blipFill>
        <p:spPr>
          <a:xfrm>
            <a:off x="6651973" y="680452"/>
            <a:ext cx="2741810" cy="2758943"/>
          </a:xfrm>
          <a:prstGeom prst="rect">
            <a:avLst/>
          </a:prstGeom>
          <a:solidFill>
            <a:srgbClr val="F2F2F2"/>
          </a:solidFill>
        </p:spPr>
      </p:pic>
      <p:pic>
        <p:nvPicPr>
          <p:cNvPr id="2" name="Picture 1" descr="A white paper cut out of a plant with red curved lines&#10;&#10;Description automatically generated">
            <a:extLst>
              <a:ext uri="{FF2B5EF4-FFF2-40B4-BE49-F238E27FC236}">
                <a16:creationId xmlns:a16="http://schemas.microsoft.com/office/drawing/2014/main" id="{96B821CF-AB1D-D8CD-D3B4-2C0BFBA38C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5731" y="4049530"/>
            <a:ext cx="3142247" cy="2191986"/>
          </a:xfrm>
          <a:prstGeom prst="rect">
            <a:avLst/>
          </a:prstGeom>
          <a:effectLst>
            <a:outerShdw blurRad="538043" dist="54460" dir="2880000" sx="88380" sy="88380" algn="ctr" rotWithShape="0">
              <a:srgbClr val="000000">
                <a:alpha val="43137"/>
              </a:srgbClr>
            </a:outerShdw>
          </a:effectLst>
        </p:spPr>
      </p:pic>
      <p:pic>
        <p:nvPicPr>
          <p:cNvPr id="15" name="Picture 14" descr="A person climbing a staircase&#10;&#10;Description automatically generated">
            <a:extLst>
              <a:ext uri="{FF2B5EF4-FFF2-40B4-BE49-F238E27FC236}">
                <a16:creationId xmlns:a16="http://schemas.microsoft.com/office/drawing/2014/main" id="{4B0C5F79-2491-8124-9AE6-10E0898546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323" t="2277" r="3170" b="1498"/>
          <a:stretch/>
        </p:blipFill>
        <p:spPr>
          <a:xfrm>
            <a:off x="9048640" y="1167591"/>
            <a:ext cx="2394764" cy="3420279"/>
          </a:xfrm>
          <a:prstGeom prst="rect">
            <a:avLst/>
          </a:prstGeom>
          <a:effectLst>
            <a:outerShdw blurRad="533400" dist="50800" dir="2700000" sx="88000" sy="88000" algn="ctr" rotWithShape="0">
              <a:srgbClr val="000000">
                <a:alpha val="43000"/>
              </a:srgbClr>
            </a:outerShdw>
          </a:effectLst>
        </p:spPr>
      </p:pic>
      <p:sp>
        <p:nvSpPr>
          <p:cNvPr id="4" name="Slide Number Placeholder 3">
            <a:extLst>
              <a:ext uri="{FF2B5EF4-FFF2-40B4-BE49-F238E27FC236}">
                <a16:creationId xmlns:a16="http://schemas.microsoft.com/office/drawing/2014/main" id="{FEC30081-B744-BB59-BF0D-352A5029D01B}"/>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11" name="Title 1">
            <a:extLst>
              <a:ext uri="{FF2B5EF4-FFF2-40B4-BE49-F238E27FC236}">
                <a16:creationId xmlns:a16="http://schemas.microsoft.com/office/drawing/2014/main" id="{0544AD13-E648-56E6-9B65-AB0A0DB0F8D9}"/>
              </a:ext>
            </a:extLst>
          </p:cNvPr>
          <p:cNvSpPr>
            <a:spLocks noGrp="1"/>
          </p:cNvSpPr>
          <p:nvPr>
            <p:ph type="title"/>
          </p:nvPr>
        </p:nvSpPr>
        <p:spPr>
          <a:xfrm>
            <a:off x="437148" y="105179"/>
            <a:ext cx="5120561" cy="1325563"/>
          </a:xfrm>
        </p:spPr>
        <p:txBody>
          <a:bodyPr vert="horz" lIns="91440" tIns="45720" rIns="91440" bIns="45720" rtlCol="0" anchor="ctr">
            <a:normAutofit/>
          </a:bodyPr>
          <a:lstStyle/>
          <a:p>
            <a:pPr>
              <a:lnSpc>
                <a:spcPct val="90000"/>
              </a:lnSpc>
            </a:pPr>
            <a:r>
              <a:rPr lang="en-US" dirty="0"/>
              <a:t>CHECK OUT OUR </a:t>
            </a:r>
            <a:r>
              <a:rPr lang="en-US" kern="1200" dirty="0">
                <a:solidFill>
                  <a:schemeClr val="tx1"/>
                </a:solidFill>
                <a:latin typeface="+mj-lt"/>
                <a:ea typeface="+mj-ea"/>
                <a:cs typeface="+mj-cs"/>
              </a:rPr>
              <a:t>tools</a:t>
            </a:r>
          </a:p>
        </p:txBody>
      </p:sp>
      <p:sp>
        <p:nvSpPr>
          <p:cNvPr id="8" name="Content Placeholder 4">
            <a:extLst>
              <a:ext uri="{FF2B5EF4-FFF2-40B4-BE49-F238E27FC236}">
                <a16:creationId xmlns:a16="http://schemas.microsoft.com/office/drawing/2014/main" id="{7ED42E42-9955-60AB-0A19-85B1C8023FE8}"/>
              </a:ext>
            </a:extLst>
          </p:cNvPr>
          <p:cNvSpPr txBox="1">
            <a:spLocks/>
          </p:cNvSpPr>
          <p:nvPr/>
        </p:nvSpPr>
        <p:spPr>
          <a:xfrm>
            <a:off x="493266" y="1807562"/>
            <a:ext cx="4717039" cy="3280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Marketreach can provide the tools and insight to help you make more informed choices to create more sustainable mail campaigns that reduce the impact on the environment.</a:t>
            </a:r>
          </a:p>
          <a:p>
            <a:r>
              <a:rPr lang="en-US" sz="1600" dirty="0"/>
              <a:t>Check out our </a:t>
            </a:r>
            <a:r>
              <a:rPr lang="en-US" sz="1600" b="1" dirty="0"/>
              <a:t>Life Cycle Assessment (LCA) report </a:t>
            </a:r>
            <a:r>
              <a:rPr lang="en-US" sz="1600" dirty="0"/>
              <a:t>and </a:t>
            </a:r>
            <a:r>
              <a:rPr lang="en-US" sz="1600" b="1" dirty="0"/>
              <a:t>LCA tool </a:t>
            </a:r>
            <a:r>
              <a:rPr lang="en-US" sz="1600" dirty="0"/>
              <a:t>to understand the carbon footprint of different mail formats.</a:t>
            </a:r>
          </a:p>
          <a:p>
            <a:r>
              <a:rPr lang="en-US" sz="1600" dirty="0"/>
              <a:t>And our </a:t>
            </a:r>
            <a:r>
              <a:rPr lang="en-US" sz="1600" b="1" dirty="0"/>
              <a:t>Using Mail More Sustainably Guide</a:t>
            </a:r>
            <a:r>
              <a:rPr lang="en-US" sz="1600" dirty="0"/>
              <a:t>, for guidance and tips on the various opportunities to make your mail campaigns more sustainable.</a:t>
            </a:r>
          </a:p>
          <a:p>
            <a:pPr marL="0" indent="0">
              <a:buNone/>
            </a:pPr>
            <a:r>
              <a:rPr lang="en-US" sz="1600" dirty="0">
                <a:hlinkClick r:id="rId7"/>
              </a:rPr>
              <a:t>Please visit our website </a:t>
            </a:r>
            <a:r>
              <a:rPr lang="en-US" sz="1600" dirty="0"/>
              <a:t>to access these resources.</a:t>
            </a:r>
            <a:br>
              <a:rPr lang="en-US" sz="1600" dirty="0"/>
            </a:br>
            <a:endParaRPr lang="en-US" sz="1600" dirty="0"/>
          </a:p>
        </p:txBody>
      </p:sp>
      <p:pic>
        <p:nvPicPr>
          <p:cNvPr id="17" name="Picture 16">
            <a:extLst>
              <a:ext uri="{FF2B5EF4-FFF2-40B4-BE49-F238E27FC236}">
                <a16:creationId xmlns:a16="http://schemas.microsoft.com/office/drawing/2014/main" id="{56630B35-09EB-6A2F-08E2-3C85F0A96F7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4404" r="11961"/>
          <a:stretch/>
        </p:blipFill>
        <p:spPr>
          <a:xfrm>
            <a:off x="10770070" y="-1"/>
            <a:ext cx="1439859" cy="1665091"/>
          </a:xfrm>
          <a:prstGeom prst="rect">
            <a:avLst/>
          </a:prstGeom>
        </p:spPr>
      </p:pic>
    </p:spTree>
    <p:extLst>
      <p:ext uri="{BB962C8B-B14F-4D97-AF65-F5344CB8AC3E}">
        <p14:creationId xmlns:p14="http://schemas.microsoft.com/office/powerpoint/2010/main" val="366801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04F09B0-5942-6EFD-E78D-B6693435C5A4}"/>
              </a:ext>
            </a:extLst>
          </p:cNvPr>
          <p:cNvSpPr/>
          <p:nvPr/>
        </p:nvSpPr>
        <p:spPr>
          <a:xfrm>
            <a:off x="8472264" y="0"/>
            <a:ext cx="3703255"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8">
            <a:extLst>
              <a:ext uri="{FF2B5EF4-FFF2-40B4-BE49-F238E27FC236}">
                <a16:creationId xmlns:a16="http://schemas.microsoft.com/office/drawing/2014/main" id="{74C4B278-F0FC-BFA3-36C1-5B26FBE5D6F4}"/>
              </a:ext>
            </a:extLst>
          </p:cNvPr>
          <p:cNvSpPr txBox="1">
            <a:spLocks/>
          </p:cNvSpPr>
          <p:nvPr/>
        </p:nvSpPr>
        <p:spPr>
          <a:xfrm>
            <a:off x="550863" y="2768831"/>
            <a:ext cx="4008780" cy="1320337"/>
          </a:xfrm>
          <a:prstGeom prst="rect">
            <a:avLst/>
          </a:prstGeom>
        </p:spPr>
        <p:txBody>
          <a:bodyPr lIns="0" tIns="0" rIns="0" bIns="0" anchor="t"/>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pPr>
              <a:lnSpc>
                <a:spcPct val="90000"/>
              </a:lnSpc>
            </a:pPr>
            <a:r>
              <a:rPr lang="en-US" sz="4800" dirty="0">
                <a:solidFill>
                  <a:schemeClr val="accent6"/>
                </a:solidFill>
              </a:rPr>
              <a:t>Together </a:t>
            </a:r>
          </a:p>
          <a:p>
            <a:pPr>
              <a:lnSpc>
                <a:spcPct val="90000"/>
              </a:lnSpc>
            </a:pPr>
            <a:r>
              <a:rPr lang="en-US" sz="4800" dirty="0">
                <a:solidFill>
                  <a:schemeClr val="accent6"/>
                </a:solidFill>
              </a:rPr>
              <a:t>we can</a:t>
            </a:r>
          </a:p>
        </p:txBody>
      </p:sp>
      <p:sp>
        <p:nvSpPr>
          <p:cNvPr id="5" name="Rectangle 4">
            <a:extLst>
              <a:ext uri="{FF2B5EF4-FFF2-40B4-BE49-F238E27FC236}">
                <a16:creationId xmlns:a16="http://schemas.microsoft.com/office/drawing/2014/main" id="{A694CBF4-8313-A4D3-0148-407B0FC797B6}"/>
              </a:ext>
            </a:extLst>
          </p:cNvPr>
          <p:cNvSpPr/>
          <p:nvPr/>
        </p:nvSpPr>
        <p:spPr>
          <a:xfrm>
            <a:off x="4781469" y="0"/>
            <a:ext cx="3703255" cy="3429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2022490-6DB6-4004-31D6-19D28CA6DA54}"/>
              </a:ext>
            </a:extLst>
          </p:cNvPr>
          <p:cNvSpPr txBox="1"/>
          <p:nvPr/>
        </p:nvSpPr>
        <p:spPr>
          <a:xfrm>
            <a:off x="5073151" y="1568305"/>
            <a:ext cx="2224270" cy="707886"/>
          </a:xfrm>
          <a:prstGeom prst="rect">
            <a:avLst/>
          </a:prstGeom>
          <a:noFill/>
        </p:spPr>
        <p:txBody>
          <a:bodyPr wrap="square" lIns="91440" tIns="45720" rIns="91440" bIns="45720" anchor="t">
            <a:spAutoFit/>
          </a:bodyPr>
          <a:lstStyle/>
          <a:p>
            <a:r>
              <a:rPr lang="en-GB" sz="2000" b="1" dirty="0">
                <a:solidFill>
                  <a:schemeClr val="bg1"/>
                </a:solidFill>
                <a:latin typeface="+mj-lt"/>
                <a:cs typeface="Calibri"/>
              </a:rPr>
              <a:t>CHAMPION CIRCULARITY</a:t>
            </a:r>
          </a:p>
        </p:txBody>
      </p:sp>
      <p:sp>
        <p:nvSpPr>
          <p:cNvPr id="15" name="TextBox 14">
            <a:extLst>
              <a:ext uri="{FF2B5EF4-FFF2-40B4-BE49-F238E27FC236}">
                <a16:creationId xmlns:a16="http://schemas.microsoft.com/office/drawing/2014/main" id="{E0D417C3-3441-D43D-83B2-B42EAE7FA469}"/>
              </a:ext>
            </a:extLst>
          </p:cNvPr>
          <p:cNvSpPr txBox="1"/>
          <p:nvPr/>
        </p:nvSpPr>
        <p:spPr>
          <a:xfrm>
            <a:off x="5182647" y="454800"/>
            <a:ext cx="408240" cy="400110"/>
          </a:xfrm>
          <a:prstGeom prst="rect">
            <a:avLst/>
          </a:prstGeom>
          <a:noFill/>
        </p:spPr>
        <p:txBody>
          <a:bodyPr wrap="square" lIns="91440" tIns="45720" rIns="91440" bIns="45720" anchor="t">
            <a:spAutoFit/>
          </a:bodyPr>
          <a:lstStyle/>
          <a:p>
            <a:r>
              <a:rPr lang="en-GB" sz="2000" b="1" dirty="0">
                <a:solidFill>
                  <a:schemeClr val="bg1"/>
                </a:solidFill>
                <a:latin typeface="+mj-lt"/>
                <a:cs typeface="Calibri"/>
              </a:rPr>
              <a:t>1.</a:t>
            </a:r>
          </a:p>
        </p:txBody>
      </p:sp>
      <p:sp>
        <p:nvSpPr>
          <p:cNvPr id="16" name="Rectangle 15">
            <a:extLst>
              <a:ext uri="{FF2B5EF4-FFF2-40B4-BE49-F238E27FC236}">
                <a16:creationId xmlns:a16="http://schemas.microsoft.com/office/drawing/2014/main" id="{5D7B0E53-F83D-A3AB-D28F-155B36C9AC46}"/>
              </a:ext>
            </a:extLst>
          </p:cNvPr>
          <p:cNvSpPr/>
          <p:nvPr/>
        </p:nvSpPr>
        <p:spPr>
          <a:xfrm>
            <a:off x="5182324" y="420636"/>
            <a:ext cx="476655" cy="476655"/>
          </a:xfrm>
          <a:prstGeom prst="rect">
            <a:avLst/>
          </a:prstGeom>
          <a:noFill/>
          <a:ln w="381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DD4E2EF-8FCA-4E37-04C9-D75E9D5B782A}"/>
              </a:ext>
            </a:extLst>
          </p:cNvPr>
          <p:cNvSpPr txBox="1"/>
          <p:nvPr/>
        </p:nvSpPr>
        <p:spPr>
          <a:xfrm>
            <a:off x="8788221" y="1568305"/>
            <a:ext cx="2224270" cy="707886"/>
          </a:xfrm>
          <a:prstGeom prst="rect">
            <a:avLst/>
          </a:prstGeom>
          <a:noFill/>
        </p:spPr>
        <p:txBody>
          <a:bodyPr wrap="square" lIns="91440" tIns="45720" rIns="91440" bIns="45720" anchor="t">
            <a:spAutoFit/>
          </a:bodyPr>
          <a:lstStyle/>
          <a:p>
            <a:r>
              <a:rPr lang="en-GB" sz="2000" b="1" dirty="0">
                <a:latin typeface="+mj-lt"/>
                <a:cs typeface="Calibri"/>
              </a:rPr>
              <a:t>ENHANCE</a:t>
            </a:r>
            <a:br>
              <a:rPr lang="en-GB" sz="2000" b="1" dirty="0">
                <a:latin typeface="+mj-lt"/>
                <a:cs typeface="Calibri"/>
              </a:rPr>
            </a:br>
            <a:r>
              <a:rPr lang="en-GB" sz="2000" b="1" dirty="0">
                <a:latin typeface="+mj-lt"/>
                <a:cs typeface="Calibri"/>
              </a:rPr>
              <a:t>REGULATION</a:t>
            </a:r>
          </a:p>
        </p:txBody>
      </p:sp>
      <p:sp>
        <p:nvSpPr>
          <p:cNvPr id="19" name="TextBox 18">
            <a:extLst>
              <a:ext uri="{FF2B5EF4-FFF2-40B4-BE49-F238E27FC236}">
                <a16:creationId xmlns:a16="http://schemas.microsoft.com/office/drawing/2014/main" id="{DFFD34DE-BA44-F15F-8F61-DA82C5F9C28C}"/>
              </a:ext>
            </a:extLst>
          </p:cNvPr>
          <p:cNvSpPr txBox="1"/>
          <p:nvPr/>
        </p:nvSpPr>
        <p:spPr>
          <a:xfrm>
            <a:off x="8897717" y="454800"/>
            <a:ext cx="408240" cy="400110"/>
          </a:xfrm>
          <a:prstGeom prst="rect">
            <a:avLst/>
          </a:prstGeom>
          <a:noFill/>
        </p:spPr>
        <p:txBody>
          <a:bodyPr wrap="square" lIns="91440" tIns="45720" rIns="91440" bIns="45720" anchor="t">
            <a:spAutoFit/>
          </a:bodyPr>
          <a:lstStyle/>
          <a:p>
            <a:r>
              <a:rPr lang="en-GB" sz="2000" b="1" dirty="0">
                <a:solidFill>
                  <a:srgbClr val="E2241D"/>
                </a:solidFill>
                <a:latin typeface="+mj-lt"/>
                <a:cs typeface="Calibri"/>
              </a:rPr>
              <a:t>2.</a:t>
            </a:r>
          </a:p>
        </p:txBody>
      </p:sp>
      <p:sp>
        <p:nvSpPr>
          <p:cNvPr id="20" name="Rectangle 19">
            <a:extLst>
              <a:ext uri="{FF2B5EF4-FFF2-40B4-BE49-F238E27FC236}">
                <a16:creationId xmlns:a16="http://schemas.microsoft.com/office/drawing/2014/main" id="{C1ECF942-FA9C-0FE8-9FA4-03B43A392F9D}"/>
              </a:ext>
            </a:extLst>
          </p:cNvPr>
          <p:cNvSpPr/>
          <p:nvPr/>
        </p:nvSpPr>
        <p:spPr>
          <a:xfrm>
            <a:off x="8897394" y="420636"/>
            <a:ext cx="476655" cy="476655"/>
          </a:xfrm>
          <a:prstGeom prst="rect">
            <a:avLst/>
          </a:prstGeom>
          <a:noFill/>
          <a:ln w="3810">
            <a:solidFill>
              <a:srgbClr val="E224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2241D"/>
              </a:solidFill>
            </a:endParaRPr>
          </a:p>
        </p:txBody>
      </p:sp>
      <p:sp>
        <p:nvSpPr>
          <p:cNvPr id="21" name="Rectangle 20">
            <a:extLst>
              <a:ext uri="{FF2B5EF4-FFF2-40B4-BE49-F238E27FC236}">
                <a16:creationId xmlns:a16="http://schemas.microsoft.com/office/drawing/2014/main" id="{20EEF2B1-46D5-0FE2-C89F-D5B7C419CBC1}"/>
              </a:ext>
            </a:extLst>
          </p:cNvPr>
          <p:cNvSpPr/>
          <p:nvPr/>
        </p:nvSpPr>
        <p:spPr>
          <a:xfrm>
            <a:off x="8487012" y="3443748"/>
            <a:ext cx="3688507" cy="34142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E8CBC63-746B-48E8-0A13-6F97E0A44B6B}"/>
              </a:ext>
            </a:extLst>
          </p:cNvPr>
          <p:cNvSpPr txBox="1"/>
          <p:nvPr/>
        </p:nvSpPr>
        <p:spPr>
          <a:xfrm>
            <a:off x="8791394" y="4997305"/>
            <a:ext cx="2224270" cy="707886"/>
          </a:xfrm>
          <a:prstGeom prst="rect">
            <a:avLst/>
          </a:prstGeom>
          <a:noFill/>
        </p:spPr>
        <p:txBody>
          <a:bodyPr wrap="square" lIns="91440" tIns="45720" rIns="91440" bIns="45720" anchor="t">
            <a:spAutoFit/>
          </a:bodyPr>
          <a:lstStyle/>
          <a:p>
            <a:r>
              <a:rPr lang="en-GB" sz="2000" b="1" dirty="0">
                <a:solidFill>
                  <a:schemeClr val="bg1"/>
                </a:solidFill>
                <a:latin typeface="+mj-lt"/>
                <a:cs typeface="Calibri"/>
              </a:rPr>
              <a:t>RADICALLY SHIFT SUPPLY CHAINS</a:t>
            </a:r>
          </a:p>
        </p:txBody>
      </p:sp>
      <p:sp>
        <p:nvSpPr>
          <p:cNvPr id="23" name="TextBox 22">
            <a:extLst>
              <a:ext uri="{FF2B5EF4-FFF2-40B4-BE49-F238E27FC236}">
                <a16:creationId xmlns:a16="http://schemas.microsoft.com/office/drawing/2014/main" id="{7C0273DA-023C-E3A4-D0DA-0E90D6546BD3}"/>
              </a:ext>
            </a:extLst>
          </p:cNvPr>
          <p:cNvSpPr txBox="1"/>
          <p:nvPr/>
        </p:nvSpPr>
        <p:spPr>
          <a:xfrm>
            <a:off x="8900890" y="3883800"/>
            <a:ext cx="408240" cy="400110"/>
          </a:xfrm>
          <a:prstGeom prst="rect">
            <a:avLst/>
          </a:prstGeom>
          <a:noFill/>
        </p:spPr>
        <p:txBody>
          <a:bodyPr wrap="square" lIns="91440" tIns="45720" rIns="91440" bIns="45720" anchor="t">
            <a:spAutoFit/>
          </a:bodyPr>
          <a:lstStyle/>
          <a:p>
            <a:r>
              <a:rPr lang="en-GB" sz="2000" b="1" dirty="0">
                <a:solidFill>
                  <a:schemeClr val="bg1"/>
                </a:solidFill>
                <a:latin typeface="+mj-lt"/>
                <a:cs typeface="Calibri"/>
              </a:rPr>
              <a:t>4.</a:t>
            </a:r>
          </a:p>
        </p:txBody>
      </p:sp>
      <p:sp>
        <p:nvSpPr>
          <p:cNvPr id="24" name="Rectangle 23">
            <a:extLst>
              <a:ext uri="{FF2B5EF4-FFF2-40B4-BE49-F238E27FC236}">
                <a16:creationId xmlns:a16="http://schemas.microsoft.com/office/drawing/2014/main" id="{E519C8E7-26D6-D11B-4282-9AE87A7E043B}"/>
              </a:ext>
            </a:extLst>
          </p:cNvPr>
          <p:cNvSpPr/>
          <p:nvPr/>
        </p:nvSpPr>
        <p:spPr>
          <a:xfrm>
            <a:off x="8900567" y="3849636"/>
            <a:ext cx="476655" cy="476655"/>
          </a:xfrm>
          <a:prstGeom prst="rect">
            <a:avLst/>
          </a:prstGeom>
          <a:noFill/>
          <a:ln w="381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B1B5FE2-4AB0-56AB-AAC1-3700A2452385}"/>
              </a:ext>
            </a:extLst>
          </p:cNvPr>
          <p:cNvSpPr/>
          <p:nvPr/>
        </p:nvSpPr>
        <p:spPr>
          <a:xfrm>
            <a:off x="4781470" y="3443747"/>
            <a:ext cx="3704846" cy="341425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AAFC30-B7CA-F6DA-1294-4258C6B2AA4C}"/>
              </a:ext>
            </a:extLst>
          </p:cNvPr>
          <p:cNvSpPr txBox="1"/>
          <p:nvPr/>
        </p:nvSpPr>
        <p:spPr>
          <a:xfrm>
            <a:off x="5086317" y="4997305"/>
            <a:ext cx="2224270" cy="707886"/>
          </a:xfrm>
          <a:prstGeom prst="rect">
            <a:avLst/>
          </a:prstGeom>
          <a:noFill/>
        </p:spPr>
        <p:txBody>
          <a:bodyPr wrap="square" lIns="91440" tIns="45720" rIns="91440" bIns="45720" anchor="t">
            <a:spAutoFit/>
          </a:bodyPr>
          <a:lstStyle/>
          <a:p>
            <a:r>
              <a:rPr lang="en-GB" sz="2000" b="1" dirty="0">
                <a:latin typeface="+mj-lt"/>
                <a:cs typeface="Calibri"/>
              </a:rPr>
              <a:t>SHARE BEST PRACTICE</a:t>
            </a:r>
          </a:p>
        </p:txBody>
      </p:sp>
      <p:sp>
        <p:nvSpPr>
          <p:cNvPr id="28" name="TextBox 27">
            <a:extLst>
              <a:ext uri="{FF2B5EF4-FFF2-40B4-BE49-F238E27FC236}">
                <a16:creationId xmlns:a16="http://schemas.microsoft.com/office/drawing/2014/main" id="{CDA82967-03F9-B8BD-47FE-AC1B020D9D05}"/>
              </a:ext>
            </a:extLst>
          </p:cNvPr>
          <p:cNvSpPr txBox="1"/>
          <p:nvPr/>
        </p:nvSpPr>
        <p:spPr>
          <a:xfrm>
            <a:off x="5195813" y="3883800"/>
            <a:ext cx="408240" cy="400110"/>
          </a:xfrm>
          <a:prstGeom prst="rect">
            <a:avLst/>
          </a:prstGeom>
          <a:noFill/>
        </p:spPr>
        <p:txBody>
          <a:bodyPr wrap="square" lIns="91440" tIns="45720" rIns="91440" bIns="45720" anchor="t">
            <a:spAutoFit/>
          </a:bodyPr>
          <a:lstStyle/>
          <a:p>
            <a:r>
              <a:rPr lang="en-GB" sz="2000" b="1" dirty="0">
                <a:solidFill>
                  <a:srgbClr val="E2241D"/>
                </a:solidFill>
                <a:latin typeface="+mj-lt"/>
                <a:cs typeface="Calibri"/>
              </a:rPr>
              <a:t>3.</a:t>
            </a:r>
          </a:p>
        </p:txBody>
      </p:sp>
      <p:sp>
        <p:nvSpPr>
          <p:cNvPr id="29" name="Rectangle 28">
            <a:extLst>
              <a:ext uri="{FF2B5EF4-FFF2-40B4-BE49-F238E27FC236}">
                <a16:creationId xmlns:a16="http://schemas.microsoft.com/office/drawing/2014/main" id="{AC7F8108-DD0E-36C7-1AD7-4C2ED409CF95}"/>
              </a:ext>
            </a:extLst>
          </p:cNvPr>
          <p:cNvSpPr/>
          <p:nvPr/>
        </p:nvSpPr>
        <p:spPr>
          <a:xfrm>
            <a:off x="5195490" y="3849636"/>
            <a:ext cx="476655" cy="476655"/>
          </a:xfrm>
          <a:prstGeom prst="rect">
            <a:avLst/>
          </a:prstGeom>
          <a:noFill/>
          <a:ln w="3810">
            <a:solidFill>
              <a:srgbClr val="E224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2241D"/>
              </a:solidFill>
            </a:endParaRPr>
          </a:p>
        </p:txBody>
      </p:sp>
    </p:spTree>
    <p:extLst>
      <p:ext uri="{BB962C8B-B14F-4D97-AF65-F5344CB8AC3E}">
        <p14:creationId xmlns:p14="http://schemas.microsoft.com/office/powerpoint/2010/main" val="142444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F998A09-1B0F-9000-8738-0BE312D68C1C}"/>
              </a:ext>
            </a:extLst>
          </p:cNvPr>
          <p:cNvSpPr txBox="1">
            <a:spLocks/>
          </p:cNvSpPr>
          <p:nvPr/>
        </p:nvSpPr>
        <p:spPr>
          <a:xfrm>
            <a:off x="942681" y="2818705"/>
            <a:ext cx="10395196" cy="1210419"/>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en-GB" sz="4800" dirty="0"/>
              <a:t>CIRCULARITY IS A JOURNEY</a:t>
            </a:r>
            <a:br>
              <a:rPr lang="en-GB" sz="4800" dirty="0"/>
            </a:br>
            <a:r>
              <a:rPr lang="en-GB" sz="2800" b="0" dirty="0"/>
              <a:t>AND THIS IS JUST THE BEGINNING</a:t>
            </a:r>
          </a:p>
        </p:txBody>
      </p:sp>
    </p:spTree>
    <p:extLst>
      <p:ext uri="{BB962C8B-B14F-4D97-AF65-F5344CB8AC3E}">
        <p14:creationId xmlns:p14="http://schemas.microsoft.com/office/powerpoint/2010/main" val="2057921111"/>
      </p:ext>
    </p:extLst>
  </p:cSld>
  <p:clrMapOvr>
    <a:masterClrMapping/>
  </p:clrMapOvr>
</p:sld>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E3B42F92963C498F30CB33AD1AB432" ma:contentTypeVersion="17" ma:contentTypeDescription="Create a new document." ma:contentTypeScope="" ma:versionID="5fef70b8f89e8c66d49dedcbcc9fb77e">
  <xsd:schema xmlns:xsd="http://www.w3.org/2001/XMLSchema" xmlns:xs="http://www.w3.org/2001/XMLSchema" xmlns:p="http://schemas.microsoft.com/office/2006/metadata/properties" xmlns:ns2="f59d07d9-cbac-4ff6-a2b3-1ee5e7b2d7e2" xmlns:ns3="64db751e-9233-4742-988a-d8dba3ab9ba7" targetNamespace="http://schemas.microsoft.com/office/2006/metadata/properties" ma:root="true" ma:fieldsID="1f5c4bf85cca92e036eff97e9ecd9988" ns2:_="" ns3:_="">
    <xsd:import namespace="f59d07d9-cbac-4ff6-a2b3-1ee5e7b2d7e2"/>
    <xsd:import namespace="64db751e-9233-4742-988a-d8dba3ab9b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d07d9-cbac-4ff6-a2b3-1ee5e7b2d7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9b1ef6-3ca0-4008-8484-a25cb3acc9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b751e-9233-4742-988a-d8dba3ab9b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3ee154-5919-43ac-9b39-bab25da06206}" ma:internalName="TaxCatchAll" ma:showField="CatchAllData" ma:web="64db751e-9233-4742-988a-d8dba3ab9b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9d07d9-cbac-4ff6-a2b3-1ee5e7b2d7e2">
      <Terms xmlns="http://schemas.microsoft.com/office/infopath/2007/PartnerControls"/>
    </lcf76f155ced4ddcb4097134ff3c332f>
    <TaxCatchAll xmlns="64db751e-9233-4742-988a-d8dba3ab9ba7" xsi:nil="true"/>
    <SharedWithUsers xmlns="64db751e-9233-4742-988a-d8dba3ab9ba7">
      <UserInfo>
        <DisplayName>Jon Leney (MSQ)</DisplayName>
        <AccountId>115</AccountId>
        <AccountType/>
      </UserInfo>
    </SharedWithUsers>
  </documentManagement>
</p:properties>
</file>

<file path=customXml/itemProps1.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2.xml><?xml version="1.0" encoding="utf-8"?>
<ds:datastoreItem xmlns:ds="http://schemas.openxmlformats.org/officeDocument/2006/customXml" ds:itemID="{547D0792-4100-4E63-9EEF-C08F1C338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d07d9-cbac-4ff6-a2b3-1ee5e7b2d7e2"/>
    <ds:schemaRef ds:uri="64db751e-9233-4742-988a-d8dba3ab9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A0B5A-0F16-41B3-8A2F-1F42330CA88E}">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64db751e-9233-4742-988a-d8dba3ab9ba7"/>
    <ds:schemaRef ds:uri="f59d07d9-cbac-4ff6-a2b3-1ee5e7b2d7e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851</Words>
  <Application>Microsoft Office PowerPoint</Application>
  <PresentationFormat>Widescreen</PresentationFormat>
  <Paragraphs>84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Office Theme</vt:lpstr>
      <vt:lpstr>PowerPoint Presentation</vt:lpstr>
      <vt:lpstr>Why mail and  circularity?</vt:lpstr>
      <vt:lpstr>WHAT IS A CIRCULAR ECONOMY?</vt:lpstr>
      <vt:lpstr>PowerPoint Presentation</vt:lpstr>
      <vt:lpstr>How does mail contribute to  a circular economy?</vt:lpstr>
      <vt:lpstr>PowerPoint Presentation</vt:lpstr>
      <vt:lpstr>CHECK OUT OUR tools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2390</cp:revision>
  <cp:lastPrinted>2023-09-28T14:54:12Z</cp:lastPrinted>
  <dcterms:created xsi:type="dcterms:W3CDTF">2018-10-03T11:19:32Z</dcterms:created>
  <dcterms:modified xsi:type="dcterms:W3CDTF">2023-10-10T09:28:00Z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0x010100CDE3B42F92963C498F30CB33AD1AB432</vt:lpwstr>
  </property>
  <property fmtid="{D5CDD505-2E9C-101B-9397-08002B2CF9AE}" pid="3" name="MediaServiceImageTags">
    <vt:lpwstr/>
  </property>
  <property fmtid="{D5CDD505-2E9C-101B-9397-08002B2CF9AE}" pid="4" name="MSIP_Label_980f36f3-41a5-4f45-a6a2-e224f336accd_Enabled">
    <vt:lpwstr>true</vt:lpwstr>
  </property>
  <property fmtid="{D5CDD505-2E9C-101B-9397-08002B2CF9AE}" pid="5" name="MSIP_Label_980f36f3-41a5-4f45-a6a2-e224f336accd_SetDate">
    <vt:lpwstr>2023-10-10T09:27:09Z</vt:lpwstr>
  </property>
  <property fmtid="{D5CDD505-2E9C-101B-9397-08002B2CF9AE}" pid="6" name="MSIP_Label_980f36f3-41a5-4f45-a6a2-e224f336accd_Method">
    <vt:lpwstr>Standard</vt:lpwstr>
  </property>
  <property fmtid="{D5CDD505-2E9C-101B-9397-08002B2CF9AE}" pid="7" name="MSIP_Label_980f36f3-41a5-4f45-a6a2-e224f336accd_Name">
    <vt:lpwstr>980f36f3-41a5-4f45-a6a2-e224f336accd</vt:lpwstr>
  </property>
  <property fmtid="{D5CDD505-2E9C-101B-9397-08002B2CF9AE}" pid="8" name="MSIP_Label_980f36f3-41a5-4f45-a6a2-e224f336accd_SiteId">
    <vt:lpwstr>7a082108-90dd-41ac-be41-9b8feabee2da</vt:lpwstr>
  </property>
  <property fmtid="{D5CDD505-2E9C-101B-9397-08002B2CF9AE}" pid="9" name="MSIP_Label_980f36f3-41a5-4f45-a6a2-e224f336accd_ActionId">
    <vt:lpwstr/>
  </property>
  <property fmtid="{D5CDD505-2E9C-101B-9397-08002B2CF9AE}" pid="10" name="MSIP_Label_980f36f3-41a5-4f45-a6a2-e224f336accd_ContentBits">
    <vt:lpwstr>2</vt:lpwstr>
  </property>
</Properties>
</file>